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77" r:id="rId3"/>
    <p:sldId id="279" r:id="rId4"/>
    <p:sldId id="278" r:id="rId5"/>
    <p:sldId id="276" r:id="rId6"/>
    <p:sldId id="275" r:id="rId7"/>
    <p:sldId id="260" r:id="rId8"/>
    <p:sldId id="262" r:id="rId9"/>
    <p:sldId id="265" r:id="rId10"/>
    <p:sldId id="266" r:id="rId11"/>
    <p:sldId id="267" r:id="rId12"/>
    <p:sldId id="268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04AC-2A98-49A9-BADC-8F260B476ABC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FA8C-E64F-4086-A409-813598DE57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43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31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7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46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63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100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147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0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131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76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47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60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5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7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1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6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3241B9-7418-4D04-8513-BBDBFD6F2182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440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D2A2-A3C2-47AF-B0F2-482FF59A0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563" y="108799"/>
            <a:ext cx="10454260" cy="3320201"/>
          </a:xfrm>
        </p:spPr>
        <p:txBody>
          <a:bodyPr/>
          <a:lstStyle/>
          <a:p>
            <a:pPr algn="ctr"/>
            <a:r>
              <a:rPr lang="es-BO" dirty="0"/>
              <a:t>TRANSPORTE HARUHIKU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8466E-CC99-4E8E-A10E-BE79D0382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864" y="4285527"/>
            <a:ext cx="8825658" cy="861420"/>
          </a:xfrm>
        </p:spPr>
        <p:txBody>
          <a:bodyPr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PROJECT MANAGEMENT PROFESSIONAL</a:t>
            </a:r>
            <a:br>
              <a:rPr lang="es-BO" dirty="0">
                <a:solidFill>
                  <a:schemeClr val="tx1"/>
                </a:solidFill>
              </a:rPr>
            </a:br>
            <a:r>
              <a:rPr lang="es-BO" dirty="0">
                <a:solidFill>
                  <a:schemeClr val="tx1"/>
                </a:solidFill>
              </a:rPr>
              <a:t>Ing. Douglas </a:t>
            </a:r>
            <a:r>
              <a:rPr lang="es-BO" dirty="0" err="1">
                <a:solidFill>
                  <a:schemeClr val="tx1"/>
                </a:solidFill>
              </a:rPr>
              <a:t>VEga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6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7C5-31FA-4565-BD01-0853EFE2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43C2CEA-56F1-40A0-8AAF-7A06ED8A6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444" y="2052638"/>
            <a:ext cx="829088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9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6CA98-7CB3-4FDE-BD1A-F67E75DF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EFEA296-E10D-466F-B9C1-025C3C929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712" y="2052638"/>
            <a:ext cx="706835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2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5828B-71DD-4F12-ACE9-52F28894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D1A703B-A66E-4D13-9258-1DBEBDFEC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294" y="2052638"/>
            <a:ext cx="665718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3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5D1F-0F1C-432E-8F10-E761956F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Sharepoint</a:t>
            </a:r>
            <a:r>
              <a:rPr lang="es-BO" dirty="0"/>
              <a:t>	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F310455-E36A-4F89-AB58-02DFAF026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383" y="2167467"/>
            <a:ext cx="7760454" cy="34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0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71CE-D04B-409C-B3E2-C73DA74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– Transporte </a:t>
            </a:r>
            <a:r>
              <a:rPr lang="es-BO" dirty="0" err="1"/>
              <a:t>Haruhiko</a:t>
            </a:r>
            <a:endParaRPr lang="es-ES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F4CC32A8-4043-440A-99D7-09BFD5CC6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351200"/>
              </p:ext>
            </p:extLst>
          </p:nvPr>
        </p:nvGraphicFramePr>
        <p:xfrm>
          <a:off x="2039566" y="1375960"/>
          <a:ext cx="7909668" cy="542295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63190">
                  <a:extLst>
                    <a:ext uri="{9D8B030D-6E8A-4147-A177-3AD203B41FA5}">
                      <a16:colId xmlns:a16="http://schemas.microsoft.com/office/drawing/2014/main" val="4063811783"/>
                    </a:ext>
                  </a:extLst>
                </a:gridCol>
                <a:gridCol w="2346058">
                  <a:extLst>
                    <a:ext uri="{9D8B030D-6E8A-4147-A177-3AD203B41FA5}">
                      <a16:colId xmlns:a16="http://schemas.microsoft.com/office/drawing/2014/main" val="2463077201"/>
                    </a:ext>
                  </a:extLst>
                </a:gridCol>
                <a:gridCol w="1950210">
                  <a:extLst>
                    <a:ext uri="{9D8B030D-6E8A-4147-A177-3AD203B41FA5}">
                      <a16:colId xmlns:a16="http://schemas.microsoft.com/office/drawing/2014/main" val="179657822"/>
                    </a:ext>
                  </a:extLst>
                </a:gridCol>
                <a:gridCol w="1950210">
                  <a:extLst>
                    <a:ext uri="{9D8B030D-6E8A-4147-A177-3AD203B41FA5}">
                      <a16:colId xmlns:a16="http://schemas.microsoft.com/office/drawing/2014/main" val="2894600702"/>
                    </a:ext>
                  </a:extLst>
                </a:gridCol>
              </a:tblGrid>
              <a:tr h="351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Estado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Condiciones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Nuevo Estado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Observaciones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155502"/>
                  </a:ext>
                </a:extLst>
              </a:tr>
              <a:tr h="17485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Inicio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Documento BL</a:t>
                      </a:r>
                      <a:br>
                        <a:rPr lang="es-BO" sz="1100" dirty="0">
                          <a:effectLst/>
                        </a:rPr>
                      </a:b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En Proceso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598824"/>
                  </a:ext>
                </a:extLst>
              </a:tr>
              <a:tr h="7277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Cancelar solicitud desde el listado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Cancelado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Solo se podrá cancelar un pedido en estado “Inicio”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542262"/>
                  </a:ext>
                </a:extLst>
              </a:tr>
              <a:tr h="2386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En Proceso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Importadora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Lista de Empaquete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Factura Comercial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Agencia Despachante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</a:t>
                      </a:r>
                      <a:r>
                        <a:rPr lang="es-BO" sz="1100" dirty="0" err="1">
                          <a:effectLst/>
                        </a:rPr>
                        <a:t>Cicoin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DAM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Transportadora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MIC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CRT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GOC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Desaduanización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520326"/>
                  </a:ext>
                </a:extLst>
              </a:tr>
              <a:tr h="359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Desaduanización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DUI</a:t>
                      </a:r>
                      <a:br>
                        <a:rPr lang="es-BO" sz="1100">
                          <a:effectLst/>
                        </a:rPr>
                      </a:br>
                      <a:r>
                        <a:rPr lang="es-BO" sz="1100">
                          <a:effectLst/>
                        </a:rPr>
                        <a:t>DAV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Transportadora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981487"/>
                  </a:ext>
                </a:extLst>
              </a:tr>
              <a:tr h="359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Transportadora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Llevar el producto al cliente y subir el documento “Recibí conforme”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Finalizado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041256"/>
                  </a:ext>
                </a:extLst>
              </a:tr>
              <a:tr h="174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Finalizado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472675"/>
                  </a:ext>
                </a:extLst>
              </a:tr>
              <a:tr h="543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Cancelado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Se cancela el pedido por X motivo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16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26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B88B9-4FA9-42E0-9C6D-15830874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68636-0A92-4CBC-8166-7878CA7B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Si pensamos en esta empresa como una marca de auto,  ¿Qué auto sería?</a:t>
            </a:r>
            <a:br>
              <a:rPr lang="es-ES" dirty="0"/>
            </a:br>
            <a:br>
              <a:rPr lang="es-ES" dirty="0"/>
            </a:br>
            <a:r>
              <a:rPr lang="es-ES" dirty="0"/>
              <a:t>Lo que queremos hacer, es llevar a esta empresa al siguiente nivel. Queremos que “Transporte </a:t>
            </a:r>
            <a:r>
              <a:rPr lang="es-ES" dirty="0" err="1"/>
              <a:t>Haruhiko</a:t>
            </a:r>
            <a:r>
              <a:rPr lang="es-ES" dirty="0"/>
              <a:t>” sea el próximo “</a:t>
            </a:r>
            <a:r>
              <a:rPr lang="es-ES" dirty="0" err="1"/>
              <a:t>best</a:t>
            </a:r>
            <a:r>
              <a:rPr lang="es-ES" dirty="0"/>
              <a:t> place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”, que sea una empresa con presencia y reconocida en el mercado de importaciones. Que la próxima vez que pensemos en qué marca de auto sería,  todos pensaran en </a:t>
            </a:r>
            <a:r>
              <a:rPr lang="es-ES" dirty="0" err="1"/>
              <a:t>ferrary</a:t>
            </a:r>
            <a:r>
              <a:rPr lang="es-ES" dirty="0"/>
              <a:t>, </a:t>
            </a:r>
            <a:r>
              <a:rPr lang="es-ES" dirty="0" err="1"/>
              <a:t>lamborguini</a:t>
            </a:r>
            <a:r>
              <a:rPr lang="es-ES" dirty="0"/>
              <a:t>, mercedes, </a:t>
            </a:r>
            <a:r>
              <a:rPr lang="es-ES" dirty="0" err="1"/>
              <a:t>bmw</a:t>
            </a:r>
            <a:r>
              <a:rPr lang="es-ES" dirty="0"/>
              <a:t>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“</a:t>
            </a:r>
            <a:r>
              <a:rPr lang="es-ES" dirty="0" err="1"/>
              <a:t>Best</a:t>
            </a:r>
            <a:r>
              <a:rPr lang="es-ES" dirty="0"/>
              <a:t> place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” suena bonito, tener un ambiente laboral envidiable, tener comodidades, sueldos buenos, trabajo ameno y sobre todo mantener la camaradería en alto.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Pero para ello, tenemos un largo camino que recorrer y por ende mucho trabajo por hacer y para llegar allí es necesario que todos pongamos nuestro granito de arena.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Mi trabajo aquí es entender todo el modelo de negocio, todo el flujo de trabajo desde que entra un cliente hasta que sale.</a:t>
            </a:r>
            <a:br>
              <a:rPr lang="es-ES" dirty="0"/>
            </a:br>
            <a:r>
              <a:rPr lang="es-ES" dirty="0"/>
              <a:t>Ello conlleva entender también el trabajo hormiga que hacen desde la realización de documentos, de las multas, de las trabas, de las ida a </a:t>
            </a:r>
            <a:r>
              <a:rPr lang="es-ES" dirty="0" err="1"/>
              <a:t>duanas</a:t>
            </a:r>
            <a:r>
              <a:rPr lang="es-ES" dirty="0"/>
              <a:t>, etc.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Con todo esto iremos haciendo mejoras constantes.</a:t>
            </a:r>
          </a:p>
        </p:txBody>
      </p:sp>
    </p:spTree>
    <p:extLst>
      <p:ext uri="{BB962C8B-B14F-4D97-AF65-F5344CB8AC3E}">
        <p14:creationId xmlns:p14="http://schemas.microsoft.com/office/powerpoint/2010/main" val="81270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947A5-BE86-4FED-97A5-D75D84FB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3D57C-1316-4073-8153-3939F44C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FCE47E-7DE8-4E2E-97AA-17925016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09" y="757571"/>
            <a:ext cx="7152381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3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008A5-356D-49A0-BAD7-21197702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Sail</a:t>
            </a:r>
            <a:r>
              <a:rPr lang="es-ES" dirty="0"/>
              <a:t> </a:t>
            </a:r>
            <a:r>
              <a:rPr lang="es-ES" dirty="0" err="1"/>
              <a:t>boat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E92EF-8D20-4C44-A671-702F19E0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islas representan el objetivo. Por el cual trabajamos todos los días para llegar ahí. (Entregar el pedido al cliente)</a:t>
            </a:r>
          </a:p>
          <a:p>
            <a:r>
              <a:rPr lang="es-ES" dirty="0"/>
              <a:t>Las rocas representan los riesgos que pueden aparecer en el camino. (Multas por hacer mal un documento)</a:t>
            </a:r>
          </a:p>
          <a:p>
            <a:r>
              <a:rPr lang="es-ES" dirty="0"/>
              <a:t>El ancla representa todo lo que nos </a:t>
            </a:r>
            <a:r>
              <a:rPr lang="es-ES" dirty="0" err="1"/>
              <a:t>realentiza</a:t>
            </a:r>
            <a:r>
              <a:rPr lang="es-ES" dirty="0"/>
              <a:t> los procesos o lo que nos bloquea. (</a:t>
            </a:r>
            <a:r>
              <a:rPr lang="es-ES" dirty="0" err="1"/>
              <a:t>Comunidación</a:t>
            </a:r>
            <a:r>
              <a:rPr lang="es-ES" dirty="0"/>
              <a:t>)</a:t>
            </a:r>
          </a:p>
          <a:p>
            <a:r>
              <a:rPr lang="es-ES" dirty="0"/>
              <a:t>Las nubes y el viento representa todo lo que nos ayuda a alcanzar nuestro objetivo (Herramientas, Word, </a:t>
            </a:r>
            <a:r>
              <a:rPr lang="es-ES" dirty="0" err="1"/>
              <a:t>docs</a:t>
            </a:r>
            <a:r>
              <a:rPr lang="es-ES" dirty="0"/>
              <a:t>)</a:t>
            </a:r>
          </a:p>
          <a:p>
            <a:r>
              <a:rPr lang="es-ES" dirty="0"/>
              <a:t>El bote representa el equipo.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47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D2A2-A3C2-47AF-B0F2-482FF59A0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26" y="946353"/>
            <a:ext cx="10870948" cy="2063065"/>
          </a:xfrm>
        </p:spPr>
        <p:txBody>
          <a:bodyPr/>
          <a:lstStyle/>
          <a:p>
            <a:pPr algn="ctr"/>
            <a:r>
              <a:rPr lang="es-BO" dirty="0"/>
              <a:t>KANBAN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8466E-CC99-4E8E-A10E-BE79D0382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54" y="3591494"/>
            <a:ext cx="11050620" cy="861420"/>
          </a:xfrm>
        </p:spPr>
        <p:txBody>
          <a:bodyPr/>
          <a:lstStyle/>
          <a:p>
            <a:pPr algn="ctr"/>
            <a:r>
              <a:rPr lang="es-BO" dirty="0"/>
              <a:t>2020/2021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291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38AEAF4-2857-420B-B642-7EEFF5D2C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231341"/>
              </p:ext>
            </p:extLst>
          </p:nvPr>
        </p:nvGraphicFramePr>
        <p:xfrm>
          <a:off x="844545" y="320040"/>
          <a:ext cx="10253709" cy="5577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1247">
                  <a:extLst>
                    <a:ext uri="{9D8B030D-6E8A-4147-A177-3AD203B41FA5}">
                      <a16:colId xmlns:a16="http://schemas.microsoft.com/office/drawing/2014/main" val="299534013"/>
                    </a:ext>
                  </a:extLst>
                </a:gridCol>
                <a:gridCol w="5122462">
                  <a:extLst>
                    <a:ext uri="{9D8B030D-6E8A-4147-A177-3AD203B41FA5}">
                      <a16:colId xmlns:a16="http://schemas.microsoft.com/office/drawing/2014/main" val="3444731802"/>
                    </a:ext>
                  </a:extLst>
                </a:gridCol>
              </a:tblGrid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Objetivos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Objetivos Específicos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45371"/>
                  </a:ext>
                </a:extLst>
              </a:tr>
              <a:tr h="1301988">
                <a:tc>
                  <a:txBody>
                    <a:bodyPr/>
                    <a:lstStyle/>
                    <a:p>
                      <a:r>
                        <a:rPr lang="es-ES" dirty="0"/>
                        <a:t>Garantizar sustentabilidad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Establecer una metodología de trabajo.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Optimizar procesos.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Sistematizar trabajos.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Fijar las reglas del juego y velar por su cumplimiento: Valores, Políticas y Procedimientos.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Reducir costes fijos.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56580"/>
                  </a:ext>
                </a:extLst>
              </a:tr>
              <a:tr h="1096411">
                <a:tc>
                  <a:txBody>
                    <a:bodyPr/>
                    <a:lstStyle/>
                    <a:p>
                      <a:r>
                        <a:rPr lang="es-ES" dirty="0"/>
                        <a:t>Impulsar la marca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Creación de un sitio WEB para tener presencia en el internet.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Aplicar estrategias de marketing digital (SEO Y SEM).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Estudio de la competencia.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Posicionamiento.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Publicidad segmentada.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Captación de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5882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Potenciar los servicios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Mejorar calidad de los servicios actuales.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Diversificar portafolio de servicios.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6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60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89302-8402-4574-A0CE-64F9FCC8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A7353-0632-4AAA-AD6A-12E50384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  <a:p>
            <a:r>
              <a:rPr lang="es-ES" dirty="0"/>
              <a:t>Kanban: Existen varias herramientas para que facilitan el uso correcto de Kanban. Está </a:t>
            </a:r>
            <a:r>
              <a:rPr lang="es-ES" dirty="0" err="1"/>
              <a:t>KanbanTool</a:t>
            </a:r>
            <a:r>
              <a:rPr lang="es-ES" dirty="0"/>
              <a:t>, JIRA, </a:t>
            </a:r>
            <a:r>
              <a:rPr lang="es-ES" dirty="0" err="1"/>
              <a:t>TargetProcess</a:t>
            </a:r>
            <a:r>
              <a:rPr lang="es-ES" dirty="0"/>
              <a:t> y otras. </a:t>
            </a:r>
          </a:p>
          <a:p>
            <a:r>
              <a:rPr lang="es-ES" dirty="0"/>
              <a:t>Documentación: Toda la documentación, guías y manuales de procesos tienen que estar en un solo lugar. Crearemos un </a:t>
            </a:r>
            <a:r>
              <a:rPr lang="es-ES" dirty="0" err="1"/>
              <a:t>sharepoint</a:t>
            </a:r>
            <a:r>
              <a:rPr lang="es-ES" dirty="0"/>
              <a:t> para la empresa.</a:t>
            </a:r>
          </a:p>
          <a:p>
            <a:r>
              <a:rPr lang="es-ES" dirty="0"/>
              <a:t>Sistema Trans </a:t>
            </a:r>
            <a:r>
              <a:rPr lang="es-ES" dirty="0" err="1"/>
              <a:t>Haruhiko</a:t>
            </a:r>
            <a:r>
              <a:rPr lang="es-ES" dirty="0"/>
              <a:t>: Crearemos un sistema acorde a las necesidades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31719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FE200-360B-4C4B-8610-AA390C7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2260"/>
          </a:xfrm>
        </p:spPr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Chronos</a:t>
            </a:r>
            <a:r>
              <a:rPr lang="es-BO" dirty="0"/>
              <a:t> Time </a:t>
            </a:r>
            <a:r>
              <a:rPr lang="es-BO" dirty="0" err="1"/>
              <a:t>Tracker</a:t>
            </a:r>
            <a:r>
              <a:rPr lang="es-BO" dirty="0"/>
              <a:t>. 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BE4740-F28B-4F80-B388-1A7D89ABD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111" y="2052638"/>
            <a:ext cx="431155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68917-6CE7-4869-B706-E3B8D06E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E359C1B-BB7C-4CBE-ACD4-C23F59FA0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29910"/>
            <a:ext cx="8947150" cy="40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6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816</TotalTime>
  <Words>615</Words>
  <Application>Microsoft Office PowerPoint</Application>
  <PresentationFormat>Panorámica</PresentationFormat>
  <Paragraphs>72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TRANSPORTE HARUHIKU</vt:lpstr>
      <vt:lpstr>Presentación de PowerPoint</vt:lpstr>
      <vt:lpstr>Presentación de PowerPoint</vt:lpstr>
      <vt:lpstr>Sail boat</vt:lpstr>
      <vt:lpstr>KANBAN</vt:lpstr>
      <vt:lpstr>Presentación de PowerPoint</vt:lpstr>
      <vt:lpstr>Herramientas</vt:lpstr>
      <vt:lpstr>Trello - Chronos Time Tracker. </vt:lpstr>
      <vt:lpstr>Trello - Corello</vt:lpstr>
      <vt:lpstr>Trello - Corello</vt:lpstr>
      <vt:lpstr>Trello - Corello</vt:lpstr>
      <vt:lpstr>Trello - Corello</vt:lpstr>
      <vt:lpstr>Sharepoint </vt:lpstr>
      <vt:lpstr>Sistema – Transporte Haruhiko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Metodologías, Procesos y Herramientas</dc:title>
  <dc:creator>usuario</dc:creator>
  <cp:lastModifiedBy>Douglas Vega</cp:lastModifiedBy>
  <cp:revision>37</cp:revision>
  <dcterms:created xsi:type="dcterms:W3CDTF">2019-10-06T16:44:41Z</dcterms:created>
  <dcterms:modified xsi:type="dcterms:W3CDTF">2019-11-22T15:49:42Z</dcterms:modified>
</cp:coreProperties>
</file>