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3.jpeg" ContentType="image/jpeg"/>
  <Override PartName="/ppt/media/image2.png" ContentType="image/png"/>
  <Override PartName="/ppt/media/image4.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826E016B-BBBC-4B67-B625-204A432D53E7}"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5" name="PlaceHolder 2"/>
          <p:cNvSpPr>
            <a:spLocks noGrp="1"/>
          </p:cNvSpPr>
          <p:nvPr>
            <p:ph/>
          </p:nvPr>
        </p:nvSpPr>
        <p:spPr>
          <a:xfrm>
            <a:off x="311760" y="1152360"/>
            <a:ext cx="852012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6" name="PlaceHolder 3"/>
          <p:cNvSpPr>
            <a:spLocks noGrp="1"/>
          </p:cNvSpPr>
          <p:nvPr>
            <p:ph/>
          </p:nvPr>
        </p:nvSpPr>
        <p:spPr>
          <a:xfrm>
            <a:off x="311760" y="2936880"/>
            <a:ext cx="852012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5" name="PlaceHolder 4"/>
          <p:cNvSpPr>
            <a:spLocks noGrp="1"/>
          </p:cNvSpPr>
          <p:nvPr>
            <p:ph type="sldNum" idx="1"/>
          </p:nvPr>
        </p:nvSpPr>
        <p:spPr/>
        <p:txBody>
          <a:bodyPr/>
          <a:p>
            <a:fld id="{0E319E4D-F439-46A8-B8AE-14BA82FBCBC1}"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8"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9"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30" name="PlaceHolder 4"/>
          <p:cNvSpPr>
            <a:spLocks noGrp="1"/>
          </p:cNvSpPr>
          <p:nvPr>
            <p:ph/>
          </p:nvPr>
        </p:nvSpPr>
        <p:spPr>
          <a:xfrm>
            <a:off x="311760" y="2936880"/>
            <a:ext cx="415764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31" name="PlaceHolder 5"/>
          <p:cNvSpPr>
            <a:spLocks noGrp="1"/>
          </p:cNvSpPr>
          <p:nvPr>
            <p:ph/>
          </p:nvPr>
        </p:nvSpPr>
        <p:spPr>
          <a:xfrm>
            <a:off x="4677840" y="2936880"/>
            <a:ext cx="415764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7" name="PlaceHolder 6"/>
          <p:cNvSpPr>
            <a:spLocks noGrp="1"/>
          </p:cNvSpPr>
          <p:nvPr>
            <p:ph type="sldNum" idx="1"/>
          </p:nvPr>
        </p:nvSpPr>
        <p:spPr/>
        <p:txBody>
          <a:bodyPr/>
          <a:p>
            <a:fld id="{A3839E03-50BD-4AEA-BBD3-A88E308C2B40}"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33" name="PlaceHolder 2"/>
          <p:cNvSpPr>
            <a:spLocks noGrp="1"/>
          </p:cNvSpPr>
          <p:nvPr>
            <p:ph/>
          </p:nvPr>
        </p:nvSpPr>
        <p:spPr>
          <a:xfrm>
            <a:off x="311760" y="1152360"/>
            <a:ext cx="274320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34" name="PlaceHolder 3"/>
          <p:cNvSpPr>
            <a:spLocks noGrp="1"/>
          </p:cNvSpPr>
          <p:nvPr>
            <p:ph/>
          </p:nvPr>
        </p:nvSpPr>
        <p:spPr>
          <a:xfrm>
            <a:off x="3192480" y="1152360"/>
            <a:ext cx="274320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35" name="PlaceHolder 4"/>
          <p:cNvSpPr>
            <a:spLocks noGrp="1"/>
          </p:cNvSpPr>
          <p:nvPr>
            <p:ph/>
          </p:nvPr>
        </p:nvSpPr>
        <p:spPr>
          <a:xfrm>
            <a:off x="6073200" y="1152360"/>
            <a:ext cx="274320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36" name="PlaceHolder 5"/>
          <p:cNvSpPr>
            <a:spLocks noGrp="1"/>
          </p:cNvSpPr>
          <p:nvPr>
            <p:ph/>
          </p:nvPr>
        </p:nvSpPr>
        <p:spPr>
          <a:xfrm>
            <a:off x="311760" y="2936880"/>
            <a:ext cx="274320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37" name="PlaceHolder 6"/>
          <p:cNvSpPr>
            <a:spLocks noGrp="1"/>
          </p:cNvSpPr>
          <p:nvPr>
            <p:ph/>
          </p:nvPr>
        </p:nvSpPr>
        <p:spPr>
          <a:xfrm>
            <a:off x="3192480" y="2936880"/>
            <a:ext cx="274320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38" name="PlaceHolder 7"/>
          <p:cNvSpPr>
            <a:spLocks noGrp="1"/>
          </p:cNvSpPr>
          <p:nvPr>
            <p:ph/>
          </p:nvPr>
        </p:nvSpPr>
        <p:spPr>
          <a:xfrm>
            <a:off x="6073200" y="2936880"/>
            <a:ext cx="274320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9" name="PlaceHolder 8"/>
          <p:cNvSpPr>
            <a:spLocks noGrp="1"/>
          </p:cNvSpPr>
          <p:nvPr>
            <p:ph type="sldNum" idx="1"/>
          </p:nvPr>
        </p:nvSpPr>
        <p:spPr/>
        <p:txBody>
          <a:bodyPr/>
          <a:p>
            <a:fld id="{05C29603-8230-4E54-A351-C78FDC06B3B1}"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05854087-3DE1-41FE-B8C5-9BA0BDD5B14A}"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43" name="PlaceHolder 2"/>
          <p:cNvSpPr>
            <a:spLocks noGrp="1"/>
          </p:cNvSpPr>
          <p:nvPr>
            <p:ph type="subTitle"/>
          </p:nvPr>
        </p:nvSpPr>
        <p:spPr>
          <a:xfrm>
            <a:off x="311760" y="1152360"/>
            <a:ext cx="8520120" cy="341604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sldNum" idx="2"/>
          </p:nvPr>
        </p:nvSpPr>
        <p:spPr/>
        <p:txBody>
          <a:bodyPr/>
          <a:p>
            <a:fld id="{15A732A4-B8CA-43C9-9849-E596DE3C0034}"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45" name="PlaceHolder 2"/>
          <p:cNvSpPr>
            <a:spLocks noGrp="1"/>
          </p:cNvSpPr>
          <p:nvPr>
            <p:ph/>
          </p:nvPr>
        </p:nvSpPr>
        <p:spPr>
          <a:xfrm>
            <a:off x="311760" y="1152360"/>
            <a:ext cx="8520120" cy="34160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4" name="PlaceHolder 3"/>
          <p:cNvSpPr>
            <a:spLocks noGrp="1"/>
          </p:cNvSpPr>
          <p:nvPr>
            <p:ph type="sldNum" idx="2"/>
          </p:nvPr>
        </p:nvSpPr>
        <p:spPr/>
        <p:txBody>
          <a:bodyPr/>
          <a:p>
            <a:fld id="{951C4CC2-C016-4058-83AF-3DE5801658CF}"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47"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48"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5" name="PlaceHolder 4"/>
          <p:cNvSpPr>
            <a:spLocks noGrp="1"/>
          </p:cNvSpPr>
          <p:nvPr>
            <p:ph type="sldNum" idx="2"/>
          </p:nvPr>
        </p:nvSpPr>
        <p:spPr/>
        <p:txBody>
          <a:bodyPr/>
          <a:p>
            <a:fld id="{79E7C94B-DCD2-4F67-A987-027BABAC5A88}"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3" name="PlaceHolder 2"/>
          <p:cNvSpPr>
            <a:spLocks noGrp="1"/>
          </p:cNvSpPr>
          <p:nvPr>
            <p:ph type="sldNum" idx="2"/>
          </p:nvPr>
        </p:nvSpPr>
        <p:spPr/>
        <p:txBody>
          <a:bodyPr/>
          <a:p>
            <a:fld id="{64302C07-D9F9-48C1-8048-C49A3D6797D3}"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sldNum" idx="2"/>
          </p:nvPr>
        </p:nvSpPr>
        <p:spPr/>
        <p:txBody>
          <a:bodyPr/>
          <a:p>
            <a:fld id="{9EAA8360-8361-4D7E-8105-5BF20ECB6E39}"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52"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53"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54" name="PlaceHolder 4"/>
          <p:cNvSpPr>
            <a:spLocks noGrp="1"/>
          </p:cNvSpPr>
          <p:nvPr>
            <p:ph/>
          </p:nvPr>
        </p:nvSpPr>
        <p:spPr>
          <a:xfrm>
            <a:off x="311760" y="2936880"/>
            <a:ext cx="415764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 name="PlaceHolder 5"/>
          <p:cNvSpPr>
            <a:spLocks noGrp="1"/>
          </p:cNvSpPr>
          <p:nvPr>
            <p:ph type="sldNum" idx="2"/>
          </p:nvPr>
        </p:nvSpPr>
        <p:spPr/>
        <p:txBody>
          <a:bodyPr/>
          <a:p>
            <a:fld id="{7740B71A-B47A-4229-8C1C-852D9DE80664}"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sldNum" idx="1"/>
          </p:nvPr>
        </p:nvSpPr>
        <p:spPr/>
        <p:txBody>
          <a:bodyPr/>
          <a:p>
            <a:fld id="{E84F8DF2-7CE0-43ED-96F4-BE5BE4091842}"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56"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57"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58" name="PlaceHolder 4"/>
          <p:cNvSpPr>
            <a:spLocks noGrp="1"/>
          </p:cNvSpPr>
          <p:nvPr>
            <p:ph/>
          </p:nvPr>
        </p:nvSpPr>
        <p:spPr>
          <a:xfrm>
            <a:off x="4677840" y="2936880"/>
            <a:ext cx="415764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 name="PlaceHolder 5"/>
          <p:cNvSpPr>
            <a:spLocks noGrp="1"/>
          </p:cNvSpPr>
          <p:nvPr>
            <p:ph type="sldNum" idx="2"/>
          </p:nvPr>
        </p:nvSpPr>
        <p:spPr/>
        <p:txBody>
          <a:bodyPr/>
          <a:p>
            <a:fld id="{BD466E86-3DAF-4075-B5A9-78825F0B5B74}"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60"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1"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2" name="PlaceHolder 4"/>
          <p:cNvSpPr>
            <a:spLocks noGrp="1"/>
          </p:cNvSpPr>
          <p:nvPr>
            <p:ph/>
          </p:nvPr>
        </p:nvSpPr>
        <p:spPr>
          <a:xfrm>
            <a:off x="311760" y="2936880"/>
            <a:ext cx="852012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 name="PlaceHolder 5"/>
          <p:cNvSpPr>
            <a:spLocks noGrp="1"/>
          </p:cNvSpPr>
          <p:nvPr>
            <p:ph type="sldNum" idx="2"/>
          </p:nvPr>
        </p:nvSpPr>
        <p:spPr/>
        <p:txBody>
          <a:bodyPr/>
          <a:p>
            <a:fld id="{01CA0D47-F972-40B6-B23C-CB298888C564}"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64" name="PlaceHolder 2"/>
          <p:cNvSpPr>
            <a:spLocks noGrp="1"/>
          </p:cNvSpPr>
          <p:nvPr>
            <p:ph/>
          </p:nvPr>
        </p:nvSpPr>
        <p:spPr>
          <a:xfrm>
            <a:off x="311760" y="1152360"/>
            <a:ext cx="852012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5" name="PlaceHolder 3"/>
          <p:cNvSpPr>
            <a:spLocks noGrp="1"/>
          </p:cNvSpPr>
          <p:nvPr>
            <p:ph/>
          </p:nvPr>
        </p:nvSpPr>
        <p:spPr>
          <a:xfrm>
            <a:off x="311760" y="2936880"/>
            <a:ext cx="852012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5" name="PlaceHolder 4"/>
          <p:cNvSpPr>
            <a:spLocks noGrp="1"/>
          </p:cNvSpPr>
          <p:nvPr>
            <p:ph type="sldNum" idx="2"/>
          </p:nvPr>
        </p:nvSpPr>
        <p:spPr/>
        <p:txBody>
          <a:bodyPr/>
          <a:p>
            <a:fld id="{B6E72571-1C62-478A-B244-F142B44E8197}"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67"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8"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9" name="PlaceHolder 4"/>
          <p:cNvSpPr>
            <a:spLocks noGrp="1"/>
          </p:cNvSpPr>
          <p:nvPr>
            <p:ph/>
          </p:nvPr>
        </p:nvSpPr>
        <p:spPr>
          <a:xfrm>
            <a:off x="311760" y="2936880"/>
            <a:ext cx="415764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70" name="PlaceHolder 5"/>
          <p:cNvSpPr>
            <a:spLocks noGrp="1"/>
          </p:cNvSpPr>
          <p:nvPr>
            <p:ph/>
          </p:nvPr>
        </p:nvSpPr>
        <p:spPr>
          <a:xfrm>
            <a:off x="4677840" y="2936880"/>
            <a:ext cx="415764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7" name="PlaceHolder 6"/>
          <p:cNvSpPr>
            <a:spLocks noGrp="1"/>
          </p:cNvSpPr>
          <p:nvPr>
            <p:ph type="sldNum" idx="2"/>
          </p:nvPr>
        </p:nvSpPr>
        <p:spPr/>
        <p:txBody>
          <a:bodyPr/>
          <a:p>
            <a:fld id="{6DBC638B-C77F-4714-AB53-73E0C3F2FAD8}"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72" name="PlaceHolder 2"/>
          <p:cNvSpPr>
            <a:spLocks noGrp="1"/>
          </p:cNvSpPr>
          <p:nvPr>
            <p:ph/>
          </p:nvPr>
        </p:nvSpPr>
        <p:spPr>
          <a:xfrm>
            <a:off x="311760" y="1152360"/>
            <a:ext cx="274320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73" name="PlaceHolder 3"/>
          <p:cNvSpPr>
            <a:spLocks noGrp="1"/>
          </p:cNvSpPr>
          <p:nvPr>
            <p:ph/>
          </p:nvPr>
        </p:nvSpPr>
        <p:spPr>
          <a:xfrm>
            <a:off x="3192480" y="1152360"/>
            <a:ext cx="274320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74" name="PlaceHolder 4"/>
          <p:cNvSpPr>
            <a:spLocks noGrp="1"/>
          </p:cNvSpPr>
          <p:nvPr>
            <p:ph/>
          </p:nvPr>
        </p:nvSpPr>
        <p:spPr>
          <a:xfrm>
            <a:off x="6073200" y="1152360"/>
            <a:ext cx="274320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75" name="PlaceHolder 5"/>
          <p:cNvSpPr>
            <a:spLocks noGrp="1"/>
          </p:cNvSpPr>
          <p:nvPr>
            <p:ph/>
          </p:nvPr>
        </p:nvSpPr>
        <p:spPr>
          <a:xfrm>
            <a:off x="311760" y="2936880"/>
            <a:ext cx="274320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76" name="PlaceHolder 6"/>
          <p:cNvSpPr>
            <a:spLocks noGrp="1"/>
          </p:cNvSpPr>
          <p:nvPr>
            <p:ph/>
          </p:nvPr>
        </p:nvSpPr>
        <p:spPr>
          <a:xfrm>
            <a:off x="3192480" y="2936880"/>
            <a:ext cx="274320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77" name="PlaceHolder 7"/>
          <p:cNvSpPr>
            <a:spLocks noGrp="1"/>
          </p:cNvSpPr>
          <p:nvPr>
            <p:ph/>
          </p:nvPr>
        </p:nvSpPr>
        <p:spPr>
          <a:xfrm>
            <a:off x="6073200" y="2936880"/>
            <a:ext cx="274320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9" name="PlaceHolder 8"/>
          <p:cNvSpPr>
            <a:spLocks noGrp="1"/>
          </p:cNvSpPr>
          <p:nvPr>
            <p:ph type="sldNum" idx="2"/>
          </p:nvPr>
        </p:nvSpPr>
        <p:spPr/>
        <p:txBody>
          <a:bodyPr/>
          <a:p>
            <a:fld id="{CD54D81F-70DF-4624-9AB1-C3D26AD5D269}"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6" name="PlaceHolder 2"/>
          <p:cNvSpPr>
            <a:spLocks noGrp="1"/>
          </p:cNvSpPr>
          <p:nvPr>
            <p:ph/>
          </p:nvPr>
        </p:nvSpPr>
        <p:spPr>
          <a:xfrm>
            <a:off x="311760" y="1152360"/>
            <a:ext cx="8520120" cy="34160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4" name="PlaceHolder 3"/>
          <p:cNvSpPr>
            <a:spLocks noGrp="1"/>
          </p:cNvSpPr>
          <p:nvPr>
            <p:ph type="sldNum" idx="1"/>
          </p:nvPr>
        </p:nvSpPr>
        <p:spPr/>
        <p:txBody>
          <a:bodyPr/>
          <a:p>
            <a:fld id="{112F1DFA-7F80-48B7-BD87-12444B156CA6}"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8"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9"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5" name="PlaceHolder 4"/>
          <p:cNvSpPr>
            <a:spLocks noGrp="1"/>
          </p:cNvSpPr>
          <p:nvPr>
            <p:ph type="sldNum" idx="1"/>
          </p:nvPr>
        </p:nvSpPr>
        <p:spPr/>
        <p:txBody>
          <a:bodyPr/>
          <a:p>
            <a:fld id="{FA4F79BA-7BED-4750-BFBA-106140AF31DB}"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3" name="PlaceHolder 2"/>
          <p:cNvSpPr>
            <a:spLocks noGrp="1"/>
          </p:cNvSpPr>
          <p:nvPr>
            <p:ph type="sldNum" idx="1"/>
          </p:nvPr>
        </p:nvSpPr>
        <p:spPr/>
        <p:txBody>
          <a:bodyPr/>
          <a:p>
            <a:fld id="{315C9A88-D025-4E23-B605-7AC380B3D4C7}"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sldNum" idx="1"/>
          </p:nvPr>
        </p:nvSpPr>
        <p:spPr/>
        <p:txBody>
          <a:bodyPr/>
          <a:p>
            <a:fld id="{D9E64D53-0052-4B8B-9326-8549D4C38476}"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3"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4"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5" name="PlaceHolder 4"/>
          <p:cNvSpPr>
            <a:spLocks noGrp="1"/>
          </p:cNvSpPr>
          <p:nvPr>
            <p:ph/>
          </p:nvPr>
        </p:nvSpPr>
        <p:spPr>
          <a:xfrm>
            <a:off x="311760" y="2936880"/>
            <a:ext cx="415764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 name="PlaceHolder 5"/>
          <p:cNvSpPr>
            <a:spLocks noGrp="1"/>
          </p:cNvSpPr>
          <p:nvPr>
            <p:ph type="sldNum" idx="1"/>
          </p:nvPr>
        </p:nvSpPr>
        <p:spPr/>
        <p:txBody>
          <a:bodyPr/>
          <a:p>
            <a:fld id="{D51E0508-B78A-4294-B0E4-494D92E4B4C2}"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7"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8"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9" name="PlaceHolder 4"/>
          <p:cNvSpPr>
            <a:spLocks noGrp="1"/>
          </p:cNvSpPr>
          <p:nvPr>
            <p:ph/>
          </p:nvPr>
        </p:nvSpPr>
        <p:spPr>
          <a:xfrm>
            <a:off x="4677840" y="2936880"/>
            <a:ext cx="415764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 name="PlaceHolder 5"/>
          <p:cNvSpPr>
            <a:spLocks noGrp="1"/>
          </p:cNvSpPr>
          <p:nvPr>
            <p:ph type="sldNum" idx="1"/>
          </p:nvPr>
        </p:nvSpPr>
        <p:spPr/>
        <p:txBody>
          <a:bodyPr/>
          <a:p>
            <a:fld id="{B8EB959A-4E1C-4224-8FDE-093F9FC714E1}"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1"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2"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3" name="PlaceHolder 4"/>
          <p:cNvSpPr>
            <a:spLocks noGrp="1"/>
          </p:cNvSpPr>
          <p:nvPr>
            <p:ph/>
          </p:nvPr>
        </p:nvSpPr>
        <p:spPr>
          <a:xfrm>
            <a:off x="311760" y="2936880"/>
            <a:ext cx="8520120" cy="16293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 name="PlaceHolder 5"/>
          <p:cNvSpPr>
            <a:spLocks noGrp="1"/>
          </p:cNvSpPr>
          <p:nvPr>
            <p:ph type="sldNum" idx="1"/>
          </p:nvPr>
        </p:nvSpPr>
        <p:spPr/>
        <p:txBody>
          <a:bodyPr/>
          <a:p>
            <a:fld id="{8CD2079B-4F61-4A42-9F36-CF7384B02CF1}"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a:noFill/>
          <a:ln w="0">
            <a:noFill/>
          </a:ln>
        </p:spPr>
        <p:txBody>
          <a:bodyPr tIns="91440" bIns="91440" anchor="b">
            <a:normAutofit/>
          </a:bodyPr>
          <a:p>
            <a:pPr indent="0">
              <a:buNone/>
            </a:pPr>
            <a:r>
              <a:rPr b="0" lang="en-IN" sz="5200" spc="-1" strike="noStrike">
                <a:solidFill>
                  <a:srgbClr val="000000"/>
                </a:solidFill>
                <a:latin typeface="Arial"/>
              </a:rPr>
              <a:t>Click to edit the title text format</a:t>
            </a:r>
            <a:endParaRPr b="0" lang="en-IN" sz="5200" spc="-1" strike="noStrike">
              <a:solidFill>
                <a:srgbClr val="000000"/>
              </a:solidFill>
              <a:latin typeface="Arial"/>
            </a:endParaRPr>
          </a:p>
        </p:txBody>
      </p:sp>
      <p:sp>
        <p:nvSpPr>
          <p:cNvPr id="1" name="PlaceHolder 2"/>
          <p:cNvSpPr>
            <a:spLocks noGrp="1"/>
          </p:cNvSpPr>
          <p:nvPr>
            <p:ph type="sldNum" idx="1"/>
          </p:nvPr>
        </p:nvSpPr>
        <p:spPr>
          <a:xfrm>
            <a:off x="8472600" y="4663080"/>
            <a:ext cx="548280" cy="393120"/>
          </a:xfrm>
          <a:prstGeom prst="rect">
            <a:avLst/>
          </a:prstGeom>
          <a:noFill/>
          <a:ln w="0">
            <a:noFill/>
          </a:ln>
        </p:spPr>
        <p:txBody>
          <a:bodyPr tIns="91440" bIns="91440" anchor="ctr">
            <a:norm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ED0862FE-AE59-4005-AB1A-3C241D69CE58}" type="slidenum">
              <a:rPr b="0" lang="en-GB" sz="1000" spc="-1" strike="noStrike">
                <a:solidFill>
                  <a:schemeClr val="dk2"/>
                </a:solidFill>
                <a:latin typeface="Arial"/>
                <a:ea typeface="Arial"/>
              </a:rPr>
              <a:t>&lt;number&gt;</a:t>
            </a:fld>
            <a:endParaRPr b="0" lang="en-IN" sz="1000" spc="-1" strike="noStrike">
              <a:solidFill>
                <a:srgbClr val="000000"/>
              </a:solidFill>
              <a:latin typeface="Times New Roman"/>
            </a:endParaRPr>
          </a:p>
        </p:txBody>
      </p:sp>
      <p:sp>
        <p:nvSpPr>
          <p:cNvPr id="2"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p>
            <a:pPr indent="0">
              <a:buNone/>
            </a:pPr>
            <a:r>
              <a:rPr b="0" lang="en-IN" sz="2800" spc="-1" strike="noStrike">
                <a:solidFill>
                  <a:srgbClr val="000000"/>
                </a:solidFill>
                <a:latin typeface="Arial"/>
              </a:rPr>
              <a:t>Click to edit the title text format</a:t>
            </a:r>
            <a:endParaRPr b="0" lang="en-IN" sz="2800" spc="-1" strike="noStrike">
              <a:solidFill>
                <a:srgbClr val="000000"/>
              </a:solidFill>
              <a:latin typeface="Arial"/>
            </a:endParaRPr>
          </a:p>
        </p:txBody>
      </p:sp>
      <p:sp>
        <p:nvSpPr>
          <p:cNvPr id="40" name="PlaceHolder 2"/>
          <p:cNvSpPr>
            <a:spLocks noGrp="1"/>
          </p:cNvSpPr>
          <p:nvPr>
            <p:ph type="body"/>
          </p:nvPr>
        </p:nvSpPr>
        <p:spPr>
          <a:xfrm>
            <a:off x="311760" y="1152360"/>
            <a:ext cx="8520120" cy="3416040"/>
          </a:xfrm>
          <a:prstGeom prst="rect">
            <a:avLst/>
          </a:prstGeom>
          <a:noFill/>
          <a:ln w="0">
            <a:noFill/>
          </a:ln>
        </p:spPr>
        <p:txBody>
          <a:bodyPr tIns="91440" bIns="9144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41" name="PlaceHolder 3"/>
          <p:cNvSpPr>
            <a:spLocks noGrp="1"/>
          </p:cNvSpPr>
          <p:nvPr>
            <p:ph type="sldNum" idx="2"/>
          </p:nvPr>
        </p:nvSpPr>
        <p:spPr>
          <a:xfrm>
            <a:off x="8472600" y="4663080"/>
            <a:ext cx="548280" cy="393120"/>
          </a:xfrm>
          <a:prstGeom prst="rect">
            <a:avLst/>
          </a:prstGeom>
          <a:noFill/>
          <a:ln w="0">
            <a:noFill/>
          </a:ln>
        </p:spPr>
        <p:txBody>
          <a:bodyPr tIns="91440" bIns="91440" anchor="ctr">
            <a:norm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27AA87F1-CD3E-4506-9594-4B1B445CFCC0}" type="slidenum">
              <a:rPr b="0" lang="en-GB" sz="1000" spc="-1" strike="noStrike">
                <a:solidFill>
                  <a:schemeClr val="dk2"/>
                </a:solidFill>
                <a:latin typeface="Arial"/>
                <a:ea typeface="Arial"/>
              </a:rPr>
              <a:t>&lt;number&gt;</a:t>
            </a:fld>
            <a:endParaRPr b="0" lang="en-IN"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jpeg"/><Relationship Id="rId3"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311760" y="744480"/>
            <a:ext cx="8520120" cy="2052360"/>
          </a:xfrm>
          <a:prstGeom prst="rect">
            <a:avLst/>
          </a:prstGeom>
          <a:noFill/>
          <a:ln w="0">
            <a:noFill/>
          </a:ln>
        </p:spPr>
        <p:txBody>
          <a:bodyPr tIns="91440" bIns="91440" anchor="b">
            <a:normAutofit/>
          </a:bodyPr>
          <a:p>
            <a:pPr indent="0">
              <a:buNone/>
            </a:pPr>
            <a:endParaRPr b="0" lang="en-IN" sz="5200" spc="-1" strike="noStrike">
              <a:solidFill>
                <a:schemeClr val="dk1"/>
              </a:solidFill>
              <a:latin typeface="Arial"/>
              <a:ea typeface="Arial"/>
            </a:endParaRPr>
          </a:p>
        </p:txBody>
      </p:sp>
      <p:sp>
        <p:nvSpPr>
          <p:cNvPr id="79" name="PlaceHolder 2"/>
          <p:cNvSpPr>
            <a:spLocks noGrp="1"/>
          </p:cNvSpPr>
          <p:nvPr>
            <p:ph type="subTitle"/>
          </p:nvPr>
        </p:nvSpPr>
        <p:spPr>
          <a:xfrm>
            <a:off x="311760" y="2834280"/>
            <a:ext cx="8520120" cy="792360"/>
          </a:xfrm>
          <a:prstGeom prst="rect">
            <a:avLst/>
          </a:prstGeom>
          <a:noFill/>
          <a:ln w="0">
            <a:noFill/>
          </a:ln>
        </p:spPr>
        <p:txBody>
          <a:bodyPr tIns="91440" bIns="91440" anchor="t">
            <a:normAutofit/>
          </a:bodyPr>
          <a:p>
            <a:pPr indent="0" algn="ctr">
              <a:buNone/>
            </a:pPr>
            <a:endParaRPr b="0" lang="en-IN" sz="2800" spc="-1" strike="noStrike">
              <a:solidFill>
                <a:schemeClr val="dk2"/>
              </a:solidFill>
              <a:latin typeface="Arial"/>
              <a:ea typeface="Arial"/>
            </a:endParaRPr>
          </a:p>
        </p:txBody>
      </p:sp>
      <p:pic>
        <p:nvPicPr>
          <p:cNvPr id="80" name="Google Shape;56;p13" descr=""/>
          <p:cNvPicPr/>
          <p:nvPr/>
        </p:nvPicPr>
        <p:blipFill>
          <a:blip r:embed="rId1"/>
          <a:stretch/>
        </p:blipFill>
        <p:spPr>
          <a:xfrm>
            <a:off x="720" y="0"/>
            <a:ext cx="9142200" cy="5142960"/>
          </a:xfrm>
          <a:prstGeom prst="rect">
            <a:avLst/>
          </a:prstGeom>
          <a:ln w="0">
            <a:noFill/>
          </a:ln>
        </p:spPr>
      </p:pic>
      <p:sp>
        <p:nvSpPr>
          <p:cNvPr id="81" name="Google Shape;57;p13"/>
          <p:cNvSpPr/>
          <p:nvPr/>
        </p:nvSpPr>
        <p:spPr>
          <a:xfrm>
            <a:off x="171000" y="2993400"/>
            <a:ext cx="8759520" cy="194220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GB" sz="1400" spc="-1" strike="noStrike">
                <a:solidFill>
                  <a:schemeClr val="dk2"/>
                </a:solidFill>
                <a:latin typeface="Arial"/>
                <a:ea typeface="Arial"/>
              </a:rPr>
              <a:t>Team Name:Xroma</a:t>
            </a:r>
            <a:endParaRPr b="0" lang="en-IN" sz="1400" spc="-1" strike="noStrike">
              <a:solidFill>
                <a:srgbClr val="000000"/>
              </a:solidFill>
              <a:latin typeface="Arial"/>
            </a:endParaRPr>
          </a:p>
          <a:p>
            <a:pPr>
              <a:lnSpc>
                <a:spcPct val="100000"/>
              </a:lnSpc>
              <a:tabLst>
                <a:tab algn="l" pos="0"/>
              </a:tabLst>
            </a:pPr>
            <a:r>
              <a:rPr b="0" lang="en-GB" sz="1400" spc="-1" strike="noStrike">
                <a:solidFill>
                  <a:schemeClr val="dk2"/>
                </a:solidFill>
                <a:latin typeface="Arial"/>
                <a:ea typeface="Arial"/>
              </a:rPr>
              <a:t>Name of College(s)/University(s): Sikkim Manipal Institute of Technology(Majitar), Vellore Institute of Technology(Chennai)</a:t>
            </a:r>
            <a:endParaRPr b="0" lang="en-IN" sz="1400" spc="-1" strike="noStrike">
              <a:solidFill>
                <a:srgbClr val="000000"/>
              </a:solidFill>
              <a:latin typeface="Arial"/>
            </a:endParaRPr>
          </a:p>
          <a:p>
            <a:pPr>
              <a:lnSpc>
                <a:spcPct val="100000"/>
              </a:lnSpc>
              <a:tabLst>
                <a:tab algn="l" pos="0"/>
              </a:tabLst>
            </a:pPr>
            <a:endParaRPr b="0" lang="en-IN" sz="1400" spc="-1" strike="noStrike">
              <a:solidFill>
                <a:srgbClr val="000000"/>
              </a:solidFill>
              <a:latin typeface="Arial"/>
            </a:endParaRPr>
          </a:p>
          <a:p>
            <a:pPr>
              <a:lnSpc>
                <a:spcPct val="100000"/>
              </a:lnSpc>
              <a:tabLst>
                <a:tab algn="l" pos="0"/>
              </a:tabLst>
            </a:pPr>
            <a:r>
              <a:rPr b="0" lang="en-GB" sz="1400" spc="-1" strike="noStrike">
                <a:solidFill>
                  <a:schemeClr val="dk2"/>
                </a:solidFill>
                <a:latin typeface="Arial"/>
                <a:ea typeface="Arial"/>
              </a:rPr>
              <a:t>Team Members Details:</a:t>
            </a:r>
            <a:endParaRPr b="0" lang="en-IN" sz="1400" spc="-1" strike="noStrike">
              <a:solidFill>
                <a:srgbClr val="000000"/>
              </a:solidFill>
              <a:latin typeface="Arial"/>
            </a:endParaRPr>
          </a:p>
          <a:p>
            <a:pPr marL="457200" indent="-317520">
              <a:lnSpc>
                <a:spcPct val="100000"/>
              </a:lnSpc>
              <a:buClr>
                <a:srgbClr val="595959"/>
              </a:buClr>
              <a:buFont typeface="Arial"/>
              <a:buAutoNum type="arabicPeriod"/>
              <a:tabLst>
                <a:tab algn="l" pos="0"/>
              </a:tabLst>
            </a:pPr>
            <a:r>
              <a:rPr b="0" lang="en-GB" sz="1400" spc="-1" strike="noStrike">
                <a:solidFill>
                  <a:schemeClr val="dk2"/>
                </a:solidFill>
                <a:latin typeface="Arial"/>
                <a:ea typeface="Arial"/>
              </a:rPr>
              <a:t>Abhijnyan Das</a:t>
            </a:r>
            <a:endParaRPr b="0" lang="en-IN" sz="1400" spc="-1" strike="noStrike">
              <a:solidFill>
                <a:srgbClr val="000000"/>
              </a:solidFill>
              <a:latin typeface="Arial"/>
            </a:endParaRPr>
          </a:p>
          <a:p>
            <a:pPr marL="457200" indent="-317520">
              <a:lnSpc>
                <a:spcPct val="100000"/>
              </a:lnSpc>
              <a:buClr>
                <a:srgbClr val="595959"/>
              </a:buClr>
              <a:buFont typeface="Arial"/>
              <a:buAutoNum type="arabicPeriod"/>
              <a:tabLst>
                <a:tab algn="l" pos="0"/>
              </a:tabLst>
            </a:pPr>
            <a:r>
              <a:rPr b="0" lang="en-GB" sz="1400" spc="-1" strike="noStrike">
                <a:solidFill>
                  <a:schemeClr val="dk2"/>
                </a:solidFill>
                <a:latin typeface="Arial"/>
                <a:ea typeface="Arial"/>
              </a:rPr>
              <a:t>Girish Sharma</a:t>
            </a:r>
            <a:endParaRPr b="0" lang="en-IN" sz="1400" spc="-1" strike="noStrike">
              <a:solidFill>
                <a:srgbClr val="000000"/>
              </a:solidFill>
              <a:latin typeface="Arial"/>
            </a:endParaRPr>
          </a:p>
          <a:p>
            <a:pPr marL="457200" indent="-317520">
              <a:lnSpc>
                <a:spcPct val="100000"/>
              </a:lnSpc>
              <a:buClr>
                <a:srgbClr val="595959"/>
              </a:buClr>
              <a:buFont typeface="Arial"/>
              <a:buAutoNum type="arabicPeriod"/>
              <a:tabLst>
                <a:tab algn="l" pos="0"/>
              </a:tabLst>
            </a:pPr>
            <a:r>
              <a:rPr b="0" lang="en-GB" sz="1400" spc="-1" strike="noStrike">
                <a:solidFill>
                  <a:schemeClr val="dk2"/>
                </a:solidFill>
                <a:latin typeface="Arial"/>
                <a:ea typeface="Arial"/>
              </a:rPr>
              <a:t>Ashu Priya</a:t>
            </a:r>
            <a:endParaRPr b="0" lang="en-IN" sz="1400" spc="-1" strike="noStrike">
              <a:solidFill>
                <a:srgbClr val="000000"/>
              </a:solidFill>
              <a:latin typeface="Arial"/>
            </a:endParaRPr>
          </a:p>
          <a:p>
            <a:pPr marL="457200" indent="-317520">
              <a:lnSpc>
                <a:spcPct val="100000"/>
              </a:lnSpc>
              <a:buClr>
                <a:srgbClr val="595959"/>
              </a:buClr>
              <a:buFont typeface="Arial"/>
              <a:buAutoNum type="arabicPeriod"/>
              <a:tabLst>
                <a:tab algn="l" pos="0"/>
              </a:tabLst>
            </a:pPr>
            <a:r>
              <a:rPr b="0" lang="en-GB" sz="1400" spc="-1" strike="noStrike">
                <a:solidFill>
                  <a:schemeClr val="dk2"/>
                </a:solidFill>
                <a:latin typeface="Arial"/>
                <a:ea typeface="Arial"/>
              </a:rPr>
              <a:t>Kirti Raj</a:t>
            </a: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p>
            <a:pPr indent="0">
              <a:buNone/>
            </a:pPr>
            <a:endParaRPr b="0" lang="en-IN" sz="2800" spc="-1" strike="noStrike">
              <a:solidFill>
                <a:schemeClr val="dk1"/>
              </a:solidFill>
              <a:latin typeface="Arial"/>
              <a:ea typeface="Arial"/>
            </a:endParaRPr>
          </a:p>
        </p:txBody>
      </p:sp>
      <p:sp>
        <p:nvSpPr>
          <p:cNvPr id="118" name="PlaceHolder 2"/>
          <p:cNvSpPr>
            <a:spLocks noGrp="1"/>
          </p:cNvSpPr>
          <p:nvPr>
            <p:ph/>
          </p:nvPr>
        </p:nvSpPr>
        <p:spPr>
          <a:xfrm>
            <a:off x="311760" y="1152360"/>
            <a:ext cx="8520120" cy="3416040"/>
          </a:xfrm>
          <a:prstGeom prst="rect">
            <a:avLst/>
          </a:prstGeom>
          <a:noFill/>
          <a:ln w="0">
            <a:noFill/>
          </a:ln>
        </p:spPr>
        <p:txBody>
          <a:bodyPr tIns="91440" bIns="91440" anchor="t">
            <a:normAutofit/>
          </a:bodyPr>
          <a:p>
            <a:pPr indent="0">
              <a:spcBef>
                <a:spcPts val="1417"/>
              </a:spcBef>
              <a:buNone/>
            </a:pPr>
            <a:endParaRPr b="0" lang="en-IN" sz="1800" spc="-1" strike="noStrike">
              <a:solidFill>
                <a:schemeClr val="dk2"/>
              </a:solidFill>
              <a:latin typeface="Arial"/>
              <a:ea typeface="Arial"/>
            </a:endParaRPr>
          </a:p>
        </p:txBody>
      </p:sp>
      <p:pic>
        <p:nvPicPr>
          <p:cNvPr id="119" name="Google Shape;131;p22" descr=""/>
          <p:cNvPicPr/>
          <p:nvPr/>
        </p:nvPicPr>
        <p:blipFill>
          <a:blip r:embed="rId1"/>
          <a:stretch/>
        </p:blipFill>
        <p:spPr>
          <a:xfrm>
            <a:off x="720" y="0"/>
            <a:ext cx="9142200" cy="5142960"/>
          </a:xfrm>
          <a:prstGeom prst="rect">
            <a:avLst/>
          </a:prstGeom>
          <a:ln w="0">
            <a:noFill/>
          </a:ln>
        </p:spPr>
      </p:pic>
      <p:sp>
        <p:nvSpPr>
          <p:cNvPr id="120" name="Google Shape;132;p22"/>
          <p:cNvSpPr/>
          <p:nvPr/>
        </p:nvSpPr>
        <p:spPr>
          <a:xfrm>
            <a:off x="134280" y="806400"/>
            <a:ext cx="8844840" cy="409320"/>
          </a:xfrm>
          <a:prstGeom prst="rect">
            <a:avLst/>
          </a:prstGeom>
          <a:noFill/>
          <a:ln w="0">
            <a:noFill/>
          </a:ln>
        </p:spPr>
        <p:style>
          <a:lnRef idx="0"/>
          <a:fillRef idx="0"/>
          <a:effectRef idx="0"/>
          <a:fontRef idx="minor"/>
        </p:style>
        <p:txBody>
          <a:bodyPr tIns="91440" bIns="91440" anchor="t">
            <a:noAutofit/>
          </a:bodyPr>
          <a:p>
            <a:pPr algn="just">
              <a:lnSpc>
                <a:spcPct val="115000"/>
              </a:lnSpc>
              <a:tabLst>
                <a:tab algn="l" pos="0"/>
              </a:tabLst>
            </a:pPr>
            <a:r>
              <a:rPr b="0" lang="en-GB" sz="1800" spc="-1" strike="noStrike">
                <a:solidFill>
                  <a:schemeClr val="dk1"/>
                </a:solidFill>
                <a:latin typeface="Poppins"/>
                <a:ea typeface="Poppins"/>
              </a:rPr>
              <a:t>Solution Brief (Overall)</a:t>
            </a:r>
            <a:endParaRPr b="0" lang="en-IN" sz="1800" spc="-1" strike="noStrike">
              <a:solidFill>
                <a:srgbClr val="000000"/>
              </a:solidFill>
              <a:latin typeface="Arial"/>
            </a:endParaRPr>
          </a:p>
          <a:p>
            <a:pPr>
              <a:lnSpc>
                <a:spcPct val="115000"/>
              </a:lnSpc>
              <a:spcBef>
                <a:spcPts val="1199"/>
              </a:spcBef>
              <a:tabLst>
                <a:tab algn="l" pos="0"/>
              </a:tabLst>
            </a:pPr>
            <a:r>
              <a:rPr b="0" lang="en-GB" sz="1100" spc="-1" strike="noStrike">
                <a:solidFill>
                  <a:schemeClr val="dk1"/>
                </a:solidFill>
                <a:latin typeface="Times New Roman"/>
                <a:ea typeface="Times New Roman"/>
              </a:rPr>
              <a:t>4.         </a:t>
            </a:r>
            <a:r>
              <a:rPr b="0" lang="en-GB" sz="1800" spc="-1" strike="noStrike">
                <a:solidFill>
                  <a:schemeClr val="dk1"/>
                </a:solidFill>
                <a:latin typeface="Times New Roman"/>
                <a:ea typeface="Times New Roman"/>
              </a:rPr>
              <a:t>Scenario Analysis:</a:t>
            </a:r>
            <a:endParaRPr b="0" lang="en-IN" sz="1800" spc="-1" strike="noStrike">
              <a:solidFill>
                <a:srgbClr val="000000"/>
              </a:solidFill>
              <a:latin typeface="Arial"/>
            </a:endParaRPr>
          </a:p>
          <a:p>
            <a:pPr lvl="1" marL="914400" indent="-298440">
              <a:lnSpc>
                <a:spcPct val="115000"/>
              </a:lnSpc>
              <a:spcBef>
                <a:spcPts val="1199"/>
              </a:spcBef>
              <a:buClr>
                <a:srgbClr val="000000"/>
              </a:buClr>
              <a:buFont typeface="Arial"/>
              <a:buChar char="○"/>
              <a:tabLst>
                <a:tab algn="l" pos="0"/>
              </a:tabLst>
            </a:pPr>
            <a:r>
              <a:rPr b="0" lang="en-GB" sz="1800" spc="-1" strike="noStrike">
                <a:solidFill>
                  <a:schemeClr val="dk1"/>
                </a:solidFill>
                <a:latin typeface="Times New Roman"/>
                <a:ea typeface="Times New Roman"/>
              </a:rPr>
              <a:t>"What-if" simulations (traffic jams, road blockades, new infrastructure).</a:t>
            </a:r>
            <a:endParaRPr b="0" lang="en-IN" sz="1800" spc="-1" strike="noStrike">
              <a:solidFill>
                <a:srgbClr val="000000"/>
              </a:solidFill>
              <a:latin typeface="Arial"/>
            </a:endParaRPr>
          </a:p>
          <a:p>
            <a:pPr lvl="1" marL="914400" indent="-298440">
              <a:lnSpc>
                <a:spcPct val="115000"/>
              </a:lnSpc>
              <a:buClr>
                <a:srgbClr val="000000"/>
              </a:buClr>
              <a:buFont typeface="Arial"/>
              <a:buChar char="○"/>
              <a:tabLst>
                <a:tab algn="l" pos="0"/>
              </a:tabLst>
            </a:pPr>
            <a:r>
              <a:rPr b="0" lang="en-GB" sz="1800" spc="-1" strike="noStrike">
                <a:solidFill>
                  <a:schemeClr val="dk1"/>
                </a:solidFill>
                <a:latin typeface="Times New Roman"/>
                <a:ea typeface="Times New Roman"/>
              </a:rPr>
              <a:t>Comparative analysis of urban planning scenarios like new roads and buildings.</a:t>
            </a:r>
            <a:endParaRPr b="0" lang="en-IN" sz="1800" spc="-1" strike="noStrike">
              <a:solidFill>
                <a:srgbClr val="000000"/>
              </a:solidFill>
              <a:latin typeface="Arial"/>
            </a:endParaRPr>
          </a:p>
          <a:p>
            <a:pPr>
              <a:lnSpc>
                <a:spcPct val="115000"/>
              </a:lnSpc>
              <a:spcBef>
                <a:spcPts val="1199"/>
              </a:spcBef>
              <a:tabLst>
                <a:tab algn="l" pos="0"/>
              </a:tabLst>
            </a:pPr>
            <a:r>
              <a:rPr b="0" lang="en-GB" sz="1100" spc="-1" strike="noStrike">
                <a:solidFill>
                  <a:schemeClr val="dk1"/>
                </a:solidFill>
                <a:latin typeface="Times New Roman"/>
                <a:ea typeface="Times New Roman"/>
              </a:rPr>
              <a:t>5.        </a:t>
            </a:r>
            <a:r>
              <a:rPr b="0" lang="en-GB" sz="1800" spc="-1" strike="noStrike">
                <a:solidFill>
                  <a:schemeClr val="dk1"/>
                </a:solidFill>
                <a:latin typeface="Times New Roman"/>
                <a:ea typeface="Times New Roman"/>
              </a:rPr>
              <a:t>Machine Learning Model:</a:t>
            </a:r>
            <a:endParaRPr b="0" lang="en-IN" sz="1800" spc="-1" strike="noStrike">
              <a:solidFill>
                <a:srgbClr val="000000"/>
              </a:solidFill>
              <a:latin typeface="Arial"/>
            </a:endParaRPr>
          </a:p>
          <a:p>
            <a:pPr lvl="1" marL="914400" indent="-298440">
              <a:lnSpc>
                <a:spcPct val="115000"/>
              </a:lnSpc>
              <a:spcBef>
                <a:spcPts val="1199"/>
              </a:spcBef>
              <a:buClr>
                <a:srgbClr val="000000"/>
              </a:buClr>
              <a:buFont typeface="Arial"/>
              <a:buChar char="○"/>
              <a:tabLst>
                <a:tab algn="l" pos="0"/>
              </a:tabLst>
            </a:pPr>
            <a:r>
              <a:rPr b="0" lang="en-GB" sz="1800" spc="-1" strike="noStrike">
                <a:solidFill>
                  <a:schemeClr val="dk1"/>
                </a:solidFill>
                <a:latin typeface="Times New Roman"/>
                <a:ea typeface="Times New Roman"/>
              </a:rPr>
              <a:t>ConvLSTM neural network.</a:t>
            </a:r>
            <a:endParaRPr b="0" lang="en-IN" sz="1800" spc="-1" strike="noStrike">
              <a:solidFill>
                <a:srgbClr val="000000"/>
              </a:solidFill>
              <a:latin typeface="Arial"/>
            </a:endParaRPr>
          </a:p>
          <a:p>
            <a:pPr lvl="1" marL="914400" indent="-298440">
              <a:lnSpc>
                <a:spcPct val="115000"/>
              </a:lnSpc>
              <a:buClr>
                <a:srgbClr val="000000"/>
              </a:buClr>
              <a:buFont typeface="Arial"/>
              <a:buChar char="○"/>
              <a:tabLst>
                <a:tab algn="l" pos="0"/>
              </a:tabLst>
            </a:pPr>
            <a:r>
              <a:rPr b="0" lang="en-GB" sz="1800" spc="-1" strike="noStrike">
                <a:solidFill>
                  <a:schemeClr val="dk1"/>
                </a:solidFill>
                <a:latin typeface="Times New Roman"/>
                <a:ea typeface="Times New Roman"/>
              </a:rPr>
              <a:t>Predicts traffic patterns based on historical and real-time data.</a:t>
            </a:r>
            <a:endParaRPr b="0" lang="en-IN" sz="1800" spc="-1" strike="noStrike">
              <a:solidFill>
                <a:srgbClr val="000000"/>
              </a:solidFill>
              <a:latin typeface="Arial"/>
            </a:endParaRPr>
          </a:p>
          <a:p>
            <a:pPr>
              <a:lnSpc>
                <a:spcPct val="115000"/>
              </a:lnSpc>
              <a:spcBef>
                <a:spcPts val="1199"/>
              </a:spcBef>
              <a:tabLst>
                <a:tab algn="l" pos="0"/>
              </a:tabLst>
            </a:pPr>
            <a:r>
              <a:rPr b="0" lang="en-GB" sz="1100" spc="-1" strike="noStrike">
                <a:solidFill>
                  <a:schemeClr val="dk1"/>
                </a:solidFill>
                <a:latin typeface="Times New Roman"/>
                <a:ea typeface="Times New Roman"/>
              </a:rPr>
              <a:t>6.</a:t>
            </a:r>
            <a:r>
              <a:rPr b="0" lang="en-GB" sz="1800" spc="-1" strike="noStrike">
                <a:solidFill>
                  <a:schemeClr val="dk1"/>
                </a:solidFill>
                <a:latin typeface="Times New Roman"/>
                <a:ea typeface="Times New Roman"/>
              </a:rPr>
              <a:t>     User Interface:</a:t>
            </a:r>
            <a:endParaRPr b="0" lang="en-IN" sz="1800" spc="-1" strike="noStrike">
              <a:solidFill>
                <a:srgbClr val="000000"/>
              </a:solidFill>
              <a:latin typeface="Arial"/>
            </a:endParaRPr>
          </a:p>
          <a:p>
            <a:pPr lvl="1" marL="914400" indent="-298440">
              <a:lnSpc>
                <a:spcPct val="115000"/>
              </a:lnSpc>
              <a:spcBef>
                <a:spcPts val="1199"/>
              </a:spcBef>
              <a:buClr>
                <a:srgbClr val="000000"/>
              </a:buClr>
              <a:buFont typeface="Arial"/>
              <a:buChar char="○"/>
              <a:tabLst>
                <a:tab algn="l" pos="0"/>
              </a:tabLst>
            </a:pPr>
            <a:r>
              <a:rPr b="0" lang="en-GB" sz="1800" spc="-1" strike="noStrike">
                <a:solidFill>
                  <a:schemeClr val="dk1"/>
                </a:solidFill>
                <a:latin typeface="Times New Roman"/>
                <a:ea typeface="Times New Roman"/>
              </a:rPr>
              <a:t>Interactive map visualization.</a:t>
            </a:r>
            <a:endParaRPr b="0" lang="en-IN" sz="1800" spc="-1" strike="noStrike">
              <a:solidFill>
                <a:srgbClr val="000000"/>
              </a:solidFill>
              <a:latin typeface="Arial"/>
            </a:endParaRPr>
          </a:p>
          <a:p>
            <a:pPr lvl="1" marL="914400" indent="-298440">
              <a:lnSpc>
                <a:spcPct val="115000"/>
              </a:lnSpc>
              <a:buClr>
                <a:srgbClr val="000000"/>
              </a:buClr>
              <a:buFont typeface="Arial"/>
              <a:buChar char="○"/>
              <a:tabLst>
                <a:tab algn="l" pos="0"/>
              </a:tabLst>
            </a:pPr>
            <a:r>
              <a:rPr b="0" lang="en-GB" sz="1800" spc="-1" strike="noStrike">
                <a:solidFill>
                  <a:schemeClr val="dk1"/>
                </a:solidFill>
                <a:latin typeface="Times New Roman"/>
                <a:ea typeface="Times New Roman"/>
              </a:rPr>
              <a:t>Real-time traffic data display along-with scenario creation and modification tools.</a:t>
            </a:r>
            <a:endParaRPr b="0" lang="en-IN" sz="1800" spc="-1" strike="noStrike">
              <a:solidFill>
                <a:srgbClr val="000000"/>
              </a:solidFill>
              <a:latin typeface="Arial"/>
            </a:endParaRPr>
          </a:p>
          <a:p>
            <a:pPr>
              <a:lnSpc>
                <a:spcPct val="115000"/>
              </a:lnSpc>
              <a:tabLst>
                <a:tab algn="l" pos="0"/>
              </a:tabLst>
            </a:pPr>
            <a:endParaRPr b="0" lang="en-IN" sz="1800" spc="-1" strike="noStrike">
              <a:solidFill>
                <a:srgbClr val="000000"/>
              </a:solidFill>
              <a:latin typeface="Arial"/>
            </a:endParaRPr>
          </a:p>
          <a:p>
            <a:pPr algn="just">
              <a:lnSpc>
                <a:spcPct val="115000"/>
              </a:lnSpc>
              <a:spcBef>
                <a:spcPts val="1199"/>
              </a:spcBef>
              <a:tabLst>
                <a:tab algn="l" pos="0"/>
              </a:tabLst>
            </a:pPr>
            <a:endParaRPr b="0" lang="en-IN" sz="1800" spc="-1" strike="noStrike">
              <a:solidFill>
                <a:srgbClr val="000000"/>
              </a:solidFill>
              <a:latin typeface="Arial"/>
            </a:endParaRPr>
          </a:p>
          <a:p>
            <a:pPr algn="just">
              <a:lnSpc>
                <a:spcPct val="115000"/>
              </a:lnSpc>
              <a:spcBef>
                <a:spcPts val="499"/>
              </a:spcBef>
              <a:tabLst>
                <a:tab algn="l" pos="0"/>
              </a:tabLst>
            </a:pPr>
            <a:endParaRPr b="0" lang="en-IN" sz="1800" spc="-1" strike="noStrike">
              <a:solidFill>
                <a:srgbClr val="000000"/>
              </a:solidFill>
              <a:latin typeface="Arial"/>
            </a:endParaRPr>
          </a:p>
          <a:p>
            <a:pPr algn="just">
              <a:lnSpc>
                <a:spcPct val="115000"/>
              </a:lnSpc>
              <a:spcBef>
                <a:spcPts val="499"/>
              </a:spcBef>
              <a:tabLst>
                <a:tab algn="l" pos="0"/>
              </a:tabLst>
            </a:pPr>
            <a:endParaRPr b="0" lang="en-IN" sz="1800" spc="-1" strike="noStrike">
              <a:solidFill>
                <a:srgbClr val="000000"/>
              </a:solidFill>
              <a:latin typeface="Arial"/>
            </a:endParaRPr>
          </a:p>
          <a:p>
            <a:pPr algn="just">
              <a:lnSpc>
                <a:spcPct val="115000"/>
              </a:lnSpc>
              <a:spcBef>
                <a:spcPts val="499"/>
              </a:spcBef>
              <a:tabLst>
                <a:tab algn="l" pos="0"/>
              </a:tabLst>
            </a:pPr>
            <a:endParaRPr b="0" lang="en-IN" sz="1800" spc="-1" strike="noStrike">
              <a:solidFill>
                <a:srgbClr val="000000"/>
              </a:solidFill>
              <a:latin typeface="Arial"/>
            </a:endParaRPr>
          </a:p>
          <a:p>
            <a:pPr algn="just">
              <a:lnSpc>
                <a:spcPct val="115000"/>
              </a:lnSpc>
              <a:spcBef>
                <a:spcPts val="499"/>
              </a:spcBef>
              <a:spcAft>
                <a:spcPts val="499"/>
              </a:spcAft>
              <a:tabLst>
                <a:tab algn="l" pos="0"/>
              </a:tabLst>
            </a:pPr>
            <a:r>
              <a:rPr b="0" lang="en-GB" sz="1800" spc="-1" strike="noStrike">
                <a:solidFill>
                  <a:schemeClr val="dk1"/>
                </a:solidFill>
                <a:latin typeface="Times New Roman"/>
                <a:ea typeface="Times New Roman"/>
              </a:rPr>
              <a:t> </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p>
            <a:pPr indent="0">
              <a:buNone/>
            </a:pPr>
            <a:endParaRPr b="0" lang="en-IN" sz="2800" spc="-1" strike="noStrike">
              <a:solidFill>
                <a:schemeClr val="dk1"/>
              </a:solidFill>
              <a:latin typeface="Arial"/>
              <a:ea typeface="Arial"/>
            </a:endParaRPr>
          </a:p>
        </p:txBody>
      </p:sp>
      <p:sp>
        <p:nvSpPr>
          <p:cNvPr id="122" name="PlaceHolder 2"/>
          <p:cNvSpPr>
            <a:spLocks noGrp="1"/>
          </p:cNvSpPr>
          <p:nvPr>
            <p:ph/>
          </p:nvPr>
        </p:nvSpPr>
        <p:spPr>
          <a:xfrm>
            <a:off x="311760" y="1152360"/>
            <a:ext cx="8520120" cy="3416040"/>
          </a:xfrm>
          <a:prstGeom prst="rect">
            <a:avLst/>
          </a:prstGeom>
          <a:noFill/>
          <a:ln w="0">
            <a:noFill/>
          </a:ln>
        </p:spPr>
        <p:txBody>
          <a:bodyPr tIns="91440" bIns="91440" anchor="t">
            <a:normAutofit/>
          </a:bodyPr>
          <a:p>
            <a:pPr indent="0">
              <a:spcBef>
                <a:spcPts val="1417"/>
              </a:spcBef>
              <a:buNone/>
            </a:pPr>
            <a:endParaRPr b="0" lang="en-IN" sz="1800" spc="-1" strike="noStrike">
              <a:solidFill>
                <a:schemeClr val="dk2"/>
              </a:solidFill>
              <a:latin typeface="Arial"/>
              <a:ea typeface="Arial"/>
            </a:endParaRPr>
          </a:p>
        </p:txBody>
      </p:sp>
      <p:pic>
        <p:nvPicPr>
          <p:cNvPr id="123" name="Google Shape;139;p23" descr=""/>
          <p:cNvPicPr/>
          <p:nvPr/>
        </p:nvPicPr>
        <p:blipFill>
          <a:blip r:embed="rId1"/>
          <a:stretch/>
        </p:blipFill>
        <p:spPr>
          <a:xfrm>
            <a:off x="720" y="0"/>
            <a:ext cx="9142200" cy="514296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p>
            <a:pPr indent="0">
              <a:buNone/>
            </a:pPr>
            <a:endParaRPr b="0" lang="en-IN" sz="2800" spc="-1" strike="noStrike">
              <a:solidFill>
                <a:schemeClr val="dk1"/>
              </a:solidFill>
              <a:latin typeface="Arial"/>
              <a:ea typeface="Arial"/>
            </a:endParaRPr>
          </a:p>
        </p:txBody>
      </p:sp>
      <p:sp>
        <p:nvSpPr>
          <p:cNvPr id="83" name="PlaceHolder 2"/>
          <p:cNvSpPr>
            <a:spLocks noGrp="1"/>
          </p:cNvSpPr>
          <p:nvPr>
            <p:ph/>
          </p:nvPr>
        </p:nvSpPr>
        <p:spPr>
          <a:xfrm>
            <a:off x="311760" y="1152360"/>
            <a:ext cx="8520120" cy="3416040"/>
          </a:xfrm>
          <a:prstGeom prst="rect">
            <a:avLst/>
          </a:prstGeom>
          <a:noFill/>
          <a:ln w="0">
            <a:noFill/>
          </a:ln>
        </p:spPr>
        <p:txBody>
          <a:bodyPr tIns="91440" bIns="91440" anchor="t">
            <a:normAutofit/>
          </a:bodyPr>
          <a:p>
            <a:pPr indent="0">
              <a:spcBef>
                <a:spcPts val="1417"/>
              </a:spcBef>
              <a:buNone/>
            </a:pPr>
            <a:endParaRPr b="0" lang="en-IN" sz="1800" spc="-1" strike="noStrike">
              <a:solidFill>
                <a:schemeClr val="dk2"/>
              </a:solidFill>
              <a:latin typeface="Arial"/>
              <a:ea typeface="Arial"/>
            </a:endParaRPr>
          </a:p>
        </p:txBody>
      </p:sp>
      <p:pic>
        <p:nvPicPr>
          <p:cNvPr id="84" name="Google Shape;64;p14" descr=""/>
          <p:cNvPicPr/>
          <p:nvPr/>
        </p:nvPicPr>
        <p:blipFill>
          <a:blip r:embed="rId1"/>
          <a:stretch/>
        </p:blipFill>
        <p:spPr>
          <a:xfrm>
            <a:off x="720" y="0"/>
            <a:ext cx="9142200" cy="5143680"/>
          </a:xfrm>
          <a:prstGeom prst="rect">
            <a:avLst/>
          </a:prstGeom>
          <a:ln w="0">
            <a:noFill/>
          </a:ln>
        </p:spPr>
      </p:pic>
      <p:sp>
        <p:nvSpPr>
          <p:cNvPr id="85" name="Google Shape;65;p14"/>
          <p:cNvSpPr/>
          <p:nvPr/>
        </p:nvSpPr>
        <p:spPr>
          <a:xfrm>
            <a:off x="109800" y="806400"/>
            <a:ext cx="8893800" cy="598320"/>
          </a:xfrm>
          <a:prstGeom prst="rect">
            <a:avLst/>
          </a:prstGeom>
          <a:noFill/>
          <a:ln w="0">
            <a:noFill/>
          </a:ln>
        </p:spPr>
        <p:style>
          <a:lnRef idx="0"/>
          <a:fillRef idx="0"/>
          <a:effectRef idx="0"/>
          <a:fontRef idx="minor"/>
        </p:style>
        <p:txBody>
          <a:bodyPr tIns="91440" bIns="91440" anchor="t">
            <a:noAutofit/>
          </a:bodyPr>
          <a:p>
            <a:pPr algn="just">
              <a:lnSpc>
                <a:spcPct val="115000"/>
              </a:lnSpc>
              <a:spcAft>
                <a:spcPts val="499"/>
              </a:spcAft>
              <a:tabLst>
                <a:tab algn="l" pos="0"/>
              </a:tabLst>
            </a:pPr>
            <a:r>
              <a:rPr b="0" lang="en-GB" sz="1800" spc="-1" strike="noStrike">
                <a:solidFill>
                  <a:schemeClr val="dk1"/>
                </a:solidFill>
                <a:latin typeface="Poppins"/>
                <a:ea typeface="Poppins"/>
              </a:rPr>
              <a:t>Detailed solution and Approach</a:t>
            </a:r>
            <a:endParaRPr b="0" lang="en-IN" sz="1800" spc="-1" strike="noStrike">
              <a:solidFill>
                <a:srgbClr val="000000"/>
              </a:solidFill>
              <a:latin typeface="Arial"/>
            </a:endParaRPr>
          </a:p>
        </p:txBody>
      </p:sp>
      <p:sp>
        <p:nvSpPr>
          <p:cNvPr id="86" name="Google Shape;66;p14"/>
          <p:cNvSpPr/>
          <p:nvPr/>
        </p:nvSpPr>
        <p:spPr>
          <a:xfrm>
            <a:off x="157680" y="1260720"/>
            <a:ext cx="8561880" cy="3741120"/>
          </a:xfrm>
          <a:prstGeom prst="rect">
            <a:avLst/>
          </a:prstGeom>
          <a:noFill/>
          <a:ln w="0">
            <a:noFill/>
          </a:ln>
        </p:spPr>
        <p:style>
          <a:lnRef idx="0"/>
          <a:fillRef idx="0"/>
          <a:effectRef idx="0"/>
          <a:fontRef idx="minor"/>
        </p:style>
        <p:txBody>
          <a:bodyPr tIns="91440" bIns="91440" anchor="t">
            <a:noAutofit/>
          </a:bodyPr>
          <a:p>
            <a:pPr algn="just">
              <a:lnSpc>
                <a:spcPct val="100000"/>
              </a:lnSpc>
              <a:tabLst>
                <a:tab algn="l" pos="0"/>
              </a:tabLst>
            </a:pPr>
            <a:r>
              <a:rPr b="0" lang="en-GB" sz="1800" spc="-1" strike="noStrike">
                <a:solidFill>
                  <a:schemeClr val="dk1"/>
                </a:solidFill>
                <a:latin typeface="Times New Roman"/>
                <a:ea typeface="Times New Roman"/>
              </a:rPr>
              <a:t>The approach started by acquiring Lucknow's map data from Geofabrik, converting it to .osm format, and clipping a specific area to work on. Using SUMO utilities, network and poly data were generated, incorporating GIS information too. Real-time traffic data from the HERE API was integrated to track vehicle density and speeds, dynamically updating SUMO's route files using TraCI utility. Route optimization algorithms like Dijkstra's and A* were implemented to optimize vehicle routes and test what-if scenarios such as traffic jams, road blockades, and new roads to analyze their impact on traffic flow. By comparing simulations with and without these scenarios, changes were evaluated on how it would affect overall traffic. The data from these simulations were captured in trace files (like mobility.tcl), which were then parsed and used to train a conv-LSTM (Long Short-Term Memory) model. This model analyzes detailed traffic patterns, including vehicle density, speed, and congestion points,while considering factors like the day and time of the week. The output from this model helps predict traffic conditions and provide </a:t>
            </a:r>
            <a:endParaRPr b="0" lang="en-IN" sz="1800" spc="-1" strike="noStrike">
              <a:solidFill>
                <a:srgbClr val="000000"/>
              </a:solidFill>
              <a:latin typeface="Arial"/>
            </a:endParaRPr>
          </a:p>
          <a:p>
            <a:pPr algn="just">
              <a:lnSpc>
                <a:spcPct val="100000"/>
              </a:lnSpc>
              <a:tabLst>
                <a:tab algn="l" pos="0"/>
              </a:tabLst>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p>
            <a:pPr indent="0">
              <a:buNone/>
            </a:pPr>
            <a:endParaRPr b="0" lang="en-IN" sz="2800" spc="-1" strike="noStrike">
              <a:solidFill>
                <a:schemeClr val="dk1"/>
              </a:solidFill>
              <a:latin typeface="Arial"/>
              <a:ea typeface="Arial"/>
            </a:endParaRPr>
          </a:p>
        </p:txBody>
      </p:sp>
      <p:sp>
        <p:nvSpPr>
          <p:cNvPr id="88" name="PlaceHolder 2"/>
          <p:cNvSpPr>
            <a:spLocks noGrp="1"/>
          </p:cNvSpPr>
          <p:nvPr>
            <p:ph/>
          </p:nvPr>
        </p:nvSpPr>
        <p:spPr>
          <a:xfrm>
            <a:off x="311760" y="1152360"/>
            <a:ext cx="8520120" cy="3416040"/>
          </a:xfrm>
          <a:prstGeom prst="rect">
            <a:avLst/>
          </a:prstGeom>
          <a:noFill/>
          <a:ln w="0">
            <a:noFill/>
          </a:ln>
        </p:spPr>
        <p:txBody>
          <a:bodyPr tIns="91440" bIns="91440" anchor="t">
            <a:normAutofit/>
          </a:bodyPr>
          <a:p>
            <a:pPr indent="0">
              <a:spcBef>
                <a:spcPts val="1417"/>
              </a:spcBef>
              <a:buNone/>
            </a:pPr>
            <a:endParaRPr b="0" lang="en-IN" sz="1800" spc="-1" strike="noStrike">
              <a:solidFill>
                <a:schemeClr val="dk2"/>
              </a:solidFill>
              <a:latin typeface="Arial"/>
              <a:ea typeface="Arial"/>
            </a:endParaRPr>
          </a:p>
        </p:txBody>
      </p:sp>
      <p:pic>
        <p:nvPicPr>
          <p:cNvPr id="89" name="Google Shape;73;p15" descr=""/>
          <p:cNvPicPr/>
          <p:nvPr/>
        </p:nvPicPr>
        <p:blipFill>
          <a:blip r:embed="rId1"/>
          <a:stretch/>
        </p:blipFill>
        <p:spPr>
          <a:xfrm>
            <a:off x="720" y="0"/>
            <a:ext cx="9142200" cy="5142960"/>
          </a:xfrm>
          <a:prstGeom prst="rect">
            <a:avLst/>
          </a:prstGeom>
          <a:ln w="0">
            <a:noFill/>
          </a:ln>
        </p:spPr>
      </p:pic>
      <p:sp>
        <p:nvSpPr>
          <p:cNvPr id="90" name="Google Shape;74;p15"/>
          <p:cNvSpPr/>
          <p:nvPr/>
        </p:nvSpPr>
        <p:spPr>
          <a:xfrm>
            <a:off x="109800" y="806400"/>
            <a:ext cx="8893800" cy="598320"/>
          </a:xfrm>
          <a:prstGeom prst="rect">
            <a:avLst/>
          </a:prstGeom>
          <a:noFill/>
          <a:ln w="0">
            <a:noFill/>
          </a:ln>
        </p:spPr>
        <p:style>
          <a:lnRef idx="0"/>
          <a:fillRef idx="0"/>
          <a:effectRef idx="0"/>
          <a:fontRef idx="minor"/>
        </p:style>
        <p:txBody>
          <a:bodyPr tIns="91440" bIns="91440" anchor="t">
            <a:noAutofit/>
          </a:bodyPr>
          <a:p>
            <a:pPr algn="just">
              <a:lnSpc>
                <a:spcPct val="115000"/>
              </a:lnSpc>
              <a:spcAft>
                <a:spcPts val="499"/>
              </a:spcAft>
              <a:tabLst>
                <a:tab algn="l" pos="0"/>
              </a:tabLst>
            </a:pPr>
            <a:r>
              <a:rPr b="0" lang="en-GB" sz="1800" spc="-1" strike="noStrike">
                <a:solidFill>
                  <a:schemeClr val="dk1"/>
                </a:solidFill>
                <a:latin typeface="Poppins"/>
                <a:ea typeface="Poppins"/>
              </a:rPr>
              <a:t>Detailed solution and Approach</a:t>
            </a:r>
            <a:endParaRPr b="0" lang="en-IN" sz="1800" spc="-1" strike="noStrike">
              <a:solidFill>
                <a:srgbClr val="000000"/>
              </a:solidFill>
              <a:latin typeface="Arial"/>
            </a:endParaRPr>
          </a:p>
        </p:txBody>
      </p:sp>
      <p:sp>
        <p:nvSpPr>
          <p:cNvPr id="91" name="Google Shape;75;p15"/>
          <p:cNvSpPr/>
          <p:nvPr/>
        </p:nvSpPr>
        <p:spPr>
          <a:xfrm>
            <a:off x="157680" y="1260720"/>
            <a:ext cx="8561880" cy="3741120"/>
          </a:xfrm>
          <a:prstGeom prst="rect">
            <a:avLst/>
          </a:prstGeom>
          <a:noFill/>
          <a:ln w="0">
            <a:noFill/>
          </a:ln>
        </p:spPr>
        <p:style>
          <a:lnRef idx="0"/>
          <a:fillRef idx="0"/>
          <a:effectRef idx="0"/>
          <a:fontRef idx="minor"/>
        </p:style>
        <p:txBody>
          <a:bodyPr tIns="91440" bIns="91440" anchor="t">
            <a:noAutofit/>
          </a:bodyPr>
          <a:p>
            <a:pPr algn="just">
              <a:lnSpc>
                <a:spcPct val="100000"/>
              </a:lnSpc>
              <a:tabLst>
                <a:tab algn="l" pos="0"/>
              </a:tabLst>
            </a:pPr>
            <a:r>
              <a:rPr b="0" lang="en-GB" sz="1800" spc="-1" strike="noStrike">
                <a:solidFill>
                  <a:schemeClr val="dk1"/>
                </a:solidFill>
                <a:latin typeface="Times New Roman"/>
                <a:ea typeface="Times New Roman"/>
              </a:rPr>
              <a:t>optimized routes. The user interface is designed using React and node.js which visualizes real-time traffic data and enables users to explore various ‘what-if’ scenarios on-the-go as well as their impacts, HERE API is utilized for the real time traffic scenario for the locality. It also provides functionalities for designing new GIS components like new roads, schools, hospitals,etc., aiding city planners in making data-driven infrastructure decisions. GIS components like schools and residential areas were treated with reduced speeds during peak hours to reflect realistic traffic behavior. The interface also allows manual control of vehicle density and speeds on specific road segments. The solution offers a robust, integrated platform for real-time traffic management and city planning by combining real-time data, predictive modeling, and user interactivity, providing a powerful tool for improving traffic flow and infrastructure development.</a:t>
            </a:r>
            <a:endParaRPr b="0" lang="en-IN" sz="1800" spc="-1" strike="noStrike">
              <a:solidFill>
                <a:srgbClr val="000000"/>
              </a:solidFill>
              <a:latin typeface="Arial"/>
            </a:endParaRPr>
          </a:p>
          <a:p>
            <a:pPr algn="just">
              <a:lnSpc>
                <a:spcPct val="100000"/>
              </a:lnSpc>
              <a:tabLst>
                <a:tab algn="l" pos="0"/>
              </a:tabLst>
            </a:pPr>
            <a:endParaRPr b="0" lang="en-IN" sz="1800" spc="-1" strike="noStrike">
              <a:solidFill>
                <a:srgbClr val="000000"/>
              </a:solidFill>
              <a:latin typeface="Arial"/>
            </a:endParaRPr>
          </a:p>
          <a:p>
            <a:pPr algn="just">
              <a:lnSpc>
                <a:spcPct val="100000"/>
              </a:lnSpc>
              <a:tabLst>
                <a:tab algn="l" pos="0"/>
              </a:tabLst>
            </a:pPr>
            <a:endParaRPr b="0" lang="en-IN" sz="1800" spc="-1" strike="noStrike">
              <a:solidFill>
                <a:srgbClr val="000000"/>
              </a:solidFill>
              <a:latin typeface="Arial"/>
            </a:endParaRPr>
          </a:p>
          <a:p>
            <a:pPr algn="just">
              <a:lnSpc>
                <a:spcPct val="100000"/>
              </a:lnSpc>
              <a:tabLst>
                <a:tab algn="l" pos="0"/>
              </a:tabLst>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p>
            <a:pPr indent="0">
              <a:buNone/>
            </a:pPr>
            <a:endParaRPr b="0" lang="en-IN" sz="2800" spc="-1" strike="noStrike">
              <a:solidFill>
                <a:schemeClr val="dk1"/>
              </a:solidFill>
              <a:latin typeface="Arial"/>
              <a:ea typeface="Arial"/>
            </a:endParaRPr>
          </a:p>
        </p:txBody>
      </p:sp>
      <p:sp>
        <p:nvSpPr>
          <p:cNvPr id="93" name="PlaceHolder 2"/>
          <p:cNvSpPr>
            <a:spLocks noGrp="1"/>
          </p:cNvSpPr>
          <p:nvPr>
            <p:ph/>
          </p:nvPr>
        </p:nvSpPr>
        <p:spPr>
          <a:xfrm>
            <a:off x="311760" y="1152360"/>
            <a:ext cx="8520120" cy="3416040"/>
          </a:xfrm>
          <a:prstGeom prst="rect">
            <a:avLst/>
          </a:prstGeom>
          <a:noFill/>
          <a:ln w="0">
            <a:noFill/>
          </a:ln>
        </p:spPr>
        <p:txBody>
          <a:bodyPr tIns="91440" bIns="91440" anchor="t">
            <a:normAutofit/>
          </a:bodyPr>
          <a:p>
            <a:pPr indent="0">
              <a:spcBef>
                <a:spcPts val="1417"/>
              </a:spcBef>
              <a:buNone/>
            </a:pPr>
            <a:endParaRPr b="0" lang="en-IN" sz="1800" spc="-1" strike="noStrike">
              <a:solidFill>
                <a:schemeClr val="dk2"/>
              </a:solidFill>
              <a:latin typeface="Arial"/>
              <a:ea typeface="Arial"/>
            </a:endParaRPr>
          </a:p>
        </p:txBody>
      </p:sp>
      <p:pic>
        <p:nvPicPr>
          <p:cNvPr id="94" name="Google Shape;82;p16" descr=""/>
          <p:cNvPicPr/>
          <p:nvPr/>
        </p:nvPicPr>
        <p:blipFill>
          <a:blip r:embed="rId1"/>
          <a:stretch/>
        </p:blipFill>
        <p:spPr>
          <a:xfrm>
            <a:off x="720" y="0"/>
            <a:ext cx="9142200" cy="5142960"/>
          </a:xfrm>
          <a:prstGeom prst="rect">
            <a:avLst/>
          </a:prstGeom>
          <a:ln w="0">
            <a:noFill/>
          </a:ln>
        </p:spPr>
      </p:pic>
      <p:sp>
        <p:nvSpPr>
          <p:cNvPr id="95" name="Google Shape;83;p16"/>
          <p:cNvSpPr/>
          <p:nvPr/>
        </p:nvSpPr>
        <p:spPr>
          <a:xfrm>
            <a:off x="109800" y="818640"/>
            <a:ext cx="8881920" cy="4184280"/>
          </a:xfrm>
          <a:prstGeom prst="rect">
            <a:avLst/>
          </a:prstGeom>
          <a:noFill/>
          <a:ln w="0">
            <a:noFill/>
          </a:ln>
        </p:spPr>
        <p:style>
          <a:lnRef idx="0"/>
          <a:fillRef idx="0"/>
          <a:effectRef idx="0"/>
          <a:fontRef idx="minor"/>
        </p:style>
        <p:txBody>
          <a:bodyPr tIns="91440" bIns="91440" anchor="t">
            <a:noAutofit/>
          </a:bodyPr>
          <a:p>
            <a:pPr algn="just">
              <a:lnSpc>
                <a:spcPct val="115000"/>
              </a:lnSpc>
              <a:tabLst>
                <a:tab algn="l" pos="0"/>
              </a:tabLst>
            </a:pPr>
            <a:r>
              <a:rPr b="0" lang="en-GB" sz="1800" spc="-1" strike="noStrike">
                <a:solidFill>
                  <a:schemeClr val="dk1"/>
                </a:solidFill>
                <a:latin typeface="Poppins"/>
                <a:ea typeface="Poppins"/>
              </a:rPr>
              <a:t>Tools and Technology Used</a:t>
            </a:r>
            <a:endParaRPr b="0" lang="en-IN" sz="1800" spc="-1" strike="noStrike">
              <a:solidFill>
                <a:srgbClr val="000000"/>
              </a:solidFill>
              <a:latin typeface="Arial"/>
            </a:endParaRPr>
          </a:p>
          <a:p>
            <a:pPr marL="457200" indent="-343080" algn="just">
              <a:lnSpc>
                <a:spcPct val="115000"/>
              </a:lnSpc>
              <a:spcBef>
                <a:spcPts val="499"/>
              </a:spcBef>
              <a:buClr>
                <a:srgbClr val="000000"/>
              </a:buClr>
              <a:buFont typeface="Times New Roman"/>
              <a:buChar char="●"/>
              <a:tabLst>
                <a:tab algn="l" pos="0"/>
              </a:tabLst>
            </a:pPr>
            <a:r>
              <a:rPr b="0" lang="en-GB" sz="1800" spc="-1" strike="noStrike" u="sng">
                <a:solidFill>
                  <a:schemeClr val="dk1"/>
                </a:solidFill>
                <a:uFillTx/>
                <a:latin typeface="Times New Roman"/>
                <a:ea typeface="Times New Roman"/>
              </a:rPr>
              <a:t>Geofabrik</a:t>
            </a:r>
            <a:r>
              <a:rPr b="0" lang="en-GB" sz="1800" spc="-1" strike="noStrike">
                <a:solidFill>
                  <a:schemeClr val="dk1"/>
                </a:solidFill>
                <a:latin typeface="Times New Roman"/>
                <a:ea typeface="Times New Roman"/>
              </a:rPr>
              <a:t>: Acquired Lucknow’s map data (.pbf format).</a:t>
            </a:r>
            <a:endParaRPr b="0" lang="en-IN" sz="1800" spc="-1" strike="noStrike">
              <a:solidFill>
                <a:srgbClr val="000000"/>
              </a:solidFill>
              <a:latin typeface="Arial"/>
            </a:endParaRPr>
          </a:p>
          <a:p>
            <a:pPr marL="457200" indent="-343080" algn="just">
              <a:lnSpc>
                <a:spcPct val="115000"/>
              </a:lnSpc>
              <a:buClr>
                <a:srgbClr val="000000"/>
              </a:buClr>
              <a:buFont typeface="Times New Roman"/>
              <a:buChar char="●"/>
              <a:tabLst>
                <a:tab algn="l" pos="0"/>
              </a:tabLst>
            </a:pPr>
            <a:r>
              <a:rPr b="0" lang="en-GB" sz="1800" spc="-1" strike="noStrike" u="sng">
                <a:solidFill>
                  <a:schemeClr val="dk1"/>
                </a:solidFill>
                <a:uFillTx/>
                <a:latin typeface="Times New Roman"/>
                <a:ea typeface="Times New Roman"/>
              </a:rPr>
              <a:t>SUMO</a:t>
            </a:r>
            <a:r>
              <a:rPr b="0" lang="en-GB" sz="1800" spc="-1" strike="noStrike">
                <a:solidFill>
                  <a:schemeClr val="dk1"/>
                </a:solidFill>
                <a:latin typeface="Times New Roman"/>
                <a:ea typeface="Times New Roman"/>
              </a:rPr>
              <a:t>: Generated network, poly data, and simulated the overall traffic scenarios.</a:t>
            </a:r>
            <a:endParaRPr b="0" lang="en-IN" sz="1800" spc="-1" strike="noStrike">
              <a:solidFill>
                <a:srgbClr val="000000"/>
              </a:solidFill>
              <a:latin typeface="Arial"/>
            </a:endParaRPr>
          </a:p>
          <a:p>
            <a:pPr marL="457200" indent="-343080" algn="just">
              <a:lnSpc>
                <a:spcPct val="115000"/>
              </a:lnSpc>
              <a:buClr>
                <a:srgbClr val="000000"/>
              </a:buClr>
              <a:buFont typeface="Times New Roman"/>
              <a:buChar char="●"/>
              <a:tabLst>
                <a:tab algn="l" pos="0"/>
              </a:tabLst>
            </a:pPr>
            <a:r>
              <a:rPr b="0" lang="en-GB" sz="1800" spc="-1" strike="noStrike" u="sng">
                <a:solidFill>
                  <a:schemeClr val="dk1"/>
                </a:solidFill>
                <a:uFillTx/>
                <a:latin typeface="Times New Roman"/>
                <a:ea typeface="Times New Roman"/>
              </a:rPr>
              <a:t>TraCI</a:t>
            </a:r>
            <a:r>
              <a:rPr b="0" lang="en-GB" sz="1800" spc="-1" strike="noStrike">
                <a:solidFill>
                  <a:schemeClr val="dk1"/>
                </a:solidFill>
                <a:latin typeface="Times New Roman"/>
                <a:ea typeface="Times New Roman"/>
              </a:rPr>
              <a:t>: Fetched and updated various simulation features during run-time.</a:t>
            </a:r>
            <a:endParaRPr b="0" lang="en-IN" sz="1800" spc="-1" strike="noStrike">
              <a:solidFill>
                <a:srgbClr val="000000"/>
              </a:solidFill>
              <a:latin typeface="Arial"/>
            </a:endParaRPr>
          </a:p>
          <a:p>
            <a:pPr marL="457200" indent="-343080" algn="just">
              <a:lnSpc>
                <a:spcPct val="115000"/>
              </a:lnSpc>
              <a:buClr>
                <a:srgbClr val="000000"/>
              </a:buClr>
              <a:buFont typeface="Times New Roman"/>
              <a:buChar char="●"/>
              <a:tabLst>
                <a:tab algn="l" pos="0"/>
              </a:tabLst>
            </a:pPr>
            <a:r>
              <a:rPr b="0" lang="en-GB" sz="1800" spc="-1" strike="noStrike" u="sng">
                <a:solidFill>
                  <a:schemeClr val="dk1"/>
                </a:solidFill>
                <a:uFillTx/>
                <a:latin typeface="Times New Roman"/>
                <a:ea typeface="Times New Roman"/>
              </a:rPr>
              <a:t>HERE API</a:t>
            </a:r>
            <a:r>
              <a:rPr b="0" lang="en-GB" sz="1800" spc="-1" strike="noStrike">
                <a:solidFill>
                  <a:schemeClr val="dk1"/>
                </a:solidFill>
                <a:latin typeface="Times New Roman"/>
                <a:ea typeface="Times New Roman"/>
              </a:rPr>
              <a:t>: Integrated real-time traffic data.</a:t>
            </a:r>
            <a:endParaRPr b="0" lang="en-IN" sz="1800" spc="-1" strike="noStrike">
              <a:solidFill>
                <a:srgbClr val="000000"/>
              </a:solidFill>
              <a:latin typeface="Arial"/>
            </a:endParaRPr>
          </a:p>
          <a:p>
            <a:pPr marL="457200" indent="-343080" algn="just">
              <a:lnSpc>
                <a:spcPct val="115000"/>
              </a:lnSpc>
              <a:buClr>
                <a:srgbClr val="000000"/>
              </a:buClr>
              <a:buFont typeface="Times New Roman"/>
              <a:buChar char="●"/>
              <a:tabLst>
                <a:tab algn="l" pos="0"/>
              </a:tabLst>
            </a:pPr>
            <a:r>
              <a:rPr b="0" lang="en-GB" sz="1800" spc="-1" strike="noStrike" u="sng">
                <a:solidFill>
                  <a:schemeClr val="dk1"/>
                </a:solidFill>
                <a:uFillTx/>
                <a:latin typeface="Times New Roman"/>
                <a:ea typeface="Times New Roman"/>
              </a:rPr>
              <a:t>Algorithms</a:t>
            </a:r>
            <a:r>
              <a:rPr b="0" lang="en-GB" sz="1800" spc="-1" strike="noStrike">
                <a:solidFill>
                  <a:schemeClr val="dk1"/>
                </a:solidFill>
                <a:latin typeface="Times New Roman"/>
                <a:ea typeface="Times New Roman"/>
              </a:rPr>
              <a:t>: </a:t>
            </a:r>
            <a:r>
              <a:rPr b="0" i="1" lang="en-GB" sz="1800" spc="-1" strike="noStrike">
                <a:solidFill>
                  <a:schemeClr val="dk1"/>
                </a:solidFill>
                <a:latin typeface="Times New Roman"/>
                <a:ea typeface="Times New Roman"/>
              </a:rPr>
              <a:t>Dijkstra’s</a:t>
            </a:r>
            <a:r>
              <a:rPr b="0" lang="en-GB" sz="1800" spc="-1" strike="noStrike">
                <a:solidFill>
                  <a:schemeClr val="dk1"/>
                </a:solidFill>
                <a:latin typeface="Times New Roman"/>
                <a:ea typeface="Times New Roman"/>
              </a:rPr>
              <a:t> and </a:t>
            </a:r>
            <a:r>
              <a:rPr b="0" i="1" lang="en-GB" sz="1800" spc="-1" strike="noStrike">
                <a:solidFill>
                  <a:schemeClr val="dk1"/>
                </a:solidFill>
                <a:latin typeface="Times New Roman"/>
                <a:ea typeface="Times New Roman"/>
              </a:rPr>
              <a:t>A*</a:t>
            </a:r>
            <a:r>
              <a:rPr b="0" lang="en-GB" sz="1800" spc="-1" strike="noStrike">
                <a:solidFill>
                  <a:schemeClr val="dk1"/>
                </a:solidFill>
                <a:latin typeface="Times New Roman"/>
                <a:ea typeface="Times New Roman"/>
              </a:rPr>
              <a:t> for route optimization.</a:t>
            </a:r>
            <a:endParaRPr b="0" lang="en-IN" sz="1800" spc="-1" strike="noStrike">
              <a:solidFill>
                <a:srgbClr val="000000"/>
              </a:solidFill>
              <a:latin typeface="Arial"/>
            </a:endParaRPr>
          </a:p>
          <a:p>
            <a:pPr marL="457200" indent="-343080" algn="just">
              <a:lnSpc>
                <a:spcPct val="115000"/>
              </a:lnSpc>
              <a:buClr>
                <a:srgbClr val="000000"/>
              </a:buClr>
              <a:buFont typeface="Times New Roman"/>
              <a:buChar char="●"/>
              <a:tabLst>
                <a:tab algn="l" pos="0"/>
              </a:tabLst>
            </a:pPr>
            <a:r>
              <a:rPr b="0" lang="en-GB" sz="1800" spc="-1" strike="noStrike" u="sng">
                <a:solidFill>
                  <a:schemeClr val="dk1"/>
                </a:solidFill>
                <a:uFillTx/>
                <a:latin typeface="Times New Roman"/>
                <a:ea typeface="Times New Roman"/>
              </a:rPr>
              <a:t>Keras API</a:t>
            </a:r>
            <a:r>
              <a:rPr b="0" lang="en-GB" sz="1800" spc="-1" strike="noStrike">
                <a:solidFill>
                  <a:schemeClr val="dk1"/>
                </a:solidFill>
                <a:latin typeface="Times New Roman"/>
                <a:ea typeface="Times New Roman"/>
              </a:rPr>
              <a:t>: Implementation of ConvLSTM model.</a:t>
            </a:r>
            <a:endParaRPr b="0" lang="en-IN" sz="1800" spc="-1" strike="noStrike">
              <a:solidFill>
                <a:srgbClr val="000000"/>
              </a:solidFill>
              <a:latin typeface="Arial"/>
            </a:endParaRPr>
          </a:p>
          <a:p>
            <a:pPr marL="457200" indent="-343080" algn="just">
              <a:lnSpc>
                <a:spcPct val="115000"/>
              </a:lnSpc>
              <a:buClr>
                <a:srgbClr val="000000"/>
              </a:buClr>
              <a:buFont typeface="Times New Roman"/>
              <a:buChar char="●"/>
              <a:tabLst>
                <a:tab algn="l" pos="0"/>
              </a:tabLst>
            </a:pPr>
            <a:r>
              <a:rPr b="0" lang="en-GB" sz="1800" spc="-1" strike="noStrike" u="sng">
                <a:solidFill>
                  <a:schemeClr val="dk1"/>
                </a:solidFill>
                <a:uFillTx/>
                <a:latin typeface="Times New Roman"/>
                <a:ea typeface="Times New Roman"/>
              </a:rPr>
              <a:t>ConvLSTM Model</a:t>
            </a:r>
            <a:r>
              <a:rPr b="0" lang="en-GB" sz="1800" spc="-1" strike="noStrike">
                <a:solidFill>
                  <a:schemeClr val="dk1"/>
                </a:solidFill>
                <a:latin typeface="Times New Roman"/>
                <a:ea typeface="Times New Roman"/>
              </a:rPr>
              <a:t>: For predicting effects of various congestion scenarios and addition of new GIS components .</a:t>
            </a:r>
            <a:endParaRPr b="0" lang="en-IN" sz="1800" spc="-1" strike="noStrike">
              <a:solidFill>
                <a:srgbClr val="000000"/>
              </a:solidFill>
              <a:latin typeface="Arial"/>
            </a:endParaRPr>
          </a:p>
          <a:p>
            <a:pPr marL="457200" indent="-343080" algn="just">
              <a:lnSpc>
                <a:spcPct val="115000"/>
              </a:lnSpc>
              <a:buClr>
                <a:srgbClr val="000000"/>
              </a:buClr>
              <a:buFont typeface="Times New Roman"/>
              <a:buChar char="●"/>
              <a:tabLst>
                <a:tab algn="l" pos="0"/>
              </a:tabLst>
            </a:pPr>
            <a:r>
              <a:rPr b="0" lang="en-GB" sz="1800" spc="-1" strike="noStrike" u="sng">
                <a:solidFill>
                  <a:schemeClr val="dk1"/>
                </a:solidFill>
                <a:uFillTx/>
                <a:latin typeface="Times New Roman"/>
                <a:ea typeface="Times New Roman"/>
              </a:rPr>
              <a:t>React and Node.js</a:t>
            </a:r>
            <a:r>
              <a:rPr b="0" lang="en-GB" sz="1800" spc="-1" strike="noStrike">
                <a:solidFill>
                  <a:schemeClr val="dk1"/>
                </a:solidFill>
                <a:latin typeface="Times New Roman"/>
                <a:ea typeface="Times New Roman"/>
              </a:rPr>
              <a:t>: For visualizing city map, real-time data, and various scenarios over a user-friendly interface.</a:t>
            </a:r>
            <a:endParaRPr b="0" lang="en-IN" sz="1800" spc="-1" strike="noStrike">
              <a:solidFill>
                <a:srgbClr val="000000"/>
              </a:solidFill>
              <a:latin typeface="Arial"/>
            </a:endParaRPr>
          </a:p>
          <a:p>
            <a:pPr algn="just">
              <a:lnSpc>
                <a:spcPct val="115000"/>
              </a:lnSpc>
              <a:spcBef>
                <a:spcPts val="499"/>
              </a:spcBef>
              <a:spcAft>
                <a:spcPts val="499"/>
              </a:spcAft>
              <a:tabLst>
                <a:tab algn="l" pos="0"/>
              </a:tabLst>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p>
            <a:pPr indent="0">
              <a:buNone/>
            </a:pPr>
            <a:endParaRPr b="0" lang="en-IN" sz="2800" spc="-1" strike="noStrike">
              <a:solidFill>
                <a:schemeClr val="dk1"/>
              </a:solidFill>
              <a:latin typeface="Arial"/>
              <a:ea typeface="Arial"/>
            </a:endParaRPr>
          </a:p>
        </p:txBody>
      </p:sp>
      <p:sp>
        <p:nvSpPr>
          <p:cNvPr id="97" name="PlaceHolder 2"/>
          <p:cNvSpPr>
            <a:spLocks noGrp="1"/>
          </p:cNvSpPr>
          <p:nvPr>
            <p:ph/>
          </p:nvPr>
        </p:nvSpPr>
        <p:spPr>
          <a:xfrm>
            <a:off x="311760" y="1152360"/>
            <a:ext cx="8520120" cy="3416040"/>
          </a:xfrm>
          <a:prstGeom prst="rect">
            <a:avLst/>
          </a:prstGeom>
          <a:noFill/>
          <a:ln w="0">
            <a:noFill/>
          </a:ln>
        </p:spPr>
        <p:txBody>
          <a:bodyPr tIns="91440" bIns="91440" anchor="t">
            <a:normAutofit/>
          </a:bodyPr>
          <a:p>
            <a:pPr indent="0">
              <a:spcBef>
                <a:spcPts val="1417"/>
              </a:spcBef>
              <a:buNone/>
            </a:pPr>
            <a:endParaRPr b="0" lang="en-IN" sz="1800" spc="-1" strike="noStrike">
              <a:solidFill>
                <a:schemeClr val="dk2"/>
              </a:solidFill>
              <a:latin typeface="Arial"/>
              <a:ea typeface="Arial"/>
            </a:endParaRPr>
          </a:p>
        </p:txBody>
      </p:sp>
      <p:pic>
        <p:nvPicPr>
          <p:cNvPr id="98" name="Google Shape;90;p17" descr=""/>
          <p:cNvPicPr/>
          <p:nvPr/>
        </p:nvPicPr>
        <p:blipFill>
          <a:blip r:embed="rId1"/>
          <a:stretch/>
        </p:blipFill>
        <p:spPr>
          <a:xfrm>
            <a:off x="720" y="0"/>
            <a:ext cx="9142200" cy="5142960"/>
          </a:xfrm>
          <a:prstGeom prst="rect">
            <a:avLst/>
          </a:prstGeom>
          <a:ln w="0">
            <a:noFill/>
          </a:ln>
        </p:spPr>
      </p:pic>
      <p:sp>
        <p:nvSpPr>
          <p:cNvPr id="99" name="Google Shape;91;p17"/>
          <p:cNvSpPr/>
          <p:nvPr/>
        </p:nvSpPr>
        <p:spPr>
          <a:xfrm>
            <a:off x="109800" y="818640"/>
            <a:ext cx="8881920" cy="4067280"/>
          </a:xfrm>
          <a:prstGeom prst="rect">
            <a:avLst/>
          </a:prstGeom>
          <a:noFill/>
          <a:ln w="0">
            <a:noFill/>
          </a:ln>
        </p:spPr>
        <p:style>
          <a:lnRef idx="0"/>
          <a:fillRef idx="0"/>
          <a:effectRef idx="0"/>
          <a:fontRef idx="minor"/>
        </p:style>
        <p:txBody>
          <a:bodyPr tIns="91440" bIns="91440" anchor="t">
            <a:noAutofit/>
          </a:bodyPr>
          <a:p>
            <a:pPr marL="457200" indent="-343080" algn="just">
              <a:lnSpc>
                <a:spcPct val="115000"/>
              </a:lnSpc>
              <a:spcBef>
                <a:spcPts val="1199"/>
              </a:spcBef>
              <a:buClr>
                <a:srgbClr val="616161"/>
              </a:buClr>
              <a:buFont typeface="Poppins"/>
              <a:buChar char="●"/>
            </a:pPr>
            <a:r>
              <a:rPr b="0" lang="en-GB" sz="1800" spc="-1" strike="noStrike">
                <a:solidFill>
                  <a:srgbClr val="616161"/>
                </a:solidFill>
                <a:latin typeface="Poppins"/>
                <a:ea typeface="Poppins"/>
              </a:rPr>
              <a:t>How different is it from any of the other existing ideas?</a:t>
            </a:r>
            <a:endParaRPr b="0" lang="en-IN" sz="1800" spc="-1" strike="noStrike">
              <a:solidFill>
                <a:srgbClr val="000000"/>
              </a:solidFill>
              <a:latin typeface="Arial"/>
            </a:endParaRPr>
          </a:p>
          <a:p>
            <a:pPr marL="457200" algn="just">
              <a:lnSpc>
                <a:spcPct val="115000"/>
              </a:lnSpc>
              <a:spcBef>
                <a:spcPts val="1199"/>
              </a:spcBef>
              <a:tabLst>
                <a:tab algn="l" pos="0"/>
              </a:tabLst>
            </a:pPr>
            <a:r>
              <a:rPr b="0" lang="en-GB" sz="1800" spc="-1" strike="noStrike">
                <a:solidFill>
                  <a:schemeClr val="dk1"/>
                </a:solidFill>
                <a:latin typeface="Times New Roman"/>
                <a:ea typeface="Times New Roman"/>
              </a:rPr>
              <a:t>The solution uniquely integrates real-time traffic data, advanced route optimization algorithms, and what-if scenario analysis within a user-friendly interface. Unlike other tools, it combines real-time visualization, dynamic route adjustments, and predictive modeling.</a:t>
            </a:r>
            <a:endParaRPr b="0" lang="en-IN" sz="1800" spc="-1" strike="noStrike">
              <a:solidFill>
                <a:srgbClr val="000000"/>
              </a:solidFill>
              <a:latin typeface="Arial"/>
            </a:endParaRPr>
          </a:p>
          <a:p>
            <a:pPr marL="457200" algn="just">
              <a:lnSpc>
                <a:spcPct val="115000"/>
              </a:lnSpc>
              <a:spcBef>
                <a:spcPts val="1199"/>
              </a:spcBef>
              <a:tabLst>
                <a:tab algn="l" pos="0"/>
              </a:tabLst>
            </a:pPr>
            <a:endParaRPr b="0" lang="en-IN" sz="1800" spc="-1" strike="noStrike">
              <a:solidFill>
                <a:srgbClr val="000000"/>
              </a:solidFill>
              <a:latin typeface="Arial"/>
            </a:endParaRPr>
          </a:p>
          <a:p>
            <a:pPr marL="457200" indent="-343080" algn="just">
              <a:lnSpc>
                <a:spcPct val="115000"/>
              </a:lnSpc>
              <a:buClr>
                <a:srgbClr val="616161"/>
              </a:buClr>
              <a:buFont typeface="Poppins"/>
              <a:buChar char="●"/>
              <a:tabLst>
                <a:tab algn="l" pos="0"/>
              </a:tabLst>
            </a:pPr>
            <a:r>
              <a:rPr b="0" lang="en-GB" sz="1800" spc="-1" strike="noStrike">
                <a:solidFill>
                  <a:srgbClr val="616161"/>
                </a:solidFill>
                <a:latin typeface="Poppins"/>
                <a:ea typeface="Poppins"/>
              </a:rPr>
              <a:t>How will it be able to solve the problem?</a:t>
            </a:r>
            <a:endParaRPr b="0" lang="en-IN" sz="1800" spc="-1" strike="noStrike">
              <a:solidFill>
                <a:srgbClr val="000000"/>
              </a:solidFill>
              <a:latin typeface="Arial"/>
            </a:endParaRPr>
          </a:p>
          <a:p>
            <a:pPr marL="457200" algn="just">
              <a:lnSpc>
                <a:spcPct val="115000"/>
              </a:lnSpc>
              <a:spcBef>
                <a:spcPts val="1199"/>
              </a:spcBef>
              <a:spcAft>
                <a:spcPts val="1199"/>
              </a:spcAft>
              <a:tabLst>
                <a:tab algn="l" pos="0"/>
              </a:tabLst>
            </a:pPr>
            <a:r>
              <a:rPr b="0" lang="en-GB" sz="1800" spc="-1" strike="noStrike">
                <a:solidFill>
                  <a:schemeClr val="dk1"/>
                </a:solidFill>
                <a:latin typeface="Times New Roman"/>
                <a:ea typeface="Times New Roman"/>
              </a:rPr>
              <a:t>By providing accurate, real-time traffic data and predictive modeling, city planners can make informed decisions to alleviate congestion, optimize traffic flow, and plan future infrastructure effectively. The interactive interface offers immediate feedback on potential changes.</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p>
            <a:pPr indent="0">
              <a:buNone/>
            </a:pPr>
            <a:endParaRPr b="0" lang="en-IN" sz="2800" spc="-1" strike="noStrike">
              <a:solidFill>
                <a:schemeClr val="dk1"/>
              </a:solidFill>
              <a:latin typeface="Arial"/>
              <a:ea typeface="Arial"/>
            </a:endParaRPr>
          </a:p>
        </p:txBody>
      </p:sp>
      <p:sp>
        <p:nvSpPr>
          <p:cNvPr id="101" name="PlaceHolder 2"/>
          <p:cNvSpPr>
            <a:spLocks noGrp="1"/>
          </p:cNvSpPr>
          <p:nvPr>
            <p:ph/>
          </p:nvPr>
        </p:nvSpPr>
        <p:spPr>
          <a:xfrm>
            <a:off x="311760" y="1152360"/>
            <a:ext cx="8520120" cy="3416040"/>
          </a:xfrm>
          <a:prstGeom prst="rect">
            <a:avLst/>
          </a:prstGeom>
          <a:noFill/>
          <a:ln w="0">
            <a:noFill/>
          </a:ln>
        </p:spPr>
        <p:txBody>
          <a:bodyPr tIns="91440" bIns="91440" anchor="t">
            <a:normAutofit/>
          </a:bodyPr>
          <a:p>
            <a:pPr indent="0">
              <a:spcBef>
                <a:spcPts val="1417"/>
              </a:spcBef>
              <a:buNone/>
            </a:pPr>
            <a:endParaRPr b="0" lang="en-IN" sz="1800" spc="-1" strike="noStrike">
              <a:solidFill>
                <a:schemeClr val="dk2"/>
              </a:solidFill>
              <a:latin typeface="Arial"/>
              <a:ea typeface="Arial"/>
            </a:endParaRPr>
          </a:p>
        </p:txBody>
      </p:sp>
      <p:pic>
        <p:nvPicPr>
          <p:cNvPr id="102" name="Google Shape;98;p18" descr=""/>
          <p:cNvPicPr/>
          <p:nvPr/>
        </p:nvPicPr>
        <p:blipFill>
          <a:blip r:embed="rId1"/>
          <a:stretch/>
        </p:blipFill>
        <p:spPr>
          <a:xfrm>
            <a:off x="720" y="0"/>
            <a:ext cx="9142200" cy="5142960"/>
          </a:xfrm>
          <a:prstGeom prst="rect">
            <a:avLst/>
          </a:prstGeom>
          <a:ln w="0">
            <a:noFill/>
          </a:ln>
        </p:spPr>
      </p:pic>
      <p:sp>
        <p:nvSpPr>
          <p:cNvPr id="103" name="Google Shape;99;p18"/>
          <p:cNvSpPr/>
          <p:nvPr/>
        </p:nvSpPr>
        <p:spPr>
          <a:xfrm>
            <a:off x="151920" y="911520"/>
            <a:ext cx="8825760" cy="4114800"/>
          </a:xfrm>
          <a:prstGeom prst="rect">
            <a:avLst/>
          </a:prstGeom>
          <a:noFill/>
          <a:ln w="0">
            <a:noFill/>
          </a:ln>
        </p:spPr>
        <p:style>
          <a:lnRef idx="0"/>
          <a:fillRef idx="0"/>
          <a:effectRef idx="0"/>
          <a:fontRef idx="minor"/>
        </p:style>
        <p:txBody>
          <a:bodyPr tIns="91440" bIns="91440" anchor="t">
            <a:noAutofit/>
          </a:bodyPr>
          <a:p>
            <a:pPr marL="457200" indent="-343080">
              <a:lnSpc>
                <a:spcPct val="100000"/>
              </a:lnSpc>
              <a:buClr>
                <a:srgbClr val="595959"/>
              </a:buClr>
              <a:buFont typeface="Arial"/>
              <a:buChar char="●"/>
            </a:pPr>
            <a:r>
              <a:rPr b="0" lang="en-GB" sz="1800" spc="-1" strike="noStrike">
                <a:solidFill>
                  <a:schemeClr val="dk2"/>
                </a:solidFill>
                <a:latin typeface="Arial"/>
                <a:ea typeface="Arial"/>
              </a:rPr>
              <a:t> </a:t>
            </a:r>
            <a:r>
              <a:rPr b="0" lang="en-GB" sz="1800" spc="-1" strike="noStrike">
                <a:solidFill>
                  <a:schemeClr val="dk2"/>
                </a:solidFill>
                <a:latin typeface="Poppins"/>
                <a:ea typeface="Poppins"/>
              </a:rPr>
              <a:t>USP of the proposed solution</a:t>
            </a:r>
            <a:endParaRPr b="0" lang="en-IN" sz="1800" spc="-1" strike="noStrike">
              <a:solidFill>
                <a:srgbClr val="000000"/>
              </a:solidFill>
              <a:latin typeface="Arial"/>
            </a:endParaRPr>
          </a:p>
          <a:p>
            <a:pPr marL="457200">
              <a:lnSpc>
                <a:spcPct val="100000"/>
              </a:lnSpc>
              <a:tabLst>
                <a:tab algn="l" pos="0"/>
              </a:tabLst>
            </a:pPr>
            <a:endParaRPr b="0" lang="en-IN" sz="1800" spc="-1" strike="noStrike">
              <a:solidFill>
                <a:srgbClr val="000000"/>
              </a:solidFill>
              <a:latin typeface="Arial"/>
            </a:endParaRPr>
          </a:p>
          <a:p>
            <a:pPr marL="457200" indent="-343080" algn="just">
              <a:lnSpc>
                <a:spcPct val="100000"/>
              </a:lnSpc>
              <a:buClr>
                <a:srgbClr val="000000"/>
              </a:buClr>
              <a:buFont typeface="Times New Roman"/>
              <a:buChar char="❏"/>
              <a:tabLst>
                <a:tab algn="l" pos="0"/>
              </a:tabLst>
            </a:pPr>
            <a:r>
              <a:rPr b="0" lang="en-GB" sz="1800" spc="-1" strike="noStrike" u="sng">
                <a:solidFill>
                  <a:srgbClr val="000000"/>
                </a:solidFill>
                <a:uFillTx/>
                <a:latin typeface="Times New Roman"/>
                <a:ea typeface="Times New Roman"/>
              </a:rPr>
              <a:t>Real-Time Data Integration</a:t>
            </a:r>
            <a:r>
              <a:rPr b="0" lang="en-GB" sz="1800" spc="-1" strike="noStrike">
                <a:solidFill>
                  <a:srgbClr val="000000"/>
                </a:solidFill>
                <a:latin typeface="Times New Roman"/>
                <a:ea typeface="Times New Roman"/>
              </a:rPr>
              <a:t>: By using the HERE API, our solution provides up-to-the-minute traffic data, ensuring that route calculations and optimizations are based on the latest available information.</a:t>
            </a:r>
            <a:endParaRPr b="0" lang="en-IN" sz="1800" spc="-1" strike="noStrike">
              <a:solidFill>
                <a:srgbClr val="000000"/>
              </a:solidFill>
              <a:latin typeface="Arial"/>
            </a:endParaRPr>
          </a:p>
          <a:p>
            <a:pPr marL="457200" indent="-343080" algn="just">
              <a:lnSpc>
                <a:spcPct val="100000"/>
              </a:lnSpc>
              <a:buClr>
                <a:srgbClr val="000000"/>
              </a:buClr>
              <a:buFont typeface="Times New Roman"/>
              <a:buChar char="❏"/>
              <a:tabLst>
                <a:tab algn="l" pos="0"/>
              </a:tabLst>
            </a:pPr>
            <a:r>
              <a:rPr b="0" lang="en-GB" sz="1800" spc="-1" strike="noStrike" u="sng">
                <a:solidFill>
                  <a:schemeClr val="dk1"/>
                </a:solidFill>
                <a:uFillTx/>
                <a:latin typeface="Times New Roman"/>
                <a:ea typeface="Times New Roman"/>
              </a:rPr>
              <a:t>Control over vehicle attributes and customized routes:</a:t>
            </a:r>
            <a:r>
              <a:rPr b="0" lang="en-GB" sz="1800" spc="-1" strike="noStrike">
                <a:solidFill>
                  <a:schemeClr val="dk1"/>
                </a:solidFill>
                <a:latin typeface="Times New Roman"/>
                <a:ea typeface="Times New Roman"/>
              </a:rPr>
              <a:t> Users can manually control vehicle densities, speed as well as generate new routes to study their effects on traffic infrastructure.</a:t>
            </a:r>
            <a:endParaRPr b="0" lang="en-IN" sz="1800" spc="-1" strike="noStrike">
              <a:solidFill>
                <a:srgbClr val="000000"/>
              </a:solidFill>
              <a:latin typeface="Arial"/>
            </a:endParaRPr>
          </a:p>
          <a:p>
            <a:pPr marL="457200" indent="-343080" algn="just">
              <a:lnSpc>
                <a:spcPct val="100000"/>
              </a:lnSpc>
              <a:buClr>
                <a:srgbClr val="000000"/>
              </a:buClr>
              <a:buFont typeface="Times New Roman"/>
              <a:buChar char="❏"/>
              <a:tabLst>
                <a:tab algn="l" pos="0"/>
              </a:tabLst>
            </a:pPr>
            <a:r>
              <a:rPr b="0" lang="en-GB" sz="1800" spc="-1" strike="noStrike" u="sng">
                <a:solidFill>
                  <a:schemeClr val="dk1"/>
                </a:solidFill>
                <a:uFillTx/>
                <a:latin typeface="Times New Roman"/>
                <a:ea typeface="Times New Roman"/>
              </a:rPr>
              <a:t>Predictive Modeling</a:t>
            </a:r>
            <a:r>
              <a:rPr b="0" lang="en-GB" sz="1800" spc="-1" strike="noStrike">
                <a:solidFill>
                  <a:schemeClr val="dk1"/>
                </a:solidFill>
                <a:latin typeface="Times New Roman"/>
                <a:ea typeface="Times New Roman"/>
              </a:rPr>
              <a:t>: Training an LSTM model on traffic patterns allows for accurate predictions of future traffic conditions, helping planners anticipate and mitigate congestion before it occurs.</a:t>
            </a:r>
            <a:endParaRPr b="0" lang="en-IN" sz="1800" spc="-1" strike="noStrike">
              <a:solidFill>
                <a:srgbClr val="000000"/>
              </a:solidFill>
              <a:latin typeface="Arial"/>
            </a:endParaRPr>
          </a:p>
          <a:p>
            <a:pPr marL="457200" indent="-343080" algn="just">
              <a:lnSpc>
                <a:spcPct val="100000"/>
              </a:lnSpc>
              <a:buClr>
                <a:srgbClr val="000000"/>
              </a:buClr>
              <a:buFont typeface="Times New Roman"/>
              <a:buChar char="❏"/>
              <a:tabLst>
                <a:tab algn="l" pos="0"/>
              </a:tabLst>
            </a:pPr>
            <a:r>
              <a:rPr b="0" lang="en-GB" sz="1800" spc="-1" strike="noStrike" u="sng">
                <a:solidFill>
                  <a:schemeClr val="dk1"/>
                </a:solidFill>
                <a:uFillTx/>
                <a:latin typeface="Times New Roman"/>
                <a:ea typeface="Times New Roman"/>
              </a:rPr>
              <a:t>Special Handling of GIS Components</a:t>
            </a:r>
            <a:r>
              <a:rPr b="0" lang="en-GB" sz="1800" spc="-1" strike="noStrike">
                <a:solidFill>
                  <a:schemeClr val="dk1"/>
                </a:solidFill>
                <a:latin typeface="Times New Roman"/>
                <a:ea typeface="Times New Roman"/>
              </a:rPr>
              <a:t>: Areas like schools and residential zones are given special consideration, with reduced speeds during peak hours to reflect realistic traffic behavior.</a:t>
            </a:r>
            <a:endParaRPr b="0" lang="en-IN" sz="1800" spc="-1" strike="noStrike">
              <a:solidFill>
                <a:srgbClr val="000000"/>
              </a:solidFill>
              <a:latin typeface="Arial"/>
            </a:endParaRPr>
          </a:p>
          <a:p>
            <a:pPr marL="457200" algn="just">
              <a:lnSpc>
                <a:spcPct val="100000"/>
              </a:lnSpc>
              <a:tabLst>
                <a:tab algn="l" pos="0"/>
              </a:tabLst>
            </a:pPr>
            <a:endParaRPr b="0" lang="en-IN" sz="1800" spc="-1" strike="noStrike">
              <a:solidFill>
                <a:srgbClr val="000000"/>
              </a:solidFill>
              <a:latin typeface="Arial"/>
            </a:endParaRPr>
          </a:p>
          <a:p>
            <a:pPr marL="457200" algn="just">
              <a:lnSpc>
                <a:spcPct val="100000"/>
              </a:lnSpc>
              <a:tabLst>
                <a:tab algn="l" pos="0"/>
              </a:tabLst>
            </a:pPr>
            <a:endParaRPr b="0" lang="en-IN" sz="1800" spc="-1" strike="noStrike">
              <a:solidFill>
                <a:srgbClr val="000000"/>
              </a:solidFill>
              <a:latin typeface="Arial"/>
            </a:endParaRPr>
          </a:p>
          <a:p>
            <a:pPr marL="457200">
              <a:lnSpc>
                <a:spcPct val="100000"/>
              </a:lnSpc>
              <a:tabLst>
                <a:tab algn="l" pos="0"/>
              </a:tabLst>
            </a:pPr>
            <a:endParaRPr b="0" lang="en-IN" sz="1800" spc="-1" strike="noStrike">
              <a:solidFill>
                <a:srgbClr val="000000"/>
              </a:solidFill>
              <a:latin typeface="Arial"/>
            </a:endParaRPr>
          </a:p>
          <a:p>
            <a:pPr marL="457200">
              <a:lnSpc>
                <a:spcPct val="100000"/>
              </a:lnSpc>
              <a:tabLst>
                <a:tab algn="l" pos="0"/>
              </a:tabLst>
            </a:pPr>
            <a:endParaRPr b="0" lang="en-IN" sz="1800" spc="-1" strike="noStrike">
              <a:solidFill>
                <a:srgbClr val="000000"/>
              </a:solidFill>
              <a:latin typeface="Arial"/>
            </a:endParaRPr>
          </a:p>
          <a:p>
            <a:pPr marL="457200">
              <a:lnSpc>
                <a:spcPct val="100000"/>
              </a:lnSpc>
              <a:tabLst>
                <a:tab algn="l" pos="0"/>
              </a:tabLst>
            </a:pPr>
            <a:endParaRPr b="0" lang="en-IN" sz="1800" spc="-1" strike="noStrike">
              <a:solidFill>
                <a:srgbClr val="000000"/>
              </a:solidFill>
              <a:latin typeface="Arial"/>
            </a:endParaRPr>
          </a:p>
          <a:p>
            <a:pPr marL="457200">
              <a:lnSpc>
                <a:spcPct val="100000"/>
              </a:lnSpc>
              <a:tabLst>
                <a:tab algn="l" pos="0"/>
              </a:tabLst>
            </a:pPr>
            <a:endParaRPr b="0" lang="en-IN" sz="1800" spc="-1" strike="noStrike">
              <a:solidFill>
                <a:srgbClr val="000000"/>
              </a:solidFill>
              <a:latin typeface="Arial"/>
            </a:endParaRPr>
          </a:p>
          <a:p>
            <a:pPr marL="457200">
              <a:lnSpc>
                <a:spcPct val="100000"/>
              </a:lnSpc>
              <a:tabLst>
                <a:tab algn="l" pos="0"/>
              </a:tabLst>
            </a:pPr>
            <a:endParaRPr b="0" lang="en-IN" sz="1800" spc="-1" strike="noStrike">
              <a:solidFill>
                <a:srgbClr val="000000"/>
              </a:solidFill>
              <a:latin typeface="Arial"/>
            </a:endParaRPr>
          </a:p>
          <a:p>
            <a:pPr marL="457200">
              <a:lnSpc>
                <a:spcPct val="100000"/>
              </a:lnSpc>
              <a:tabLst>
                <a:tab algn="l" pos="0"/>
              </a:tabLst>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p>
            <a:pPr indent="0">
              <a:buNone/>
            </a:pPr>
            <a:endParaRPr b="0" lang="en-IN" sz="2800" spc="-1" strike="noStrike">
              <a:solidFill>
                <a:schemeClr val="dk1"/>
              </a:solidFill>
              <a:latin typeface="Arial"/>
              <a:ea typeface="Arial"/>
            </a:endParaRPr>
          </a:p>
        </p:txBody>
      </p:sp>
      <p:sp>
        <p:nvSpPr>
          <p:cNvPr id="105" name="PlaceHolder 2"/>
          <p:cNvSpPr>
            <a:spLocks noGrp="1"/>
          </p:cNvSpPr>
          <p:nvPr>
            <p:ph/>
          </p:nvPr>
        </p:nvSpPr>
        <p:spPr>
          <a:xfrm>
            <a:off x="311760" y="1152360"/>
            <a:ext cx="8520120" cy="3416040"/>
          </a:xfrm>
          <a:prstGeom prst="rect">
            <a:avLst/>
          </a:prstGeom>
          <a:noFill/>
          <a:ln w="0">
            <a:noFill/>
          </a:ln>
        </p:spPr>
        <p:txBody>
          <a:bodyPr tIns="91440" bIns="91440" anchor="t">
            <a:normAutofit/>
          </a:bodyPr>
          <a:p>
            <a:pPr indent="0">
              <a:spcBef>
                <a:spcPts val="1417"/>
              </a:spcBef>
              <a:buNone/>
            </a:pPr>
            <a:endParaRPr b="0" lang="en-IN" sz="1800" spc="-1" strike="noStrike">
              <a:solidFill>
                <a:schemeClr val="dk2"/>
              </a:solidFill>
              <a:latin typeface="Arial"/>
              <a:ea typeface="Arial"/>
            </a:endParaRPr>
          </a:p>
        </p:txBody>
      </p:sp>
      <p:pic>
        <p:nvPicPr>
          <p:cNvPr id="106" name="Google Shape;106;p19" descr=""/>
          <p:cNvPicPr/>
          <p:nvPr/>
        </p:nvPicPr>
        <p:blipFill>
          <a:blip r:embed="rId1"/>
          <a:stretch/>
        </p:blipFill>
        <p:spPr>
          <a:xfrm>
            <a:off x="720" y="0"/>
            <a:ext cx="9142200" cy="5142960"/>
          </a:xfrm>
          <a:prstGeom prst="rect">
            <a:avLst/>
          </a:prstGeom>
          <a:ln w="0">
            <a:noFill/>
          </a:ln>
        </p:spPr>
      </p:pic>
      <p:sp>
        <p:nvSpPr>
          <p:cNvPr id="107" name="Google Shape;107;p19"/>
          <p:cNvSpPr/>
          <p:nvPr/>
        </p:nvSpPr>
        <p:spPr>
          <a:xfrm>
            <a:off x="134280" y="806400"/>
            <a:ext cx="8844840" cy="671760"/>
          </a:xfrm>
          <a:prstGeom prst="rect">
            <a:avLst/>
          </a:prstGeom>
          <a:noFill/>
          <a:ln w="0">
            <a:noFill/>
          </a:ln>
        </p:spPr>
        <p:style>
          <a:lnRef idx="0"/>
          <a:fillRef idx="0"/>
          <a:effectRef idx="0"/>
          <a:fontRef idx="minor"/>
        </p:style>
        <p:txBody>
          <a:bodyPr tIns="91440" bIns="91440" anchor="t">
            <a:noAutofit/>
          </a:bodyPr>
          <a:p>
            <a:pPr algn="just">
              <a:lnSpc>
                <a:spcPct val="115000"/>
              </a:lnSpc>
              <a:spcAft>
                <a:spcPts val="499"/>
              </a:spcAft>
              <a:tabLst>
                <a:tab algn="l" pos="0"/>
              </a:tabLst>
            </a:pPr>
            <a:r>
              <a:rPr b="0" lang="en-GB" sz="1800" spc="-1" strike="noStrike">
                <a:solidFill>
                  <a:schemeClr val="dk1"/>
                </a:solidFill>
                <a:latin typeface="Poppins"/>
                <a:ea typeface="Poppins"/>
              </a:rPr>
              <a:t>Proposed architecture/user diagram</a:t>
            </a:r>
            <a:endParaRPr b="0" lang="en-IN" sz="1800" spc="-1" strike="noStrike">
              <a:solidFill>
                <a:srgbClr val="000000"/>
              </a:solidFill>
              <a:latin typeface="Arial"/>
            </a:endParaRPr>
          </a:p>
        </p:txBody>
      </p:sp>
      <p:pic>
        <p:nvPicPr>
          <p:cNvPr id="108" name="Google Shape;108;p19" descr=""/>
          <p:cNvPicPr/>
          <p:nvPr/>
        </p:nvPicPr>
        <p:blipFill>
          <a:blip r:embed="rId2"/>
          <a:stretch/>
        </p:blipFill>
        <p:spPr>
          <a:xfrm>
            <a:off x="-15120" y="1229400"/>
            <a:ext cx="9143640" cy="32626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p>
            <a:pPr indent="0">
              <a:buNone/>
            </a:pPr>
            <a:endParaRPr b="0" lang="en-IN" sz="2800" spc="-1" strike="noStrike">
              <a:solidFill>
                <a:schemeClr val="dk1"/>
              </a:solidFill>
              <a:latin typeface="Arial"/>
              <a:ea typeface="Arial"/>
            </a:endParaRPr>
          </a:p>
        </p:txBody>
      </p:sp>
      <p:sp>
        <p:nvSpPr>
          <p:cNvPr id="110" name="PlaceHolder 2"/>
          <p:cNvSpPr>
            <a:spLocks noGrp="1"/>
          </p:cNvSpPr>
          <p:nvPr>
            <p:ph/>
          </p:nvPr>
        </p:nvSpPr>
        <p:spPr>
          <a:xfrm>
            <a:off x="311760" y="1152360"/>
            <a:ext cx="8520120" cy="3416040"/>
          </a:xfrm>
          <a:prstGeom prst="rect">
            <a:avLst/>
          </a:prstGeom>
          <a:noFill/>
          <a:ln w="0">
            <a:noFill/>
          </a:ln>
        </p:spPr>
        <p:txBody>
          <a:bodyPr tIns="91440" bIns="91440" anchor="t">
            <a:normAutofit/>
          </a:bodyPr>
          <a:p>
            <a:pPr indent="0">
              <a:spcBef>
                <a:spcPts val="1417"/>
              </a:spcBef>
              <a:buNone/>
            </a:pPr>
            <a:endParaRPr b="0" lang="en-IN" sz="1800" spc="-1" strike="noStrike">
              <a:solidFill>
                <a:schemeClr val="dk2"/>
              </a:solidFill>
              <a:latin typeface="Arial"/>
              <a:ea typeface="Arial"/>
            </a:endParaRPr>
          </a:p>
        </p:txBody>
      </p:sp>
      <p:pic>
        <p:nvPicPr>
          <p:cNvPr id="111" name="Google Shape;115;p20" descr=""/>
          <p:cNvPicPr/>
          <p:nvPr/>
        </p:nvPicPr>
        <p:blipFill>
          <a:blip r:embed="rId1"/>
          <a:stretch/>
        </p:blipFill>
        <p:spPr>
          <a:xfrm>
            <a:off x="720" y="0"/>
            <a:ext cx="9142200" cy="5142960"/>
          </a:xfrm>
          <a:prstGeom prst="rect">
            <a:avLst/>
          </a:prstGeom>
          <a:ln w="0">
            <a:noFill/>
          </a:ln>
        </p:spPr>
      </p:pic>
      <p:sp>
        <p:nvSpPr>
          <p:cNvPr id="112" name="Google Shape;116;p20"/>
          <p:cNvSpPr/>
          <p:nvPr/>
        </p:nvSpPr>
        <p:spPr>
          <a:xfrm>
            <a:off x="720" y="869760"/>
            <a:ext cx="8844840" cy="3699000"/>
          </a:xfrm>
          <a:prstGeom prst="rect">
            <a:avLst/>
          </a:prstGeom>
          <a:noFill/>
          <a:ln w="0">
            <a:noFill/>
          </a:ln>
        </p:spPr>
        <p:style>
          <a:lnRef idx="0"/>
          <a:fillRef idx="0"/>
          <a:effectRef idx="0"/>
          <a:fontRef idx="minor"/>
        </p:style>
        <p:txBody>
          <a:bodyPr tIns="91440" bIns="91440" anchor="t">
            <a:noAutofit/>
          </a:bodyPr>
          <a:p>
            <a:pPr>
              <a:lnSpc>
                <a:spcPct val="115000"/>
              </a:lnSpc>
              <a:tabLst>
                <a:tab algn="l" pos="0"/>
              </a:tabLst>
            </a:pPr>
            <a:r>
              <a:rPr b="0" lang="en-GB" sz="1800" spc="-1" strike="noStrike">
                <a:solidFill>
                  <a:srgbClr val="616161"/>
                </a:solidFill>
                <a:latin typeface="Poppins Medium"/>
                <a:ea typeface="Poppins Medium"/>
              </a:rPr>
              <a:t>List of features offered by the solution</a:t>
            </a:r>
            <a:endParaRPr b="0" lang="en-IN" sz="1800" spc="-1" strike="noStrike">
              <a:solidFill>
                <a:srgbClr val="000000"/>
              </a:solidFill>
              <a:latin typeface="Arial"/>
            </a:endParaRPr>
          </a:p>
          <a:p>
            <a:pPr marL="457200" indent="-343080">
              <a:lnSpc>
                <a:spcPct val="115000"/>
              </a:lnSpc>
              <a:spcBef>
                <a:spcPts val="1199"/>
              </a:spcBef>
              <a:buClr>
                <a:srgbClr val="616161"/>
              </a:buClr>
              <a:buFont typeface="Poppins"/>
              <a:buChar char="●"/>
              <a:tabLst>
                <a:tab algn="l" pos="0"/>
              </a:tabLst>
            </a:pPr>
            <a:r>
              <a:rPr b="0" lang="en-GB" sz="1800" spc="-1" strike="noStrike">
                <a:solidFill>
                  <a:srgbClr val="616161"/>
                </a:solidFill>
                <a:latin typeface="Poppins"/>
                <a:ea typeface="Poppins"/>
              </a:rPr>
              <a:t>Real-time traffic monitoring and prediction</a:t>
            </a:r>
            <a:endParaRPr b="0" lang="en-IN" sz="1800" spc="-1" strike="noStrike">
              <a:solidFill>
                <a:srgbClr val="000000"/>
              </a:solidFill>
              <a:latin typeface="Arial"/>
            </a:endParaRPr>
          </a:p>
          <a:p>
            <a:pPr marL="457200" indent="-343080">
              <a:lnSpc>
                <a:spcPct val="115000"/>
              </a:lnSpc>
              <a:buClr>
                <a:srgbClr val="616161"/>
              </a:buClr>
              <a:buFont typeface="Poppins"/>
              <a:buChar char="●"/>
              <a:tabLst>
                <a:tab algn="l" pos="0"/>
              </a:tabLst>
            </a:pPr>
            <a:r>
              <a:rPr b="0" lang="en-GB" sz="1800" spc="-1" strike="noStrike">
                <a:solidFill>
                  <a:srgbClr val="616161"/>
                </a:solidFill>
                <a:latin typeface="Poppins"/>
                <a:ea typeface="Poppins"/>
              </a:rPr>
              <a:t>Dynamic route optimization</a:t>
            </a:r>
            <a:endParaRPr b="0" lang="en-IN" sz="1800" spc="-1" strike="noStrike">
              <a:solidFill>
                <a:srgbClr val="000000"/>
              </a:solidFill>
              <a:latin typeface="Arial"/>
            </a:endParaRPr>
          </a:p>
          <a:p>
            <a:pPr marL="457200" indent="-343080">
              <a:lnSpc>
                <a:spcPct val="115000"/>
              </a:lnSpc>
              <a:buClr>
                <a:srgbClr val="616161"/>
              </a:buClr>
              <a:buFont typeface="Poppins"/>
              <a:buChar char="●"/>
              <a:tabLst>
                <a:tab algn="l" pos="0"/>
              </a:tabLst>
            </a:pPr>
            <a:r>
              <a:rPr b="0" lang="en-GB" sz="1800" spc="-1" strike="noStrike">
                <a:solidFill>
                  <a:srgbClr val="616161"/>
                </a:solidFill>
                <a:latin typeface="Poppins"/>
                <a:ea typeface="Poppins"/>
              </a:rPr>
              <a:t>Urban planning scenario testing</a:t>
            </a:r>
            <a:endParaRPr b="0" lang="en-IN" sz="1800" spc="-1" strike="noStrike">
              <a:solidFill>
                <a:srgbClr val="000000"/>
              </a:solidFill>
              <a:latin typeface="Arial"/>
            </a:endParaRPr>
          </a:p>
          <a:p>
            <a:pPr marL="457200" indent="-343080">
              <a:lnSpc>
                <a:spcPct val="115000"/>
              </a:lnSpc>
              <a:buClr>
                <a:srgbClr val="616161"/>
              </a:buClr>
              <a:buFont typeface="Poppins"/>
              <a:buChar char="●"/>
              <a:tabLst>
                <a:tab algn="l" pos="0"/>
              </a:tabLst>
            </a:pPr>
            <a:r>
              <a:rPr b="0" lang="en-GB" sz="1800" spc="-1" strike="noStrike">
                <a:solidFill>
                  <a:srgbClr val="616161"/>
                </a:solidFill>
                <a:latin typeface="Poppins"/>
                <a:ea typeface="Poppins"/>
              </a:rPr>
              <a:t>GIS-aware traffic behavior modeling</a:t>
            </a:r>
            <a:endParaRPr b="0" lang="en-IN" sz="1800" spc="-1" strike="noStrike">
              <a:solidFill>
                <a:srgbClr val="000000"/>
              </a:solidFill>
              <a:latin typeface="Arial"/>
            </a:endParaRPr>
          </a:p>
          <a:p>
            <a:pPr marL="457200" indent="-343080">
              <a:lnSpc>
                <a:spcPct val="115000"/>
              </a:lnSpc>
              <a:buClr>
                <a:srgbClr val="616161"/>
              </a:buClr>
              <a:buFont typeface="Poppins"/>
              <a:buChar char="●"/>
              <a:tabLst>
                <a:tab algn="l" pos="0"/>
              </a:tabLst>
            </a:pPr>
            <a:r>
              <a:rPr b="0" lang="en-GB" sz="1800" spc="-1" strike="noStrike">
                <a:solidFill>
                  <a:srgbClr val="616161"/>
                </a:solidFill>
                <a:latin typeface="Poppins"/>
                <a:ea typeface="Poppins"/>
              </a:rPr>
              <a:t>Data-driven decision support for city planners</a:t>
            </a:r>
            <a:endParaRPr b="0" lang="en-IN" sz="1800" spc="-1" strike="noStrike">
              <a:solidFill>
                <a:srgbClr val="000000"/>
              </a:solidFill>
              <a:latin typeface="Arial"/>
            </a:endParaRPr>
          </a:p>
          <a:p>
            <a:pPr marL="457200" indent="-343080">
              <a:lnSpc>
                <a:spcPct val="115000"/>
              </a:lnSpc>
              <a:buClr>
                <a:srgbClr val="616161"/>
              </a:buClr>
              <a:buFont typeface="Poppins"/>
              <a:buChar char="●"/>
              <a:tabLst>
                <a:tab algn="l" pos="0"/>
              </a:tabLst>
            </a:pPr>
            <a:r>
              <a:rPr b="0" lang="en-GB" sz="1800" spc="-1" strike="noStrike">
                <a:solidFill>
                  <a:srgbClr val="616161"/>
                </a:solidFill>
                <a:latin typeface="Poppins"/>
                <a:ea typeface="Poppins"/>
              </a:rPr>
              <a:t>Features for manually controlling the characteristics of traffic flow </a:t>
            </a:r>
            <a:endParaRPr b="0" lang="en-IN" sz="1800" spc="-1" strike="noStrike">
              <a:solidFill>
                <a:srgbClr val="000000"/>
              </a:solidFill>
              <a:latin typeface="Arial"/>
            </a:endParaRPr>
          </a:p>
          <a:p>
            <a:pPr marL="457200" indent="-343080">
              <a:lnSpc>
                <a:spcPct val="115000"/>
              </a:lnSpc>
              <a:buClr>
                <a:srgbClr val="616161"/>
              </a:buClr>
              <a:buFont typeface="Poppins"/>
              <a:buChar char="●"/>
              <a:tabLst>
                <a:tab algn="l" pos="0"/>
              </a:tabLst>
            </a:pPr>
            <a:r>
              <a:rPr b="0" lang="en-GB" sz="1800" spc="-1" strike="noStrike">
                <a:solidFill>
                  <a:srgbClr val="616161"/>
                </a:solidFill>
                <a:latin typeface="Poppins"/>
                <a:ea typeface="Poppins"/>
              </a:rPr>
              <a:t>Feature for adding new routes and GIS components like schools, hospitals,etc. to study their effect on traffic infra.</a:t>
            </a:r>
            <a:endParaRPr b="0" lang="en-IN" sz="1800" spc="-1" strike="noStrike">
              <a:solidFill>
                <a:srgbClr val="000000"/>
              </a:solidFill>
              <a:latin typeface="Arial"/>
            </a:endParaRPr>
          </a:p>
          <a:p>
            <a:pPr marL="457200" indent="-343080">
              <a:lnSpc>
                <a:spcPct val="115000"/>
              </a:lnSpc>
              <a:buClr>
                <a:srgbClr val="616161"/>
              </a:buClr>
              <a:buFont typeface="Poppins"/>
              <a:buChar char="●"/>
              <a:tabLst>
                <a:tab algn="l" pos="0"/>
              </a:tabLst>
            </a:pPr>
            <a:r>
              <a:rPr b="0" lang="en-GB" sz="1800" spc="-1" strike="noStrike">
                <a:solidFill>
                  <a:srgbClr val="616161"/>
                </a:solidFill>
                <a:latin typeface="Poppins"/>
                <a:ea typeface="Poppins"/>
              </a:rPr>
              <a:t>Utilization of weekly time-stamps to study specific patterns in the traffic flow.</a:t>
            </a:r>
            <a:endParaRPr b="0" lang="en-IN" sz="1800" spc="-1" strike="noStrike">
              <a:solidFill>
                <a:srgbClr val="000000"/>
              </a:solidFill>
              <a:latin typeface="Arial"/>
            </a:endParaRPr>
          </a:p>
          <a:p>
            <a:pPr>
              <a:lnSpc>
                <a:spcPct val="115000"/>
              </a:lnSpc>
              <a:spcBef>
                <a:spcPts val="1199"/>
              </a:spcBef>
              <a:spcAft>
                <a:spcPts val="1199"/>
              </a:spcAft>
              <a:tabLst>
                <a:tab algn="l" pos="0"/>
              </a:tabLst>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p>
            <a:pPr indent="0">
              <a:buNone/>
            </a:pPr>
            <a:endParaRPr b="0" lang="en-IN" sz="2800" spc="-1" strike="noStrike">
              <a:solidFill>
                <a:schemeClr val="dk1"/>
              </a:solidFill>
              <a:latin typeface="Arial"/>
              <a:ea typeface="Arial"/>
            </a:endParaRPr>
          </a:p>
        </p:txBody>
      </p:sp>
      <p:sp>
        <p:nvSpPr>
          <p:cNvPr id="114" name="PlaceHolder 2"/>
          <p:cNvSpPr>
            <a:spLocks noGrp="1"/>
          </p:cNvSpPr>
          <p:nvPr>
            <p:ph/>
          </p:nvPr>
        </p:nvSpPr>
        <p:spPr>
          <a:xfrm>
            <a:off x="311760" y="1152360"/>
            <a:ext cx="8520120" cy="3416040"/>
          </a:xfrm>
          <a:prstGeom prst="rect">
            <a:avLst/>
          </a:prstGeom>
          <a:noFill/>
          <a:ln w="0">
            <a:noFill/>
          </a:ln>
        </p:spPr>
        <p:txBody>
          <a:bodyPr tIns="91440" bIns="91440" anchor="t">
            <a:normAutofit/>
          </a:bodyPr>
          <a:p>
            <a:pPr indent="0">
              <a:spcBef>
                <a:spcPts val="1417"/>
              </a:spcBef>
              <a:buNone/>
            </a:pPr>
            <a:endParaRPr b="0" lang="en-IN" sz="1800" spc="-1" strike="noStrike">
              <a:solidFill>
                <a:schemeClr val="dk2"/>
              </a:solidFill>
              <a:latin typeface="Arial"/>
              <a:ea typeface="Arial"/>
            </a:endParaRPr>
          </a:p>
        </p:txBody>
      </p:sp>
      <p:pic>
        <p:nvPicPr>
          <p:cNvPr id="115" name="Google Shape;123;p21" descr=""/>
          <p:cNvPicPr/>
          <p:nvPr/>
        </p:nvPicPr>
        <p:blipFill>
          <a:blip r:embed="rId1"/>
          <a:stretch/>
        </p:blipFill>
        <p:spPr>
          <a:xfrm>
            <a:off x="720" y="0"/>
            <a:ext cx="9142200" cy="5142960"/>
          </a:xfrm>
          <a:prstGeom prst="rect">
            <a:avLst/>
          </a:prstGeom>
          <a:ln w="0">
            <a:noFill/>
          </a:ln>
        </p:spPr>
      </p:pic>
      <p:sp>
        <p:nvSpPr>
          <p:cNvPr id="116" name="Google Shape;124;p21"/>
          <p:cNvSpPr/>
          <p:nvPr/>
        </p:nvSpPr>
        <p:spPr>
          <a:xfrm>
            <a:off x="134280" y="806400"/>
            <a:ext cx="8844840" cy="409320"/>
          </a:xfrm>
          <a:prstGeom prst="rect">
            <a:avLst/>
          </a:prstGeom>
          <a:noFill/>
          <a:ln w="0">
            <a:noFill/>
          </a:ln>
        </p:spPr>
        <p:style>
          <a:lnRef idx="0"/>
          <a:fillRef idx="0"/>
          <a:effectRef idx="0"/>
          <a:fontRef idx="minor"/>
        </p:style>
        <p:txBody>
          <a:bodyPr tIns="91440" bIns="91440" anchor="t">
            <a:noAutofit/>
          </a:bodyPr>
          <a:p>
            <a:pPr algn="just">
              <a:lnSpc>
                <a:spcPct val="115000"/>
              </a:lnSpc>
              <a:tabLst>
                <a:tab algn="l" pos="0"/>
              </a:tabLst>
            </a:pPr>
            <a:r>
              <a:rPr b="0" lang="en-GB" sz="1800" spc="-1" strike="noStrike">
                <a:solidFill>
                  <a:schemeClr val="dk1"/>
                </a:solidFill>
                <a:latin typeface="Poppins"/>
                <a:ea typeface="Poppins"/>
              </a:rPr>
              <a:t>Solution Brief (Overall)</a:t>
            </a:r>
            <a:endParaRPr b="0" lang="en-IN" sz="1800" spc="-1" strike="noStrike">
              <a:solidFill>
                <a:srgbClr val="000000"/>
              </a:solidFill>
              <a:latin typeface="Arial"/>
            </a:endParaRPr>
          </a:p>
          <a:p>
            <a:pPr marL="457200" indent="-298440">
              <a:lnSpc>
                <a:spcPct val="115000"/>
              </a:lnSpc>
              <a:spcBef>
                <a:spcPts val="1199"/>
              </a:spcBef>
              <a:buClr>
                <a:srgbClr val="000000"/>
              </a:buClr>
              <a:buFont typeface="Arial"/>
              <a:buAutoNum type="arabicPeriod"/>
              <a:tabLst>
                <a:tab algn="l" pos="0"/>
              </a:tabLst>
            </a:pPr>
            <a:r>
              <a:rPr b="0" lang="en-GB" sz="1800" spc="-1" strike="noStrike">
                <a:solidFill>
                  <a:schemeClr val="dk1"/>
                </a:solidFill>
                <a:latin typeface="Times New Roman"/>
                <a:ea typeface="Times New Roman"/>
              </a:rPr>
              <a:t>Data Integration:</a:t>
            </a:r>
            <a:endParaRPr b="0" lang="en-IN" sz="1800" spc="-1" strike="noStrike">
              <a:solidFill>
                <a:srgbClr val="000000"/>
              </a:solidFill>
              <a:latin typeface="Arial"/>
            </a:endParaRPr>
          </a:p>
          <a:p>
            <a:pPr lvl="1" marL="914400" indent="-298440">
              <a:lnSpc>
                <a:spcPct val="115000"/>
              </a:lnSpc>
              <a:buClr>
                <a:srgbClr val="000000"/>
              </a:buClr>
              <a:buFont typeface="Arial"/>
              <a:buChar char="○"/>
              <a:tabLst>
                <a:tab algn="l" pos="0"/>
              </a:tabLst>
            </a:pPr>
            <a:r>
              <a:rPr b="0" lang="en-GB" sz="1800" spc="-1" strike="noStrike">
                <a:solidFill>
                  <a:schemeClr val="dk1"/>
                </a:solidFill>
                <a:latin typeface="Times New Roman"/>
                <a:ea typeface="Times New Roman"/>
              </a:rPr>
              <a:t>Lucknow map data from Geofabrik (OpenStreetMap)</a:t>
            </a:r>
            <a:endParaRPr b="0" lang="en-IN" sz="1800" spc="-1" strike="noStrike">
              <a:solidFill>
                <a:srgbClr val="000000"/>
              </a:solidFill>
              <a:latin typeface="Arial"/>
            </a:endParaRPr>
          </a:p>
          <a:p>
            <a:pPr lvl="1" marL="914400" indent="-298440">
              <a:lnSpc>
                <a:spcPct val="115000"/>
              </a:lnSpc>
              <a:buClr>
                <a:srgbClr val="000000"/>
              </a:buClr>
              <a:buFont typeface="Arial"/>
              <a:buChar char="○"/>
              <a:tabLst>
                <a:tab algn="l" pos="0"/>
              </a:tabLst>
            </a:pPr>
            <a:r>
              <a:rPr b="0" lang="en-GB" sz="1800" spc="-1" strike="noStrike">
                <a:solidFill>
                  <a:schemeClr val="dk1"/>
                </a:solidFill>
                <a:latin typeface="Times New Roman"/>
                <a:ea typeface="Times New Roman"/>
              </a:rPr>
              <a:t>Real-time traffic data from HERE API</a:t>
            </a:r>
            <a:endParaRPr b="0" lang="en-IN" sz="1800" spc="-1" strike="noStrike">
              <a:solidFill>
                <a:srgbClr val="000000"/>
              </a:solidFill>
              <a:latin typeface="Arial"/>
            </a:endParaRPr>
          </a:p>
          <a:p>
            <a:pPr lvl="1" marL="914400" indent="-298440">
              <a:lnSpc>
                <a:spcPct val="115000"/>
              </a:lnSpc>
              <a:buClr>
                <a:srgbClr val="000000"/>
              </a:buClr>
              <a:buFont typeface="Arial"/>
              <a:buChar char="○"/>
              <a:tabLst>
                <a:tab algn="l" pos="0"/>
              </a:tabLst>
            </a:pPr>
            <a:r>
              <a:rPr b="0" lang="en-GB" sz="1800" spc="-1" strike="noStrike">
                <a:solidFill>
                  <a:schemeClr val="dk1"/>
                </a:solidFill>
                <a:latin typeface="Times New Roman"/>
                <a:ea typeface="Times New Roman"/>
              </a:rPr>
              <a:t>GIS components (schools, hospitals, residential areas)</a:t>
            </a:r>
            <a:endParaRPr b="0" lang="en-IN" sz="1800" spc="-1" strike="noStrike">
              <a:solidFill>
                <a:srgbClr val="000000"/>
              </a:solidFill>
              <a:latin typeface="Arial"/>
            </a:endParaRPr>
          </a:p>
          <a:p>
            <a:pPr marL="457200" indent="-298440">
              <a:lnSpc>
                <a:spcPct val="115000"/>
              </a:lnSpc>
              <a:buClr>
                <a:srgbClr val="000000"/>
              </a:buClr>
              <a:buFont typeface="Arial"/>
              <a:buAutoNum type="arabicPeriod"/>
              <a:tabLst>
                <a:tab algn="l" pos="0"/>
              </a:tabLst>
            </a:pPr>
            <a:r>
              <a:rPr b="0" lang="en-GB" sz="1800" spc="-1" strike="noStrike">
                <a:solidFill>
                  <a:schemeClr val="dk1"/>
                </a:solidFill>
                <a:latin typeface="Times New Roman"/>
                <a:ea typeface="Times New Roman"/>
              </a:rPr>
              <a:t>Simulation Environment:</a:t>
            </a:r>
            <a:endParaRPr b="0" lang="en-IN" sz="1800" spc="-1" strike="noStrike">
              <a:solidFill>
                <a:srgbClr val="000000"/>
              </a:solidFill>
              <a:latin typeface="Arial"/>
            </a:endParaRPr>
          </a:p>
          <a:p>
            <a:pPr lvl="1" marL="914400" indent="-298440">
              <a:lnSpc>
                <a:spcPct val="115000"/>
              </a:lnSpc>
              <a:buClr>
                <a:srgbClr val="000000"/>
              </a:buClr>
              <a:buFont typeface="Arial"/>
              <a:buChar char="○"/>
              <a:tabLst>
                <a:tab algn="l" pos="0"/>
              </a:tabLst>
            </a:pPr>
            <a:r>
              <a:rPr b="0" lang="en-GB" sz="1800" spc="-1" strike="noStrike">
                <a:solidFill>
                  <a:schemeClr val="dk1"/>
                </a:solidFill>
                <a:latin typeface="Times New Roman"/>
                <a:ea typeface="Times New Roman"/>
              </a:rPr>
              <a:t>SUMO (Simulation of Urban MObility) for traffic modeling</a:t>
            </a:r>
            <a:endParaRPr b="0" lang="en-IN" sz="1800" spc="-1" strike="noStrike">
              <a:solidFill>
                <a:srgbClr val="000000"/>
              </a:solidFill>
              <a:latin typeface="Arial"/>
            </a:endParaRPr>
          </a:p>
          <a:p>
            <a:pPr lvl="1" marL="914400" indent="-298440">
              <a:lnSpc>
                <a:spcPct val="115000"/>
              </a:lnSpc>
              <a:buClr>
                <a:srgbClr val="000000"/>
              </a:buClr>
              <a:buFont typeface="Arial"/>
              <a:buChar char="○"/>
              <a:tabLst>
                <a:tab algn="l" pos="0"/>
              </a:tabLst>
            </a:pPr>
            <a:r>
              <a:rPr b="0" lang="en-GB" sz="1800" spc="-1" strike="noStrike">
                <a:solidFill>
                  <a:schemeClr val="dk1"/>
                </a:solidFill>
                <a:latin typeface="Times New Roman"/>
                <a:ea typeface="Times New Roman"/>
              </a:rPr>
              <a:t>Dynamic route generation and updates using TraCI</a:t>
            </a:r>
            <a:endParaRPr b="0" lang="en-IN" sz="1800" spc="-1" strike="noStrike">
              <a:solidFill>
                <a:srgbClr val="000000"/>
              </a:solidFill>
              <a:latin typeface="Arial"/>
            </a:endParaRPr>
          </a:p>
          <a:p>
            <a:pPr marL="457200" indent="-298440">
              <a:lnSpc>
                <a:spcPct val="115000"/>
              </a:lnSpc>
              <a:buClr>
                <a:srgbClr val="000000"/>
              </a:buClr>
              <a:buFont typeface="Arial"/>
              <a:buAutoNum type="arabicPeriod"/>
              <a:tabLst>
                <a:tab algn="l" pos="0"/>
              </a:tabLst>
            </a:pPr>
            <a:r>
              <a:rPr b="0" lang="en-GB" sz="1800" spc="-1" strike="noStrike">
                <a:solidFill>
                  <a:schemeClr val="dk1"/>
                </a:solidFill>
                <a:latin typeface="Times New Roman"/>
                <a:ea typeface="Times New Roman"/>
              </a:rPr>
              <a:t>Route Optimization:</a:t>
            </a:r>
            <a:endParaRPr b="0" lang="en-IN" sz="1800" spc="-1" strike="noStrike">
              <a:solidFill>
                <a:srgbClr val="000000"/>
              </a:solidFill>
              <a:latin typeface="Arial"/>
            </a:endParaRPr>
          </a:p>
          <a:p>
            <a:pPr lvl="1" marL="914400" indent="-298440">
              <a:lnSpc>
                <a:spcPct val="115000"/>
              </a:lnSpc>
              <a:buClr>
                <a:srgbClr val="000000"/>
              </a:buClr>
              <a:buFont typeface="Arial"/>
              <a:buChar char="○"/>
              <a:tabLst>
                <a:tab algn="l" pos="0"/>
              </a:tabLst>
            </a:pPr>
            <a:r>
              <a:rPr b="0" lang="en-GB" sz="1800" spc="-1" strike="noStrike">
                <a:solidFill>
                  <a:schemeClr val="dk1"/>
                </a:solidFill>
                <a:latin typeface="Times New Roman"/>
                <a:ea typeface="Times New Roman"/>
              </a:rPr>
              <a:t>Dijkstra's algorithm for overall traffic flow analysis</a:t>
            </a:r>
            <a:endParaRPr b="0" lang="en-IN" sz="1800" spc="-1" strike="noStrike">
              <a:solidFill>
                <a:srgbClr val="000000"/>
              </a:solidFill>
              <a:latin typeface="Arial"/>
            </a:endParaRPr>
          </a:p>
          <a:p>
            <a:pPr lvl="1" marL="914400" indent="-298440">
              <a:lnSpc>
                <a:spcPct val="115000"/>
              </a:lnSpc>
              <a:buClr>
                <a:srgbClr val="000000"/>
              </a:buClr>
              <a:buFont typeface="Arial"/>
              <a:buChar char="○"/>
              <a:tabLst>
                <a:tab algn="l" pos="0"/>
              </a:tabLst>
            </a:pPr>
            <a:r>
              <a:rPr b="0" lang="en-GB" sz="1800" spc="-1" strike="noStrike">
                <a:solidFill>
                  <a:schemeClr val="dk1"/>
                </a:solidFill>
                <a:latin typeface="Times New Roman"/>
                <a:ea typeface="Times New Roman"/>
              </a:rPr>
              <a:t>A* algorithm for individual vehicle routing</a:t>
            </a:r>
            <a:endParaRPr b="0" lang="en-IN" sz="1800" spc="-1" strike="noStrike">
              <a:solidFill>
                <a:srgbClr val="000000"/>
              </a:solidFill>
              <a:latin typeface="Arial"/>
            </a:endParaRPr>
          </a:p>
          <a:p>
            <a:pPr algn="just">
              <a:lnSpc>
                <a:spcPct val="115000"/>
              </a:lnSpc>
              <a:spcBef>
                <a:spcPts val="1199"/>
              </a:spcBef>
              <a:tabLst>
                <a:tab algn="l" pos="0"/>
              </a:tabLst>
            </a:pPr>
            <a:endParaRPr b="0" lang="en-IN" sz="1800" spc="-1" strike="noStrike">
              <a:solidFill>
                <a:srgbClr val="000000"/>
              </a:solidFill>
              <a:latin typeface="Arial"/>
            </a:endParaRPr>
          </a:p>
          <a:p>
            <a:pPr algn="just">
              <a:lnSpc>
                <a:spcPct val="115000"/>
              </a:lnSpc>
              <a:spcBef>
                <a:spcPts val="499"/>
              </a:spcBef>
              <a:tabLst>
                <a:tab algn="l" pos="0"/>
              </a:tabLst>
            </a:pPr>
            <a:endParaRPr b="0" lang="en-IN" sz="1800" spc="-1" strike="noStrike">
              <a:solidFill>
                <a:srgbClr val="000000"/>
              </a:solidFill>
              <a:latin typeface="Arial"/>
            </a:endParaRPr>
          </a:p>
          <a:p>
            <a:pPr algn="just">
              <a:lnSpc>
                <a:spcPct val="115000"/>
              </a:lnSpc>
              <a:spcBef>
                <a:spcPts val="499"/>
              </a:spcBef>
              <a:tabLst>
                <a:tab algn="l" pos="0"/>
              </a:tabLst>
            </a:pPr>
            <a:endParaRPr b="0" lang="en-IN" sz="1800" spc="-1" strike="noStrike">
              <a:solidFill>
                <a:srgbClr val="000000"/>
              </a:solidFill>
              <a:latin typeface="Arial"/>
            </a:endParaRPr>
          </a:p>
          <a:p>
            <a:pPr algn="just">
              <a:lnSpc>
                <a:spcPct val="115000"/>
              </a:lnSpc>
              <a:spcBef>
                <a:spcPts val="499"/>
              </a:spcBef>
              <a:tabLst>
                <a:tab algn="l" pos="0"/>
              </a:tabLst>
            </a:pPr>
            <a:endParaRPr b="0" lang="en-IN" sz="1800" spc="-1" strike="noStrike">
              <a:solidFill>
                <a:srgbClr val="000000"/>
              </a:solidFill>
              <a:latin typeface="Arial"/>
            </a:endParaRPr>
          </a:p>
          <a:p>
            <a:pPr algn="just">
              <a:lnSpc>
                <a:spcPct val="115000"/>
              </a:lnSpc>
              <a:spcBef>
                <a:spcPts val="499"/>
              </a:spcBef>
              <a:spcAft>
                <a:spcPts val="499"/>
              </a:spcAft>
              <a:tabLst>
                <a:tab algn="l" pos="0"/>
              </a:tabLst>
            </a:pPr>
            <a:r>
              <a:rPr b="0" lang="en-GB" sz="1800" spc="-1" strike="noStrike">
                <a:solidFill>
                  <a:schemeClr val="dk1"/>
                </a:solidFill>
                <a:latin typeface="Times New Roman"/>
                <a:ea typeface="Times New Roman"/>
              </a:rPr>
              <a:t> </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101</TotalTime>
  <Application>LibreOffice/7.4.7.2$Linux_X86_64 LibreOffice_project/40$Build-2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2024-07-26T17:55:38Z</dcterms:modified>
  <cp:revision>4</cp:revision>
  <dc:subject/>
  <dc:title/>
</cp:coreProperties>
</file>