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5327650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EFBF"/>
    <a:srgbClr val="F5F5C6"/>
    <a:srgbClr val="FCFCF0"/>
    <a:srgbClr val="F1F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0" d="100"/>
          <a:sy n="110" d="100"/>
        </p:scale>
        <p:origin x="3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9574" y="1237197"/>
            <a:ext cx="4528503" cy="2631887"/>
          </a:xfrm>
        </p:spPr>
        <p:txBody>
          <a:bodyPr anchor="b"/>
          <a:lstStyle>
            <a:lvl1pPr algn="ctr"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5956" y="3970580"/>
            <a:ext cx="3995738" cy="1825171"/>
          </a:xfrm>
        </p:spPr>
        <p:txBody>
          <a:bodyPr/>
          <a:lstStyle>
            <a:lvl1pPr marL="0" indent="0" algn="ctr">
              <a:buNone/>
              <a:defRPr sz="1398"/>
            </a:lvl1pPr>
            <a:lvl2pPr marL="266365" indent="0" algn="ctr">
              <a:buNone/>
              <a:defRPr sz="1165"/>
            </a:lvl2pPr>
            <a:lvl3pPr marL="532729" indent="0" algn="ctr">
              <a:buNone/>
              <a:defRPr sz="1049"/>
            </a:lvl3pPr>
            <a:lvl4pPr marL="799094" indent="0" algn="ctr">
              <a:buNone/>
              <a:defRPr sz="932"/>
            </a:lvl4pPr>
            <a:lvl5pPr marL="1065459" indent="0" algn="ctr">
              <a:buNone/>
              <a:defRPr sz="932"/>
            </a:lvl5pPr>
            <a:lvl6pPr marL="1331824" indent="0" algn="ctr">
              <a:buNone/>
              <a:defRPr sz="932"/>
            </a:lvl6pPr>
            <a:lvl7pPr marL="1598188" indent="0" algn="ctr">
              <a:buNone/>
              <a:defRPr sz="932"/>
            </a:lvl7pPr>
            <a:lvl8pPr marL="1864553" indent="0" algn="ctr">
              <a:buNone/>
              <a:defRPr sz="932"/>
            </a:lvl8pPr>
            <a:lvl9pPr marL="2130918" indent="0" algn="ctr">
              <a:buNone/>
              <a:defRPr sz="93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00422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282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2600" y="402483"/>
            <a:ext cx="1148775" cy="640647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6276" y="402483"/>
            <a:ext cx="3379728" cy="64064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173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85865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1" y="1884671"/>
            <a:ext cx="4595098" cy="3144614"/>
          </a:xfrm>
        </p:spPr>
        <p:txBody>
          <a:bodyPr anchor="b"/>
          <a:lstStyle>
            <a:lvl1pPr>
              <a:defRPr sz="349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3501" y="5059035"/>
            <a:ext cx="4595098" cy="1653678"/>
          </a:xfrm>
        </p:spPr>
        <p:txBody>
          <a:bodyPr/>
          <a:lstStyle>
            <a:lvl1pPr marL="0" indent="0">
              <a:buNone/>
              <a:defRPr sz="1398">
                <a:solidFill>
                  <a:schemeClr val="tx1">
                    <a:tint val="82000"/>
                  </a:schemeClr>
                </a:solidFill>
              </a:defRPr>
            </a:lvl1pPr>
            <a:lvl2pPr marL="266365" indent="0">
              <a:buNone/>
              <a:defRPr sz="1165">
                <a:solidFill>
                  <a:schemeClr val="tx1">
                    <a:tint val="82000"/>
                  </a:schemeClr>
                </a:solidFill>
              </a:defRPr>
            </a:lvl2pPr>
            <a:lvl3pPr marL="532729" indent="0">
              <a:buNone/>
              <a:defRPr sz="1049">
                <a:solidFill>
                  <a:schemeClr val="tx1">
                    <a:tint val="82000"/>
                  </a:schemeClr>
                </a:solidFill>
              </a:defRPr>
            </a:lvl3pPr>
            <a:lvl4pPr marL="799094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4pPr>
            <a:lvl5pPr marL="1065459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5pPr>
            <a:lvl6pPr marL="1331824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6pPr>
            <a:lvl7pPr marL="1598188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7pPr>
            <a:lvl8pPr marL="1864553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8pPr>
            <a:lvl9pPr marL="2130918" indent="0">
              <a:buNone/>
              <a:defRPr sz="93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9405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6276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97123" y="2012414"/>
            <a:ext cx="2264251" cy="479654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26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402484"/>
            <a:ext cx="4595098" cy="146118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971" y="1853171"/>
            <a:ext cx="22538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6971" y="2761381"/>
            <a:ext cx="22538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97123" y="1853171"/>
            <a:ext cx="2264945" cy="908210"/>
          </a:xfrm>
        </p:spPr>
        <p:txBody>
          <a:bodyPr anchor="b"/>
          <a:lstStyle>
            <a:lvl1pPr marL="0" indent="0">
              <a:buNone/>
              <a:defRPr sz="1398" b="1"/>
            </a:lvl1pPr>
            <a:lvl2pPr marL="266365" indent="0">
              <a:buNone/>
              <a:defRPr sz="1165" b="1"/>
            </a:lvl2pPr>
            <a:lvl3pPr marL="532729" indent="0">
              <a:buNone/>
              <a:defRPr sz="1049" b="1"/>
            </a:lvl3pPr>
            <a:lvl4pPr marL="799094" indent="0">
              <a:buNone/>
              <a:defRPr sz="932" b="1"/>
            </a:lvl4pPr>
            <a:lvl5pPr marL="1065459" indent="0">
              <a:buNone/>
              <a:defRPr sz="932" b="1"/>
            </a:lvl5pPr>
            <a:lvl6pPr marL="1331824" indent="0">
              <a:buNone/>
              <a:defRPr sz="932" b="1"/>
            </a:lvl6pPr>
            <a:lvl7pPr marL="1598188" indent="0">
              <a:buNone/>
              <a:defRPr sz="932" b="1"/>
            </a:lvl7pPr>
            <a:lvl8pPr marL="1864553" indent="0">
              <a:buNone/>
              <a:defRPr sz="932" b="1"/>
            </a:lvl8pPr>
            <a:lvl9pPr marL="2130918" indent="0">
              <a:buNone/>
              <a:defRPr sz="93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97123" y="2761381"/>
            <a:ext cx="2264945" cy="40615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4688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5796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77162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4945" y="1088455"/>
            <a:ext cx="2697123" cy="5372269"/>
          </a:xfrm>
        </p:spPr>
        <p:txBody>
          <a:bodyPr/>
          <a:lstStyle>
            <a:lvl1pPr>
              <a:defRPr sz="1864"/>
            </a:lvl1pPr>
            <a:lvl2pPr>
              <a:defRPr sz="1631"/>
            </a:lvl2pPr>
            <a:lvl3pPr>
              <a:defRPr sz="1398"/>
            </a:lvl3pPr>
            <a:lvl4pPr>
              <a:defRPr sz="1165"/>
            </a:lvl4pPr>
            <a:lvl5pPr>
              <a:defRPr sz="1165"/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1931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970" y="503978"/>
            <a:ext cx="1718306" cy="1763924"/>
          </a:xfrm>
        </p:spPr>
        <p:txBody>
          <a:bodyPr anchor="b"/>
          <a:lstStyle>
            <a:lvl1pPr>
              <a:defRPr sz="18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64945" y="1088455"/>
            <a:ext cx="2697123" cy="5372269"/>
          </a:xfrm>
        </p:spPr>
        <p:txBody>
          <a:bodyPr anchor="t"/>
          <a:lstStyle>
            <a:lvl1pPr marL="0" indent="0">
              <a:buNone/>
              <a:defRPr sz="1864"/>
            </a:lvl1pPr>
            <a:lvl2pPr marL="266365" indent="0">
              <a:buNone/>
              <a:defRPr sz="1631"/>
            </a:lvl2pPr>
            <a:lvl3pPr marL="532729" indent="0">
              <a:buNone/>
              <a:defRPr sz="1398"/>
            </a:lvl3pPr>
            <a:lvl4pPr marL="799094" indent="0">
              <a:buNone/>
              <a:defRPr sz="1165"/>
            </a:lvl4pPr>
            <a:lvl5pPr marL="1065459" indent="0">
              <a:buNone/>
              <a:defRPr sz="1165"/>
            </a:lvl5pPr>
            <a:lvl6pPr marL="1331824" indent="0">
              <a:buNone/>
              <a:defRPr sz="1165"/>
            </a:lvl6pPr>
            <a:lvl7pPr marL="1598188" indent="0">
              <a:buNone/>
              <a:defRPr sz="1165"/>
            </a:lvl7pPr>
            <a:lvl8pPr marL="1864553" indent="0">
              <a:buNone/>
              <a:defRPr sz="1165"/>
            </a:lvl8pPr>
            <a:lvl9pPr marL="2130918" indent="0">
              <a:buNone/>
              <a:defRPr sz="116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6970" y="2267902"/>
            <a:ext cx="1718306" cy="4201570"/>
          </a:xfrm>
        </p:spPr>
        <p:txBody>
          <a:bodyPr/>
          <a:lstStyle>
            <a:lvl1pPr marL="0" indent="0">
              <a:buNone/>
              <a:defRPr sz="932"/>
            </a:lvl1pPr>
            <a:lvl2pPr marL="266365" indent="0">
              <a:buNone/>
              <a:defRPr sz="816"/>
            </a:lvl2pPr>
            <a:lvl3pPr marL="532729" indent="0">
              <a:buNone/>
              <a:defRPr sz="699"/>
            </a:lvl3pPr>
            <a:lvl4pPr marL="799094" indent="0">
              <a:buNone/>
              <a:defRPr sz="583"/>
            </a:lvl4pPr>
            <a:lvl5pPr marL="1065459" indent="0">
              <a:buNone/>
              <a:defRPr sz="583"/>
            </a:lvl5pPr>
            <a:lvl6pPr marL="1331824" indent="0">
              <a:buNone/>
              <a:defRPr sz="583"/>
            </a:lvl6pPr>
            <a:lvl7pPr marL="1598188" indent="0">
              <a:buNone/>
              <a:defRPr sz="583"/>
            </a:lvl7pPr>
            <a:lvl8pPr marL="1864553" indent="0">
              <a:buNone/>
              <a:defRPr sz="583"/>
            </a:lvl8pPr>
            <a:lvl9pPr marL="2130918" indent="0">
              <a:buNone/>
              <a:defRPr sz="58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51669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6276" y="402484"/>
            <a:ext cx="4595098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276" y="2012414"/>
            <a:ext cx="4595098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6276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428F3-CC4E-DF40-9F6D-5AD9CCE700A4}" type="datetimeFigureOut">
              <a:rPr lang="en-NL" smtClean="0"/>
              <a:t>30/05/2024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64784" y="7006700"/>
            <a:ext cx="1798082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62653" y="7006700"/>
            <a:ext cx="1198721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D38FF-5074-2A44-8F0A-7FAA63468C6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175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32729" rtl="0" eaLnBrk="1" latinLnBrk="0" hangingPunct="1">
        <a:lnSpc>
          <a:spcPct val="90000"/>
        </a:lnSpc>
        <a:spcBef>
          <a:spcPct val="0"/>
        </a:spcBef>
        <a:buNone/>
        <a:defRPr sz="25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3182" indent="-133182" algn="l" defTabSz="532729" rtl="0" eaLnBrk="1" latinLnBrk="0" hangingPunct="1">
        <a:lnSpc>
          <a:spcPct val="90000"/>
        </a:lnSpc>
        <a:spcBef>
          <a:spcPts val="583"/>
        </a:spcBef>
        <a:buFont typeface="Arial" panose="020B0604020202020204" pitchFamily="34" charset="0"/>
        <a:buChar char="•"/>
        <a:defRPr sz="1631" kern="1200">
          <a:solidFill>
            <a:schemeClr val="tx1"/>
          </a:solidFill>
          <a:latin typeface="+mn-lt"/>
          <a:ea typeface="+mn-ea"/>
          <a:cs typeface="+mn-cs"/>
        </a:defRPr>
      </a:lvl1pPr>
      <a:lvl2pPr marL="39954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398" kern="1200">
          <a:solidFill>
            <a:schemeClr val="tx1"/>
          </a:solidFill>
          <a:latin typeface="+mn-lt"/>
          <a:ea typeface="+mn-ea"/>
          <a:cs typeface="+mn-cs"/>
        </a:defRPr>
      </a:lvl2pPr>
      <a:lvl3pPr marL="665912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165" kern="1200">
          <a:solidFill>
            <a:schemeClr val="tx1"/>
          </a:solidFill>
          <a:latin typeface="+mn-lt"/>
          <a:ea typeface="+mn-ea"/>
          <a:cs typeface="+mn-cs"/>
        </a:defRPr>
      </a:lvl3pPr>
      <a:lvl4pPr marL="932277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19864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465006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731371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997735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264100" indent="-133182" algn="l" defTabSz="532729" rtl="0" eaLnBrk="1" latinLnBrk="0" hangingPunct="1">
        <a:lnSpc>
          <a:spcPct val="90000"/>
        </a:lnSpc>
        <a:spcBef>
          <a:spcPts val="291"/>
        </a:spcBef>
        <a:buFont typeface="Arial" panose="020B0604020202020204" pitchFamily="34" charset="0"/>
        <a:buChar char="•"/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1pPr>
      <a:lvl2pPr marL="266365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2pPr>
      <a:lvl3pPr marL="53272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3pPr>
      <a:lvl4pPr marL="79909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4pPr>
      <a:lvl5pPr marL="1065459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5pPr>
      <a:lvl6pPr marL="1331824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6pPr>
      <a:lvl7pPr marL="159818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7pPr>
      <a:lvl8pPr marL="1864553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8pPr>
      <a:lvl9pPr marL="2130918" algn="l" defTabSz="532729" rtl="0" eaLnBrk="1" latinLnBrk="0" hangingPunct="1">
        <a:defRPr sz="10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4E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8B5A2E1-EED9-E0A5-F71C-496F77883FCF}"/>
              </a:ext>
            </a:extLst>
          </p:cNvPr>
          <p:cNvSpPr/>
          <p:nvPr/>
        </p:nvSpPr>
        <p:spPr>
          <a:xfrm>
            <a:off x="219915" y="4275799"/>
            <a:ext cx="4826645" cy="147558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07D0D6-ED15-5F66-B057-FDB1FD87E3AF}"/>
              </a:ext>
            </a:extLst>
          </p:cNvPr>
          <p:cNvSpPr/>
          <p:nvPr/>
        </p:nvSpPr>
        <p:spPr>
          <a:xfrm>
            <a:off x="219914" y="5862920"/>
            <a:ext cx="4859978" cy="119455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FC827D-496A-EE52-8850-7FAE9CFF738A}"/>
              </a:ext>
            </a:extLst>
          </p:cNvPr>
          <p:cNvSpPr/>
          <p:nvPr/>
        </p:nvSpPr>
        <p:spPr>
          <a:xfrm>
            <a:off x="219916" y="2335794"/>
            <a:ext cx="4826645" cy="1828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1901DE-5D09-E674-96E0-380E4989340B}"/>
              </a:ext>
            </a:extLst>
          </p:cNvPr>
          <p:cNvSpPr/>
          <p:nvPr/>
        </p:nvSpPr>
        <p:spPr>
          <a:xfrm>
            <a:off x="219917" y="841494"/>
            <a:ext cx="4826645" cy="13892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57EB4-E44B-B7B8-B055-D3EAEE2BF90D}"/>
              </a:ext>
            </a:extLst>
          </p:cNvPr>
          <p:cNvSpPr txBox="1"/>
          <p:nvPr/>
        </p:nvSpPr>
        <p:spPr>
          <a:xfrm>
            <a:off x="219917" y="287009"/>
            <a:ext cx="4826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24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all kinds: Go vegan!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0F9B8-B567-2383-EB8D-CF60755ECA75}"/>
              </a:ext>
            </a:extLst>
          </p:cNvPr>
          <p:cNvSpPr txBox="1"/>
          <p:nvPr/>
        </p:nvSpPr>
        <p:spPr>
          <a:xfrm>
            <a:off x="308094" y="847862"/>
            <a:ext cx="378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animals: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2EB1CF-A786-0238-5397-73FAD0D9712C}"/>
              </a:ext>
            </a:extLst>
          </p:cNvPr>
          <p:cNvSpPr txBox="1"/>
          <p:nvPr/>
        </p:nvSpPr>
        <p:spPr>
          <a:xfrm>
            <a:off x="259059" y="2316415"/>
            <a:ext cx="3827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your planet:</a:t>
            </a:r>
            <a:endParaRPr lang="en-NL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3BE95-9EFA-3379-44B9-E4C971FA8DD3}"/>
              </a:ext>
            </a:extLst>
          </p:cNvPr>
          <p:cNvSpPr txBox="1"/>
          <p:nvPr/>
        </p:nvSpPr>
        <p:spPr>
          <a:xfrm>
            <a:off x="219916" y="4271308"/>
            <a:ext cx="415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 kind to your health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DDC187-27DD-F072-3E12-8DF1FE47AAA5}"/>
              </a:ext>
            </a:extLst>
          </p:cNvPr>
          <p:cNvSpPr txBox="1"/>
          <p:nvPr/>
        </p:nvSpPr>
        <p:spPr>
          <a:xfrm>
            <a:off x="270360" y="5925310"/>
            <a:ext cx="4217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Go vegan today: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681593-51E2-CD49-41BD-00D8CC938AD3}"/>
              </a:ext>
            </a:extLst>
          </p:cNvPr>
          <p:cNvSpPr txBox="1"/>
          <p:nvPr/>
        </p:nvSpPr>
        <p:spPr>
          <a:xfrm>
            <a:off x="308094" y="1176227"/>
            <a:ext cx="4677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In today’s world, is it necessary to breed, exploit and kill animals for food, clothing and entertainment? Globally we kill over 80 billion land animals a year and trillions of marine animals. Are taste, habbit, convenience and tradition good enough reasons for you to justify doing this to living feeling conscious beings? </a:t>
            </a:r>
          </a:p>
          <a:p>
            <a:endParaRPr lang="en-NL" sz="1000" dirty="0"/>
          </a:p>
          <a:p>
            <a:r>
              <a:rPr lang="en-NL" sz="1000" dirty="0"/>
              <a:t>Every person going vegan saves about 100+ animals a year. </a:t>
            </a:r>
            <a:r>
              <a:rPr lang="en-US" sz="1000" dirty="0"/>
              <a:t>Your choices matter.</a:t>
            </a:r>
            <a:endParaRPr lang="en-NL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DDD8E7-656E-C70E-64EF-B48680C78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924"/>
          <a:stretch/>
        </p:blipFill>
        <p:spPr bwMode="auto">
          <a:xfrm>
            <a:off x="2646594" y="2711700"/>
            <a:ext cx="2203987" cy="1289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AEB32B-E929-9B25-B07C-711C07A8715E}"/>
              </a:ext>
            </a:extLst>
          </p:cNvPr>
          <p:cNvSpPr txBox="1"/>
          <p:nvPr/>
        </p:nvSpPr>
        <p:spPr>
          <a:xfrm>
            <a:off x="281089" y="2747208"/>
            <a:ext cx="22039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0" i="0" dirty="0">
                <a:effectLst/>
                <a:ea typeface="Tahoma" panose="020B0604030504040204" pitchFamily="34" charset="0"/>
                <a:cs typeface="Tahoma" panose="020B0604030504040204" pitchFamily="34" charset="0"/>
              </a:rPr>
              <a:t>What we eat is one of the biggest contributors to our individual carbon footprint. A vegan diet significantly reduces environmental impact, more than cutting flights or buying an electric car, affecting greenhouse gases, land and water.</a:t>
            </a:r>
            <a:endParaRPr lang="en-NL" sz="10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A3913-BD1A-A4B9-E0AD-12C95D111F00}"/>
              </a:ext>
            </a:extLst>
          </p:cNvPr>
          <p:cNvSpPr txBox="1"/>
          <p:nvPr/>
        </p:nvSpPr>
        <p:spPr>
          <a:xfrm>
            <a:off x="219914" y="4664017"/>
            <a:ext cx="46770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According to the largest nutritionist associations in the world (the Academy of Nutrition and Dietetics), a well planned plant-based diet is appropriate for all stages of life. </a:t>
            </a:r>
            <a:r>
              <a:rPr lang="en-GB" sz="1000" dirty="0"/>
              <a:t>Research shows that a plant-based diet reduces the risk of chronic diseases like heart disease, diabetes, and certain cancers. Plant-based diets are rich in essential nutrients, </a:t>
            </a:r>
            <a:r>
              <a:rPr lang="en-GB" sz="1000" dirty="0" err="1"/>
              <a:t>fiber</a:t>
            </a:r>
            <a:r>
              <a:rPr lang="en-GB" sz="1000" dirty="0"/>
              <a:t>, and antioxidants, promoting better digestion and weight management. Choose plant-based foods for a healthier, longer life.</a:t>
            </a:r>
            <a:endParaRPr lang="en-N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1D0E59-A966-B30F-E340-04C516A8DFF5}"/>
              </a:ext>
            </a:extLst>
          </p:cNvPr>
          <p:cNvSpPr txBox="1"/>
          <p:nvPr/>
        </p:nvSpPr>
        <p:spPr>
          <a:xfrm>
            <a:off x="270360" y="6316482"/>
            <a:ext cx="366338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00" dirty="0"/>
              <a:t>Going vegan is easy if you consider the animals’ perspective. If you would like guidance by experienced vegans and dieticians then go to </a:t>
            </a:r>
            <a:r>
              <a:rPr lang="en-NL" sz="1000" u="sng" dirty="0"/>
              <a:t>challenge22.com</a:t>
            </a:r>
            <a:r>
              <a:rPr lang="en-NL" sz="1000" dirty="0"/>
              <a:t>. It’s completely free.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4D1507C-0DE9-BD21-0D5E-756993F188A3}"/>
              </a:ext>
            </a:extLst>
          </p:cNvPr>
          <p:cNvSpPr/>
          <p:nvPr/>
        </p:nvSpPr>
        <p:spPr>
          <a:xfrm>
            <a:off x="-139849" y="7215447"/>
            <a:ext cx="5669279" cy="4759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Find more resources at </a:t>
            </a:r>
            <a:r>
              <a:rPr lang="en-NL" u="sng" dirty="0"/>
              <a:t>veganfuture.org</a:t>
            </a:r>
          </a:p>
        </p:txBody>
      </p:sp>
      <p:pic>
        <p:nvPicPr>
          <p:cNvPr id="2" name="Picture 2" descr="A cute thank you logo featuring a cheerful cow. The cow should be a smiling cartoon character holding a sign that says 'Thank You!' in colorful, playful text. The background is light and cheerful with a few subtle decorative elements like stars or hearts to enhance the friendly and appreciative tone.">
            <a:extLst>
              <a:ext uri="{FF2B5EF4-FFF2-40B4-BE49-F238E27FC236}">
                <a16:creationId xmlns:a16="http://schemas.microsoft.com/office/drawing/2014/main" id="{F38E2B65-4030-30BB-0A23-B62079BD6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587" y="5700033"/>
            <a:ext cx="1424309" cy="142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0634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arbon footprint food supply chain">
            <a:extLst>
              <a:ext uri="{FF2B5EF4-FFF2-40B4-BE49-F238E27FC236}">
                <a16:creationId xmlns:a16="http://schemas.microsoft.com/office/drawing/2014/main" id="{C32F7652-C1D8-FB67-7706-8D20CADC7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93" y="0"/>
            <a:ext cx="5138144" cy="549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52BE1566-283C-A7CB-04EF-E91413763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27752"/>
            <a:ext cx="2573079" cy="1400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6988C7F-A403-A051-4DEC-D05E645E78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7170" y="5671990"/>
            <a:ext cx="2681572" cy="1711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268</Words>
  <Application>Microsoft Macintosh PowerPoint</Application>
  <PresentationFormat>Custom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Lodewijk Bogaards</dc:creator>
  <cp:lastModifiedBy>Lodewijk Bogaards</cp:lastModifiedBy>
  <cp:revision>3</cp:revision>
  <cp:lastPrinted>2024-05-30T12:59:38Z</cp:lastPrinted>
  <dcterms:created xsi:type="dcterms:W3CDTF">2024-05-27T13:18:04Z</dcterms:created>
  <dcterms:modified xsi:type="dcterms:W3CDTF">2024-05-30T13:08:47Z</dcterms:modified>
</cp:coreProperties>
</file>