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84" r:id="rId3"/>
    <p:sldId id="683" r:id="rId4"/>
    <p:sldId id="686" r:id="rId5"/>
    <p:sldId id="669" r:id="rId6"/>
    <p:sldId id="280" r:id="rId7"/>
    <p:sldId id="659" r:id="rId8"/>
    <p:sldId id="307" r:id="rId9"/>
    <p:sldId id="670" r:id="rId10"/>
    <p:sldId id="671" r:id="rId11"/>
    <p:sldId id="679" r:id="rId12"/>
    <p:sldId id="257" r:id="rId13"/>
    <p:sldId id="674" r:id="rId14"/>
    <p:sldId id="672" r:id="rId15"/>
    <p:sldId id="673" r:id="rId16"/>
    <p:sldId id="685" r:id="rId17"/>
    <p:sldId id="6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064FF-9230-4C15-9EA4-8C729916172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EF4C-7B18-49D8-9212-3A16E386F3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4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https://youtu.be/Dd-U0ynFH14?t=1955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DEF4C-7B18-49D8-9212-3A16E386F3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9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don’t want to call it </a:t>
            </a:r>
            <a:r>
              <a:rPr lang="en-GB" dirty="0" err="1"/>
              <a:t>permissionless</a:t>
            </a:r>
            <a:r>
              <a:rPr lang="en-GB" dirty="0"/>
              <a:t>, rather </a:t>
            </a:r>
            <a:r>
              <a:rPr lang="en-GB" dirty="0" err="1"/>
              <a:t>registrationless</a:t>
            </a:r>
            <a:endParaRPr lang="en-GB" dirty="0"/>
          </a:p>
          <a:p>
            <a:endParaRPr lang="en-GB" dirty="0"/>
          </a:p>
          <a:p>
            <a:r>
              <a:rPr lang="en-GB" dirty="0"/>
              <a:t>Standard Asynchronous model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corruption model needs update to include selfish validators (let me know if you have thoughts)</a:t>
            </a:r>
          </a:p>
          <a:p>
            <a:pPr marL="171450" indent="-171450">
              <a:buFontTx/>
              <a:buChar char="-"/>
            </a:pPr>
            <a:r>
              <a:rPr lang="en-GB" dirty="0"/>
              <a:t>For some protocols, we may need a </a:t>
            </a:r>
            <a:r>
              <a:rPr lang="en-GB" dirty="0" err="1"/>
              <a:t>casper</a:t>
            </a:r>
            <a:r>
              <a:rPr lang="en-GB" dirty="0"/>
              <a:t> like approach and use different (sub) sets of validators</a:t>
            </a:r>
          </a:p>
          <a:p>
            <a:pPr marL="171450" indent="-171450">
              <a:buFontTx/>
              <a:buChar char="-"/>
            </a:pPr>
            <a:r>
              <a:rPr lang="en-GB" dirty="0"/>
              <a:t>We support different concepts of fairness; they (and the blockchain) may bring their own assumptions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5324C-17FA-40FB-B4C6-34A56BF000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9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Blocking set = what I’m blocked by or what I’m blocking 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5324C-17FA-40FB-B4C6-34A56BF000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61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order implementation (Timed fairness is more complicated)</a:t>
            </a:r>
          </a:p>
          <a:p>
            <a:r>
              <a:rPr lang="en-US" dirty="0"/>
              <a:t>t+1: low latency, potential missing information for the postprocessing</a:t>
            </a:r>
          </a:p>
          <a:p>
            <a:r>
              <a:rPr lang="en-US" dirty="0"/>
              <a:t>N-t: optimal postprocessing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monotone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5324C-17FA-40FB-B4C6-34A56BF000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5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Terminating is very strong: As a transaction is blocked if insufficient information is present, it also requires that there is a guarantee that sufficient information will come eventually. It also covers exceeding the block capacity (essentially, if that happens, we don’t terminate).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DEF4C-7B18-49D8-9212-3A16E386F3A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Terminating is very strong: As a transaction is blocked if insufficient information is present, it also requires that there is a guarantee that sufficient information will come eventually. It also covers exceeding the block capacity (essentially, if that happens, we don’t terminate).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DEF4C-7B18-49D8-9212-3A16E386F3A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40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BA016-63F4-4332-A2E3-15C20EC4A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CA38DB-0E05-4A5D-B975-269E2F2B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8EA1C5-C7AE-46B2-AA10-11E2F73C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67A8B-88D9-4923-93A5-76952736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898BE-DCF1-4D21-A5E6-D2FF6BA1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78311-4B3D-40A2-90CD-D2039C6A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1D1B99-ACEC-4230-A984-33B311620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318F3-4F9E-4106-9EEC-A0EE142D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21AE6-BB5B-4D37-83CC-ED82DF37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2B67F-8601-4687-9410-EA88BED1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39C2F2-4002-4F76-A1E2-F10BC5D45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07E91A-5802-46AA-B52D-BD7CDF70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193558-8876-45CE-A57D-AC20B6B5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174C-78E4-4E88-A8E0-584AD52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A4C58-89F3-44F0-9F1E-8DDE07F8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F8B82-E9F4-41E8-8C9D-5FB1CFEA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5D64C-41BE-4EAB-BC58-6408F9D7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4E083-7ADF-4BBE-9749-E38D226B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3CAC2-388E-48F9-AB4F-D35208E4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EA9705-540D-45ED-BC28-BD0E77F5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1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4D8E8-1EC9-4DFF-929C-7C166F2E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8B20D-71F4-4072-83D5-22588FA5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DCD92-297D-41F1-A7DF-E7510B54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2A85E-CF5A-46C2-9FB1-E8AD2651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49F7A-DA80-4F2D-8AED-B8ECBC66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76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A8BEA-5F58-4A2D-866F-427E66F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F175D-2FA7-4F77-B70D-70937067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4CE298-5C4E-441D-9C93-823241592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8F63-4C3A-422D-BBA6-0704DC1D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361450-A537-4455-BBFA-06048DE4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4168CB-9B51-477C-9DE0-5ECCE8B8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2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70826-FD19-45BC-BE5E-38D3A01A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BF6F7-B430-400B-9119-B761BAD7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30A555-E8D9-4794-BEE0-D8A83DE4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831631-4CC7-4F16-BDFF-16F2DD804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3B3B0-9AE0-4260-B900-CF4308CE6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5F36AE-3A8B-4442-9E1A-4B8E1F72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706A40-36D7-4BE6-B47D-9A8F1D40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6CC5B1-388F-4199-8A7F-247F2A09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DECB-A81A-4F08-83C9-81E3C160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FFB25E-0E79-4894-9BFF-3B59EC7F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087C43-4309-41B0-94E0-26B42F4D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A1AB4A-03C0-4718-82BB-6B16F89D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9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731D67-9C8A-42D2-B5CB-58375D6D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3E7DC1-9806-4BAB-A532-45DC1C2B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1DD865-F7FF-4C45-821C-6D0E5CC7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4305-8B02-44DB-8A28-D84B1F0F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67D3B-6739-489A-B5AA-186BEB2E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97E2FE-FBF1-4E71-B8CE-9EEDD3D4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77DE7A-C1FF-4B76-BC22-F081E9DA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222440-F8AD-4B6B-BE27-256A87E0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DFE0A2-E537-4940-A9DD-8F6A91D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CE781-7122-4D24-933A-CB2E18DA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8E960C-944C-4438-B896-7261FE326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28E917-9535-4F2B-8C58-108AD2C7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00373-AA14-4836-9ADE-1A36C125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50A83-CB62-4344-9AAF-594B02CC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DF369D-9CD8-47BF-BC83-35EC3766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3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927851-ABEE-4F53-8FB9-C7E85AF1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7FB404-D3AD-4985-B1DF-B84F1107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4524D-7516-4C9C-BCEE-2E0AD5E5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F5A9-10BB-4E68-B59C-767D8AD3632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BF861-B50B-489D-B292-4673DB24A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8B022-38D7-44E9-8BE4-9DDB7CA00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F988-1192-4993-BF9C-FA3BD6E3C1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5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gaprotocol/wend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9A6C7B-0658-4C21-BB28-0AE8727B2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1494"/>
            <a:ext cx="9144000" cy="1152663"/>
          </a:xfrm>
        </p:spPr>
        <p:txBody>
          <a:bodyPr>
            <a:normAutofit/>
          </a:bodyPr>
          <a:lstStyle/>
          <a:p>
            <a:r>
              <a:rPr lang="en-GB" sz="2400" dirty="0"/>
              <a:t>Adding order policies to the Consensus Level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10B233-E6B1-4BC5-BC85-BA181436A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Klaus Kursawe, </a:t>
            </a:r>
            <a:r>
              <a:rPr lang="en-GB" dirty="0" err="1">
                <a:effectLst/>
              </a:rPr>
              <a:t>klaus@vega.xyz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3C01A4-A9EA-456D-8E24-90BF977BA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0" r="-4" b="22370"/>
          <a:stretch/>
        </p:blipFill>
        <p:spPr>
          <a:xfrm>
            <a:off x="-182525" y="-26501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4ECAAFB-0AE3-4C37-BE8D-262A6E907D97}"/>
              </a:ext>
            </a:extLst>
          </p:cNvPr>
          <p:cNvSpPr txBox="1"/>
          <p:nvPr/>
        </p:nvSpPr>
        <p:spPr>
          <a:xfrm rot="21012050">
            <a:off x="7655876" y="1353494"/>
            <a:ext cx="316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Bradley Hand ITC" panose="020B0604020202020204" pitchFamily="66" charset="0"/>
              </a:rPr>
              <a:t>Grows up</a:t>
            </a:r>
            <a:endParaRPr lang="en-GB" sz="5400" b="1" dirty="0">
              <a:latin typeface="Bradley Hand ITC" panose="020B0604020202020204" pitchFamily="66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300C50-0C51-4ACA-A406-D3D469F9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430" y="4031391"/>
            <a:ext cx="2455218" cy="22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C2810-83BF-4AD0-9D31-ECE7B610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Requirements and Caveats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4D1D-41E0-4D29-9FFC-CA1CF7C3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Measurable</a:t>
            </a:r>
          </a:p>
          <a:p>
            <a:pPr lvl="1"/>
            <a:r>
              <a:rPr lang="en-US" dirty="0"/>
              <a:t>Assure a block proposer gets all required information in the chosen model (e.g., asynchronous Byzantine)</a:t>
            </a:r>
          </a:p>
          <a:p>
            <a:pPr lvl="1"/>
            <a:r>
              <a:rPr lang="en-US" dirty="0"/>
              <a:t>Assure the information is reliably obtainable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all parties saw a before b… difficult in the asynchronous byzantine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 was send before b… requires secure, authenticated timestamping for clients</a:t>
            </a:r>
          </a:p>
          <a:p>
            <a:r>
              <a:rPr lang="en-US" dirty="0"/>
              <a:t>Loop-Free</a:t>
            </a:r>
          </a:p>
          <a:p>
            <a:pPr lvl="1"/>
            <a:r>
              <a:rPr lang="en-US" dirty="0"/>
              <a:t>Avoid a loop of transactions that all need to be scheduled before each other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all honest parties saw a before b, … potential loops</a:t>
            </a:r>
          </a:p>
          <a:p>
            <a:r>
              <a:rPr lang="en-US" dirty="0"/>
              <a:t>Efficiently Terminating </a:t>
            </a:r>
          </a:p>
          <a:p>
            <a:pPr lvl="1"/>
            <a:r>
              <a:rPr lang="en-US" dirty="0"/>
              <a:t>Every transaction is released  ‘fast’.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 offers more gas than b, then a must be scheduled before b…. We’ll never know if there is such an 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all honest parties saw a before b… there is no upper bound for above loops</a:t>
            </a:r>
          </a:p>
          <a:p>
            <a:r>
              <a:rPr lang="en-US" dirty="0"/>
              <a:t>Monotonous: </a:t>
            </a:r>
          </a:p>
          <a:p>
            <a:pPr lvl="1"/>
            <a:r>
              <a:rPr lang="en-US" dirty="0"/>
              <a:t>Once you’re unblocked, you stay unblocked.</a:t>
            </a:r>
          </a:p>
          <a:p>
            <a:pPr lvl="1"/>
            <a:r>
              <a:rPr lang="en-US" dirty="0"/>
              <a:t>If we don’t have that, there’s some limited room for a validator to cheat; if I have an unblocked transaction x, and a later transaction y that would block it, I can pretend to not have seen y until x is safely delivered.</a:t>
            </a:r>
          </a:p>
          <a:p>
            <a:pPr lvl="1"/>
            <a:r>
              <a:rPr lang="en-US" dirty="0"/>
              <a:t>Also, if we don’t have that we can’t help much with causal order/commit &amp; reveal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(known) a has paid more gas than b, then… A late transaction can block a previously unblocked one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7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92734-58FD-479E-B066-C2E692A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Examples: Fair Block Order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AC6EA-45C6-4D9F-A62E-BD01FB71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all honest parties see T</a:t>
            </a:r>
            <a:r>
              <a:rPr lang="en-US" sz="1800" dirty="0"/>
              <a:t>1</a:t>
            </a:r>
            <a:r>
              <a:rPr lang="en-US" dirty="0"/>
              <a:t> before T</a:t>
            </a:r>
            <a:r>
              <a:rPr lang="en-US" sz="1800" dirty="0"/>
              <a:t>2</a:t>
            </a:r>
            <a:r>
              <a:rPr lang="en-US" dirty="0"/>
              <a:t>, then T</a:t>
            </a:r>
            <a:r>
              <a:rPr lang="en-US" sz="1800" dirty="0"/>
              <a:t>1</a:t>
            </a:r>
            <a:r>
              <a:rPr lang="en-US" dirty="0"/>
              <a:t> must be in the same or an earlier block than T</a:t>
            </a:r>
            <a:r>
              <a:rPr lang="en-US" sz="1800" dirty="0"/>
              <a:t>2</a:t>
            </a:r>
          </a:p>
          <a:p>
            <a:pPr marL="0" indent="0">
              <a:buNone/>
            </a:pPr>
            <a:r>
              <a:rPr lang="en-US" sz="1800" dirty="0"/>
              <a:t>(and, where possible, T1 needs to be scheduled before T2 in the postprocessing. This can sometimes be </a:t>
            </a:r>
            <a:r>
              <a:rPr lang="en-US" sz="1800" dirty="0" err="1"/>
              <a:t>undecideable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A transaction T is </a:t>
            </a:r>
            <a:r>
              <a:rPr lang="en-US" sz="2800" b="1" dirty="0"/>
              <a:t>blocked</a:t>
            </a:r>
            <a:r>
              <a:rPr lang="en-US" sz="2800" dirty="0"/>
              <a:t>, if less than t+1 valid votes are received.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At this point, one honest party has shown me all transactions they saw before T. Thus, no transaction I don’t know can get precedence over T. </a:t>
            </a:r>
          </a:p>
          <a:p>
            <a:pPr marL="0" indent="0">
              <a:buNone/>
            </a:pPr>
            <a:r>
              <a:rPr lang="en-US" sz="2800" dirty="0"/>
              <a:t>A transaction T</a:t>
            </a:r>
            <a:r>
              <a:rPr lang="en-US" sz="1600" dirty="0"/>
              <a:t>1</a:t>
            </a:r>
            <a:r>
              <a:rPr lang="en-US" sz="2800" dirty="0"/>
              <a:t> does </a:t>
            </a:r>
            <a:r>
              <a:rPr lang="en-US" sz="2800" b="1" dirty="0"/>
              <a:t>not depend on </a:t>
            </a:r>
            <a:r>
              <a:rPr lang="en-US" dirty="0"/>
              <a:t>T</a:t>
            </a:r>
            <a:r>
              <a:rPr lang="en-US" sz="1600" dirty="0"/>
              <a:t>2</a:t>
            </a:r>
            <a:r>
              <a:rPr lang="en-US" sz="2800" dirty="0"/>
              <a:t>, if t+1 valid votes have arrived that report T</a:t>
            </a:r>
            <a:r>
              <a:rPr lang="en-US" sz="1600" dirty="0"/>
              <a:t>1</a:t>
            </a:r>
            <a:r>
              <a:rPr lang="en-US" sz="2800" dirty="0"/>
              <a:t> before </a:t>
            </a:r>
            <a:r>
              <a:rPr lang="en-US" dirty="0"/>
              <a:t>T</a:t>
            </a:r>
            <a:r>
              <a:rPr lang="en-US" sz="1600" dirty="0"/>
              <a:t>2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At this point, at least one honest party has not seen 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before 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so its not possible that all honest parties saw 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before 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A transaction T is </a:t>
            </a:r>
            <a:r>
              <a:rPr lang="en-US" b="1" dirty="0"/>
              <a:t>revealable</a:t>
            </a:r>
            <a:r>
              <a:rPr lang="en-US" dirty="0"/>
              <a:t>, if n valid votes for it have arrived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At this point, all honest parties have reported T and all transactions they’ve seen before, so all honest parties have seen T before any transaction that will be created now</a:t>
            </a:r>
          </a:p>
          <a:p>
            <a:pPr marL="0" indent="0">
              <a:buNone/>
            </a:pPr>
            <a:r>
              <a:rPr lang="en-US" dirty="0"/>
              <a:t>A transaction T is </a:t>
            </a:r>
            <a:r>
              <a:rPr lang="en-US" b="1" dirty="0"/>
              <a:t>weakly revealable, </a:t>
            </a:r>
            <a:r>
              <a:rPr lang="en-US" dirty="0"/>
              <a:t>if n-t valid votes have arrived for T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This means that the t+1 honest parties have sent their votes for T, so all honest leaders will unblock. It’s also not possible for any new transaction to get precedence over T.</a:t>
            </a:r>
            <a:endParaRPr lang="en-GB" sz="2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AF2C97-6660-4AF0-A2B6-7614D3F428AD}"/>
              </a:ext>
            </a:extLst>
          </p:cNvPr>
          <p:cNvSpPr txBox="1"/>
          <p:nvPr/>
        </p:nvSpPr>
        <p:spPr>
          <a:xfrm rot="21012050">
            <a:off x="1822206" y="2151727"/>
            <a:ext cx="8547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Bradley Hand ITC" panose="020B0604020202020204" pitchFamily="66" charset="0"/>
              </a:rPr>
              <a:t>Not loop free. </a:t>
            </a:r>
          </a:p>
          <a:p>
            <a:r>
              <a:rPr lang="en-US" sz="8000" b="1" dirty="0">
                <a:solidFill>
                  <a:srgbClr val="C00000"/>
                </a:solidFill>
                <a:latin typeface="Bradley Hand ITC" panose="020B0604020202020204" pitchFamily="66" charset="0"/>
              </a:rPr>
              <a:t>Not Terminating</a:t>
            </a:r>
            <a:endParaRPr lang="en-GB" sz="8000" b="1" dirty="0">
              <a:latin typeface="Bradley Hand ITC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5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4D1D-41E0-4D29-9FFC-CA1CF7C3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Measurable</a:t>
            </a:r>
          </a:p>
          <a:p>
            <a:pPr lvl="1"/>
            <a:r>
              <a:rPr lang="en-US" dirty="0"/>
              <a:t>Assure a block proposer gets all required information in the chosen model</a:t>
            </a:r>
          </a:p>
          <a:p>
            <a:pPr lvl="1"/>
            <a:r>
              <a:rPr lang="en-US" dirty="0"/>
              <a:t>Assure the information is reliably obtainable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all parties saw a before b… difficult in the asynchronous byzantine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 was send before b… requires secure, authenticated timestamping for clients</a:t>
            </a:r>
          </a:p>
          <a:p>
            <a:r>
              <a:rPr lang="en-US" dirty="0"/>
              <a:t>Loop-Free</a:t>
            </a:r>
          </a:p>
          <a:p>
            <a:pPr lvl="1"/>
            <a:r>
              <a:rPr lang="en-US" dirty="0"/>
              <a:t>Avoid a loop of transactions that all need to be scheduled before each other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all honest parties saw a before b, … potential loops</a:t>
            </a:r>
          </a:p>
          <a:p>
            <a:r>
              <a:rPr lang="en-US" dirty="0"/>
              <a:t>Efficiently Terminating </a:t>
            </a:r>
          </a:p>
          <a:p>
            <a:pPr lvl="1"/>
            <a:r>
              <a:rPr lang="en-US" dirty="0"/>
              <a:t>Every transaction is released  ‘fast’.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 offers more gas than b, then a must be scheduled before b…. We’ll never know if there is such an 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all honest parties saw a before b… there is no upper bound for above loops</a:t>
            </a:r>
          </a:p>
          <a:p>
            <a:r>
              <a:rPr lang="en-US" dirty="0"/>
              <a:t>Monotonous: </a:t>
            </a:r>
          </a:p>
          <a:p>
            <a:pPr lvl="1"/>
            <a:r>
              <a:rPr lang="en-US" dirty="0"/>
              <a:t>Once you’re unblocked, you stay unblocked.</a:t>
            </a:r>
          </a:p>
          <a:p>
            <a:pPr lvl="1"/>
            <a:r>
              <a:rPr lang="en-US" dirty="0"/>
              <a:t>If we don’t have that, there’s some limited room for a validator to cheat; if I have an unblocked transaction x, and a later transaction y that would block it, I can pretend to not have seen y until x is safely delivered.</a:t>
            </a:r>
          </a:p>
          <a:p>
            <a:pPr lvl="1"/>
            <a:r>
              <a:rPr lang="en-US" dirty="0"/>
              <a:t>Also, if we don’t have that we can’t help much with causal order/commit &amp; reveal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(known) a has paid more gas than b, then… A late transaction can block a previously unblocked one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10F4E9-8852-4C3E-8CD5-EBBD04504C5B}"/>
              </a:ext>
            </a:extLst>
          </p:cNvPr>
          <p:cNvSpPr/>
          <p:nvPr/>
        </p:nvSpPr>
        <p:spPr>
          <a:xfrm>
            <a:off x="4480561" y="1629914"/>
            <a:ext cx="6705600" cy="9037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Adapt the system requirements. If that fails, same as effective termination.</a:t>
            </a:r>
            <a:endParaRPr lang="en-GB" sz="24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9964B35-FCFA-449B-877F-A5A51754A0CD}"/>
              </a:ext>
            </a:extLst>
          </p:cNvPr>
          <p:cNvSpPr/>
          <p:nvPr/>
        </p:nvSpPr>
        <p:spPr>
          <a:xfrm>
            <a:off x="4099560" y="3094093"/>
            <a:ext cx="4297680" cy="18775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Detect that we are not terminating (fast enough), and temporarily switch to weaker policy to resolve the deadlock</a:t>
            </a:r>
            <a:endParaRPr lang="en-GB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C2810-83BF-4AD0-9D31-ECE7B610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Workarounds</a:t>
            </a:r>
            <a:endParaRPr lang="en-GB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BE0E6BB-0693-4E98-B1E9-0CFA65CFCC8D}"/>
              </a:ext>
            </a:extLst>
          </p:cNvPr>
          <p:cNvSpPr/>
          <p:nvPr/>
        </p:nvSpPr>
        <p:spPr>
          <a:xfrm>
            <a:off x="7711440" y="2415820"/>
            <a:ext cx="4434840" cy="14780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Put all transactions in a loop into the same block and let the application decide on an order</a:t>
            </a:r>
            <a:endParaRPr lang="en-GB" sz="24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F61DABC-4268-436E-8AC9-02C72D682C59}"/>
              </a:ext>
            </a:extLst>
          </p:cNvPr>
          <p:cNvSpPr/>
          <p:nvPr/>
        </p:nvSpPr>
        <p:spPr>
          <a:xfrm>
            <a:off x="7924800" y="4646116"/>
            <a:ext cx="3901440" cy="20075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 that there is a limited way to cheat, and don’t use this with commit &amp; reveal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544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92734-58FD-479E-B066-C2E692A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Examples: Timed Fairness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AC6EA-45C6-4D9F-A62E-BD01FB71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All parties have local clocks. If there is a time </a:t>
            </a:r>
            <a:r>
              <a:rPr lang="el-GR" dirty="0"/>
              <a:t>τ</a:t>
            </a:r>
            <a:r>
              <a:rPr lang="en-US" dirty="0"/>
              <a:t> such that all honest parties see T</a:t>
            </a:r>
            <a:r>
              <a:rPr lang="en-US" sz="1800" dirty="0"/>
              <a:t>1</a:t>
            </a:r>
            <a:r>
              <a:rPr lang="en-US" dirty="0"/>
              <a:t> before </a:t>
            </a:r>
            <a:r>
              <a:rPr lang="el-GR" dirty="0"/>
              <a:t>τ</a:t>
            </a:r>
            <a:r>
              <a:rPr lang="en-US" dirty="0"/>
              <a:t> and T</a:t>
            </a:r>
            <a:r>
              <a:rPr lang="en-US" sz="1800" dirty="0"/>
              <a:t>2 </a:t>
            </a:r>
            <a:r>
              <a:rPr lang="en-US" dirty="0"/>
              <a:t>after </a:t>
            </a:r>
            <a:r>
              <a:rPr lang="el-GR" dirty="0"/>
              <a:t>τ</a:t>
            </a:r>
            <a:r>
              <a:rPr lang="en-US" dirty="0"/>
              <a:t> (according to their local clocks), then T</a:t>
            </a:r>
            <a:r>
              <a:rPr lang="en-US" sz="1800" dirty="0"/>
              <a:t>1</a:t>
            </a:r>
            <a:r>
              <a:rPr lang="en-US" dirty="0"/>
              <a:t> must be scheduled before T</a:t>
            </a:r>
            <a:r>
              <a:rPr lang="en-US" sz="1800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A transaction T is </a:t>
            </a:r>
            <a:r>
              <a:rPr lang="en-US" sz="2800" b="1" dirty="0"/>
              <a:t>blocked</a:t>
            </a:r>
            <a:r>
              <a:rPr lang="en-US" sz="2800" dirty="0"/>
              <a:t>, if less than t+1 valid votes are received.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Now one honest party has reported all transactions it saw up to T. Any unknown transaction will get a bigger timestamp from it and thus can’t have precedence.</a:t>
            </a:r>
          </a:p>
          <a:p>
            <a:pPr marL="0" indent="0">
              <a:buNone/>
            </a:pPr>
            <a:r>
              <a:rPr lang="en-US" sz="2800" dirty="0"/>
              <a:t>Consider a time </a:t>
            </a:r>
            <a:r>
              <a:rPr lang="el-GR" sz="2800" dirty="0"/>
              <a:t>τ</a:t>
            </a:r>
            <a:r>
              <a:rPr lang="en-US" sz="2800" dirty="0"/>
              <a:t>’ such that at least one honest party saw T before and one after </a:t>
            </a:r>
            <a:r>
              <a:rPr lang="el-GR" sz="2800" dirty="0"/>
              <a:t>τ</a:t>
            </a:r>
            <a:r>
              <a:rPr lang="en-US" sz="2800" dirty="0"/>
              <a:t>’. Let’s call that tau(T)</a:t>
            </a:r>
          </a:p>
          <a:p>
            <a:pPr marL="0" indent="0">
              <a:buNone/>
            </a:pPr>
            <a:r>
              <a:rPr lang="en-US" sz="2800" dirty="0"/>
              <a:t>A transaction T</a:t>
            </a:r>
            <a:r>
              <a:rPr lang="en-US" sz="1600" dirty="0"/>
              <a:t>1</a:t>
            </a:r>
            <a:r>
              <a:rPr lang="en-US" sz="2800" dirty="0"/>
              <a:t> does </a:t>
            </a:r>
            <a:r>
              <a:rPr lang="en-US" sz="2800" b="1" dirty="0"/>
              <a:t>not depend on </a:t>
            </a:r>
            <a:r>
              <a:rPr lang="en-US" dirty="0"/>
              <a:t>T</a:t>
            </a:r>
            <a:r>
              <a:rPr lang="en-US" sz="1600" dirty="0"/>
              <a:t>2</a:t>
            </a:r>
            <a:r>
              <a:rPr lang="en-US" sz="2800" dirty="0"/>
              <a:t>, if tau(T</a:t>
            </a:r>
            <a:r>
              <a:rPr lang="en-US" sz="1800" dirty="0"/>
              <a:t>1</a:t>
            </a:r>
            <a:r>
              <a:rPr lang="en-US" sz="2800" dirty="0"/>
              <a:t>) &lt; tau(T</a:t>
            </a:r>
            <a:r>
              <a:rPr lang="en-US" sz="1800" dirty="0"/>
              <a:t>2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If 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 had to be scheduled before 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 by above rule, then its tau value would have to be smaller .</a:t>
            </a:r>
          </a:p>
          <a:p>
            <a:pPr marL="0" indent="0">
              <a:buNone/>
            </a:pPr>
            <a:r>
              <a:rPr lang="en-US" dirty="0"/>
              <a:t>A transaction T is </a:t>
            </a:r>
            <a:r>
              <a:rPr lang="en-US" b="1" dirty="0"/>
              <a:t>revealable</a:t>
            </a:r>
            <a:r>
              <a:rPr lang="en-US" dirty="0"/>
              <a:t>, if n parties have reported T as well as a transaction with a timestamp larger than the maximum of the timestamps on 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Thus, the maximal timestamp on T is the </a:t>
            </a:r>
            <a:r>
              <a:rPr lang="el-GR" sz="2400" dirty="0">
                <a:solidFill>
                  <a:schemeClr val="bg1">
                    <a:lumMod val="65000"/>
                  </a:schemeClr>
                </a:solidFill>
              </a:rPr>
              <a:t>τ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w.r.t to any new transaction</a:t>
            </a:r>
          </a:p>
          <a:p>
            <a:pPr marL="0" indent="0">
              <a:buNone/>
            </a:pPr>
            <a:r>
              <a:rPr lang="en-US" dirty="0"/>
              <a:t>A transaction T is </a:t>
            </a:r>
            <a:r>
              <a:rPr lang="en-US" b="1" dirty="0"/>
              <a:t>weakly revealable, </a:t>
            </a:r>
            <a:r>
              <a:rPr lang="en-US" dirty="0"/>
              <a:t>if t+1 valid votes have arrived for T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This means T is no longer blocked, and it is not possible anymore that any other vote gets precedence</a:t>
            </a:r>
            <a:endParaRPr lang="en-GB" sz="2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2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92734-58FD-479E-B066-C2E692AF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Policy Examples: Capitalistic plus social security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AC6EA-45C6-4D9F-A62E-BD01FB71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each block, schedule the highest paying known transactions at the time the block is prepared. Transactions get a bonus for waiting, so no transaction needs to wait forever.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A transaction T is </a:t>
            </a:r>
            <a:r>
              <a:rPr lang="en-US" sz="2800" b="1" dirty="0"/>
              <a:t>blocked</a:t>
            </a:r>
            <a:r>
              <a:rPr lang="en-US" sz="2800" dirty="0"/>
              <a:t>, if less than t+1 valid votes are received.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We want to be sure that any transaction in a block was seen by an honest party, and no transaction all honest parties have seen before it can be completely ignored. </a:t>
            </a:r>
          </a:p>
          <a:p>
            <a:pPr marL="0" indent="0">
              <a:buNone/>
            </a:pPr>
            <a:r>
              <a:rPr lang="en-US" sz="2800" dirty="0"/>
              <a:t>Let f(T) be the fee </a:t>
            </a:r>
            <a:r>
              <a:rPr lang="en-US" dirty="0"/>
              <a:t>paid for transaction T and</a:t>
            </a:r>
            <a:r>
              <a:rPr lang="en-US" sz="2800" dirty="0"/>
              <a:t> w(T) be the number of blocks T waited since being unblocked. A transaction T</a:t>
            </a:r>
            <a:r>
              <a:rPr lang="en-US" sz="1600" dirty="0"/>
              <a:t>1</a:t>
            </a:r>
            <a:r>
              <a:rPr lang="en-US" sz="2800" dirty="0"/>
              <a:t> </a:t>
            </a:r>
            <a:r>
              <a:rPr lang="en-US" sz="2800" b="1" dirty="0"/>
              <a:t>depends on </a:t>
            </a:r>
            <a:r>
              <a:rPr lang="en-US" dirty="0"/>
              <a:t>T</a:t>
            </a:r>
            <a:r>
              <a:rPr lang="en-US" sz="1600" dirty="0"/>
              <a:t>2</a:t>
            </a:r>
            <a:r>
              <a:rPr lang="en-US" sz="2800" dirty="0"/>
              <a:t>, if t+1 valid votes have arrived for T</a:t>
            </a:r>
            <a:r>
              <a:rPr lang="en-US" sz="1600" dirty="0"/>
              <a:t>1</a:t>
            </a:r>
            <a:r>
              <a:rPr lang="en-US" sz="2800" dirty="0"/>
              <a:t> and </a:t>
            </a:r>
            <a:r>
              <a:rPr lang="en-US" dirty="0"/>
              <a:t>T</a:t>
            </a:r>
            <a:r>
              <a:rPr lang="en-US" sz="1600" dirty="0"/>
              <a:t>2</a:t>
            </a:r>
            <a:r>
              <a:rPr lang="en-US" dirty="0"/>
              <a:t>, and f(T</a:t>
            </a:r>
            <a:r>
              <a:rPr lang="en-US" sz="2000" dirty="0"/>
              <a:t>2</a:t>
            </a:r>
            <a:r>
              <a:rPr lang="en-US" dirty="0"/>
              <a:t>) *1.1^w(T</a:t>
            </a:r>
            <a:r>
              <a:rPr lang="en-US" sz="1800" dirty="0"/>
              <a:t>2</a:t>
            </a:r>
            <a:r>
              <a:rPr lang="en-US" dirty="0"/>
              <a:t>)&gt; f(T</a:t>
            </a:r>
            <a:r>
              <a:rPr lang="en-US" sz="2000" dirty="0"/>
              <a:t>1</a:t>
            </a:r>
            <a:r>
              <a:rPr lang="en-US" dirty="0"/>
              <a:t>) *1.1^w(T</a:t>
            </a:r>
            <a:r>
              <a:rPr lang="en-US" sz="1800" dirty="0"/>
              <a:t>1</a:t>
            </a:r>
            <a:r>
              <a:rPr lang="en-US" dirty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Essentially, the highest non-blocked gas fee with a waiting multiplier wins.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This terminates for every transaction as long as there is a minimal fee unit and a maximal amount of money.</a:t>
            </a:r>
          </a:p>
          <a:p>
            <a:pPr marL="0" indent="0">
              <a:buNone/>
            </a:pPr>
            <a:r>
              <a:rPr lang="en-US" dirty="0"/>
              <a:t>A transaction T is </a:t>
            </a:r>
            <a:r>
              <a:rPr lang="en-US" b="1" dirty="0"/>
              <a:t>(weakly) revealable</a:t>
            </a:r>
            <a:r>
              <a:rPr lang="en-US" dirty="0"/>
              <a:t>, if it is in a finalized block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We don’t have monotony, so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revealability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does not work here.</a:t>
            </a:r>
          </a:p>
          <a:p>
            <a:pPr marL="0" indent="0">
              <a:buNone/>
            </a:pPr>
            <a:endParaRPr lang="en-GB" sz="2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9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7D3A3E-29F2-476A-9D03-8F56E6EC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AE0279-5538-4237-88B2-B821431D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Measurements &amp; Integration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4382F-423A-4FDD-AECA-710447C4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649412"/>
            <a:ext cx="114678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Wendy runs parallel to the blockchain, and in that does not add latency. She does, however, delay transactions to later blocks.</a:t>
            </a:r>
          </a:p>
          <a:p>
            <a:r>
              <a:rPr lang="en-US" dirty="0"/>
              <a:t>Transactions that don’t need fairness can be passed through and suffer no delay</a:t>
            </a:r>
          </a:p>
          <a:p>
            <a:r>
              <a:rPr lang="en-US" dirty="0"/>
              <a:t>The dominant latency factor is waiting for enough input to unblock a transaction Blocked Transactions: A transaction cannot be processed yet as it is blocked</a:t>
            </a:r>
          </a:p>
          <a:p>
            <a:pPr lvl="2"/>
            <a:r>
              <a:rPr lang="en-US" dirty="0"/>
              <a:t>The ratio of those is the ratio of message delivery time to block processing time</a:t>
            </a:r>
          </a:p>
          <a:p>
            <a:pPr lvl="2"/>
            <a:r>
              <a:rPr lang="en-US" dirty="0"/>
              <a:t>This is in line with expectations.</a:t>
            </a:r>
          </a:p>
          <a:p>
            <a:pPr lvl="2"/>
            <a:r>
              <a:rPr lang="en-US" dirty="0"/>
              <a:t>Transactions blocking each other add another 10-30 percent of the blocked transactions</a:t>
            </a:r>
          </a:p>
          <a:p>
            <a:r>
              <a:rPr lang="en-US" dirty="0"/>
              <a:t>Our results assume that the blockchain does not change the order of events proposed by Wendy</a:t>
            </a:r>
          </a:p>
          <a:p>
            <a:pPr lvl="1"/>
            <a:r>
              <a:rPr lang="en-US" dirty="0"/>
              <a:t>We can work with a non-collaborative blockchain, but it will cost a lot of performance</a:t>
            </a:r>
          </a:p>
          <a:p>
            <a:r>
              <a:rPr lang="en-US" dirty="0"/>
              <a:t>If a blockchain needs the ability to drop messages due to overload, this needs to be coordinated with Wendy</a:t>
            </a:r>
          </a:p>
          <a:p>
            <a:r>
              <a:rPr lang="en-US" dirty="0"/>
              <a:t>Fees can be an issue; on Ethereum, for example, a high priority message that doesn’t pay gas is a problem.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B62168-7F5E-4C11-9784-BB046F3AEAFC}"/>
              </a:ext>
            </a:extLst>
          </p:cNvPr>
          <p:cNvSpPr txBox="1"/>
          <p:nvPr/>
        </p:nvSpPr>
        <p:spPr>
          <a:xfrm>
            <a:off x="8016657" y="6199154"/>
            <a:ext cx="523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Wendy Prototype/Simulator: </a:t>
            </a:r>
            <a:r>
              <a:rPr lang="en-GB">
                <a:solidFill>
                  <a:schemeClr val="bg1"/>
                </a:solidFill>
                <a:hlinkClick r:id="rId3"/>
              </a:rPr>
              <a:t>https://github.com/vegaprotocol/wendy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0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43220-EC3B-4E99-BBAC-8714B4AF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Hello, Ethereum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B4F4A-8300-4EC4-A9AE-3411AD8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Wendy can work as an add-on (like Caspar)</a:t>
            </a:r>
          </a:p>
          <a:p>
            <a:pPr lvl="1"/>
            <a:r>
              <a:rPr lang="en-GB" dirty="0"/>
              <a:t>Can make C&amp;R more efficient, as non-finality is no longer an issue</a:t>
            </a:r>
          </a:p>
          <a:p>
            <a:pPr lvl="1"/>
            <a:r>
              <a:rPr lang="en-GB" dirty="0"/>
              <a:t>Can be used individually for each smart contract</a:t>
            </a:r>
          </a:p>
          <a:p>
            <a:pPr lvl="1"/>
            <a:r>
              <a:rPr lang="en-GB" dirty="0"/>
              <a:t>Performance impact very low due to slow(er) </a:t>
            </a:r>
            <a:r>
              <a:rPr lang="en-GB" dirty="0" err="1"/>
              <a:t>blocktimes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Needs a defined set of fairness-validators</a:t>
            </a:r>
          </a:p>
          <a:p>
            <a:pPr lvl="1"/>
            <a:r>
              <a:rPr lang="en-GB" dirty="0"/>
              <a:t>Needs hooks into block/transaction validity verification</a:t>
            </a:r>
          </a:p>
          <a:p>
            <a:pPr lvl="1"/>
            <a:r>
              <a:rPr lang="en-GB" dirty="0"/>
              <a:t>Needs a mechanism to resolve conflict between the native ordering mechanism (gas fees) and the Wendy policy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4C014C-901F-4CE3-A32D-9034DA54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404813"/>
            <a:ext cx="16383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4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A6C7B-0658-4C21-BB28-0AE8727B2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endParaRPr lang="en-GB" sz="2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10B233-E6B1-4BC5-BC85-BA181436A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2025" y="6211215"/>
            <a:ext cx="9144000" cy="646785"/>
          </a:xfrm>
        </p:spPr>
        <p:txBody>
          <a:bodyPr>
            <a:normAutofit fontScale="77500" lnSpcReduction="20000"/>
          </a:bodyPr>
          <a:lstStyle/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Klaus Kursawe, klaus@vega.</a:t>
            </a:r>
            <a:r>
              <a:rPr lang="en-GB" dirty="0" err="1">
                <a:effectLst/>
              </a:rPr>
              <a:t>xyz</a:t>
            </a:r>
            <a:r>
              <a:rPr lang="en-GB" dirty="0">
                <a:effectLst/>
              </a:rPr>
              <a:t>,@</a:t>
            </a:r>
            <a:r>
              <a:rPr lang="en-GB" dirty="0" err="1">
                <a:effectLst/>
              </a:rPr>
              <a:t>chezklaus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3C01A4-A9EA-456D-8E24-90BF977BA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0" r="-4" b="22370"/>
          <a:stretch/>
        </p:blipFill>
        <p:spPr>
          <a:xfrm>
            <a:off x="-182525" y="-26501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4ECAAFB-0AE3-4C37-BE8D-262A6E907D97}"/>
              </a:ext>
            </a:extLst>
          </p:cNvPr>
          <p:cNvSpPr txBox="1"/>
          <p:nvPr/>
        </p:nvSpPr>
        <p:spPr>
          <a:xfrm rot="21012050">
            <a:off x="7655876" y="1353494"/>
            <a:ext cx="316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Bradley Hand ITC" panose="020B0604020202020204" pitchFamily="66" charset="0"/>
              </a:rPr>
              <a:t>Grows up</a:t>
            </a:r>
            <a:endParaRPr lang="en-GB" sz="5400" b="1" dirty="0">
              <a:latin typeface="Bradley Hand ITC" panose="020B0604020202020204" pitchFamily="66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B4D12E7-896D-49DF-BA9A-41B503F048F1}"/>
              </a:ext>
            </a:extLst>
          </p:cNvPr>
          <p:cNvSpPr/>
          <p:nvPr/>
        </p:nvSpPr>
        <p:spPr>
          <a:xfrm>
            <a:off x="2217107" y="394233"/>
            <a:ext cx="1204214" cy="20018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8EE08F-4B49-4D6A-9EC5-38FD6D41CC03}"/>
              </a:ext>
            </a:extLst>
          </p:cNvPr>
          <p:cNvSpPr/>
          <p:nvPr/>
        </p:nvSpPr>
        <p:spPr>
          <a:xfrm>
            <a:off x="6753617" y="159251"/>
            <a:ext cx="974942" cy="20018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6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ega protocol coinlist">
            <a:extLst>
              <a:ext uri="{FF2B5EF4-FFF2-40B4-BE49-F238E27FC236}">
                <a16:creationId xmlns:a16="http://schemas.microsoft.com/office/drawing/2014/main" id="{0FB71500-8C7D-4B81-81B6-4752E02F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551" y="1055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02098B9-F27C-4A5F-8930-7BFD5B245B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1842DB-C5DF-4FD1-9DF7-107ABC01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7107-4981-4726-8F1B-422F50CC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Vega use case: Derivative trading</a:t>
            </a:r>
          </a:p>
          <a:p>
            <a:pPr lvl="1"/>
            <a:r>
              <a:rPr lang="en-GB" dirty="0"/>
              <a:t>Convince traders from a Centralised exchange that </a:t>
            </a:r>
            <a:r>
              <a:rPr lang="en-GB" dirty="0" err="1"/>
              <a:t>DeFi</a:t>
            </a:r>
            <a:r>
              <a:rPr lang="en-GB" dirty="0"/>
              <a:t> is an alternative</a:t>
            </a:r>
          </a:p>
          <a:p>
            <a:pPr lvl="2"/>
            <a:r>
              <a:rPr lang="en-GB" dirty="0"/>
              <a:t>The price of decentralisation is a larger attack surface</a:t>
            </a:r>
          </a:p>
          <a:p>
            <a:pPr lvl="2"/>
            <a:r>
              <a:rPr lang="en-GB" dirty="0"/>
              <a:t>30+ years of work in consistent orders, much less on what’s a ‘good’ order</a:t>
            </a:r>
          </a:p>
          <a:p>
            <a:pPr lvl="1"/>
            <a:r>
              <a:rPr lang="en-GB" dirty="0"/>
              <a:t>Less loss to flash traders than on a CEX</a:t>
            </a:r>
          </a:p>
          <a:p>
            <a:pPr lvl="1"/>
            <a:r>
              <a:rPr lang="en-GB" dirty="0"/>
              <a:t>Minimal latency impact</a:t>
            </a:r>
          </a:p>
          <a:p>
            <a:r>
              <a:rPr lang="en-GB" dirty="0"/>
              <a:t>Validator Policies</a:t>
            </a:r>
          </a:p>
          <a:p>
            <a:pPr lvl="1"/>
            <a:r>
              <a:rPr lang="en-GB" dirty="0"/>
              <a:t>Allow for economic policy encouragement for validators (Diversity, performance, …)</a:t>
            </a:r>
          </a:p>
          <a:p>
            <a:pPr lvl="1"/>
            <a:r>
              <a:rPr lang="en-GB" dirty="0"/>
              <a:t>Cost control (fees from trader revenue, not per transaction)</a:t>
            </a:r>
          </a:p>
          <a:p>
            <a:r>
              <a:rPr lang="en-GB" dirty="0"/>
              <a:t>Goal: Integration into the consensus layer as a modular add on</a:t>
            </a:r>
          </a:p>
          <a:p>
            <a:pPr lvl="1"/>
            <a:r>
              <a:rPr lang="en-GB" dirty="0"/>
              <a:t>Don’t want to mess with the code</a:t>
            </a:r>
          </a:p>
          <a:p>
            <a:pPr lvl="1"/>
            <a:r>
              <a:rPr lang="en-GB" dirty="0"/>
              <a:t>Don’t want to run an external service</a:t>
            </a:r>
          </a:p>
          <a:p>
            <a:pPr lvl="1"/>
            <a:r>
              <a:rPr lang="en-GB" dirty="0"/>
              <a:t>Original chain is a BFT style protocol</a:t>
            </a:r>
          </a:p>
          <a:p>
            <a:r>
              <a:rPr lang="en-GB" dirty="0"/>
              <a:t>End goal: Toolset for (kind of) everyone</a:t>
            </a:r>
          </a:p>
        </p:txBody>
      </p:sp>
    </p:spTree>
    <p:extLst>
      <p:ext uri="{BB962C8B-B14F-4D97-AF65-F5344CB8AC3E}">
        <p14:creationId xmlns:p14="http://schemas.microsoft.com/office/powerpoint/2010/main" val="273009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93D2-7CE4-4DDF-BBB2-854A2E54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Defense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9BBE08-79A3-47B8-99C9-19E607A2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819" y="0"/>
            <a:ext cx="3200677" cy="35786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27D536-3ADC-49E7-8223-2492A7D51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869" y="229084"/>
            <a:ext cx="2670279" cy="41395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B20BB5-C70A-4288-9540-C7DC2A200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346" y="1825625"/>
            <a:ext cx="3101603" cy="23798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DEC1C3A-6EFE-45D6-B2D6-FE59F2CE8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183" y="3064887"/>
            <a:ext cx="3547186" cy="23798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C96445-A31B-436E-8FB3-413F56D95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1813" y="4038025"/>
            <a:ext cx="3014041" cy="24548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C8DDE-B90A-42F6-8DB6-0EEAD994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395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it harder by distributing influence over validators</a:t>
            </a:r>
          </a:p>
          <a:p>
            <a:pPr lvl="1"/>
            <a:r>
              <a:rPr lang="en-US" dirty="0"/>
              <a:t>Leaderless Protocols [CKPS01, </a:t>
            </a:r>
            <a:r>
              <a:rPr lang="en-US" dirty="0" err="1"/>
              <a:t>Honeybadger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Fast Leader Switching [</a:t>
            </a:r>
            <a:r>
              <a:rPr lang="en-US" dirty="0" err="1"/>
              <a:t>Tendermint</a:t>
            </a:r>
            <a:r>
              <a:rPr lang="en-US" dirty="0"/>
              <a:t>, </a:t>
            </a:r>
            <a:r>
              <a:rPr lang="en-US" dirty="0" err="1"/>
              <a:t>Hotstuff</a:t>
            </a:r>
            <a:r>
              <a:rPr lang="en-US" dirty="0"/>
              <a:t>]</a:t>
            </a:r>
          </a:p>
          <a:p>
            <a:r>
              <a:rPr lang="en-US" dirty="0"/>
              <a:t>Control the Financial damage by spreading  the MEV Proceeds</a:t>
            </a:r>
          </a:p>
          <a:p>
            <a:r>
              <a:rPr lang="en-US" dirty="0"/>
              <a:t>Causal Order/Commit &amp; Reveal [RB95,CKPS01]</a:t>
            </a:r>
          </a:p>
          <a:p>
            <a:r>
              <a:rPr lang="en-US" dirty="0"/>
              <a:t>Block order Fairness: </a:t>
            </a:r>
          </a:p>
          <a:p>
            <a:pPr lvl="1"/>
            <a:r>
              <a:rPr lang="en-US" dirty="0"/>
              <a:t>Aequitas [KZGJ20]</a:t>
            </a:r>
          </a:p>
          <a:p>
            <a:pPr lvl="1"/>
            <a:r>
              <a:rPr lang="en-US" dirty="0"/>
              <a:t>Wendy [SFBW19,K20]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CA7363-1257-4FE4-9D34-8A30DFC6F8FB}"/>
              </a:ext>
            </a:extLst>
          </p:cNvPr>
          <p:cNvSpPr txBox="1"/>
          <p:nvPr/>
        </p:nvSpPr>
        <p:spPr>
          <a:xfrm>
            <a:off x="0" y="6094680"/>
            <a:ext cx="3261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effectLst/>
                <a:latin typeface="Roboto" panose="02000000000000000000" pitchFamily="2" charset="0"/>
              </a:rPr>
              <a:t>eprint.iacr.org/2020/269.pdf</a:t>
            </a:r>
            <a:endParaRPr lang="en-GB" sz="1400" dirty="0"/>
          </a:p>
          <a:p>
            <a:r>
              <a:rPr lang="en-GB" sz="1400" dirty="0"/>
              <a:t>youtu.be/Dd-U0ynFH14?t=1955</a:t>
            </a:r>
          </a:p>
          <a:p>
            <a:r>
              <a:rPr lang="en-GB" sz="1400" dirty="0"/>
              <a:t>eprint.iacr.org/2020/885.pdf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96FF8C-E750-48D6-9304-61227E0F7F66}"/>
              </a:ext>
            </a:extLst>
          </p:cNvPr>
          <p:cNvSpPr txBox="1"/>
          <p:nvPr/>
        </p:nvSpPr>
        <p:spPr>
          <a:xfrm>
            <a:off x="3716239" y="6176963"/>
            <a:ext cx="4144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users.ece.cmu.edu/~</a:t>
            </a:r>
            <a:r>
              <a:rPr lang="en-GB" sz="1400" dirty="0" err="1"/>
              <a:t>reiter</a:t>
            </a:r>
            <a:r>
              <a:rPr lang="en-GB" sz="1400" dirty="0"/>
              <a:t>/papers/1994/TOPLAS.pdf</a:t>
            </a:r>
          </a:p>
          <a:p>
            <a:r>
              <a:rPr lang="en-GB" sz="1400" dirty="0"/>
              <a:t>eprint.iacr.org/2001/006</a:t>
            </a:r>
          </a:p>
          <a:p>
            <a:r>
              <a:rPr lang="en-GB" sz="1400" dirty="0" err="1"/>
              <a:t>vega.xyz</a:t>
            </a:r>
            <a:r>
              <a:rPr lang="en-GB" sz="1400" dirty="0"/>
              <a:t>/background/</a:t>
            </a:r>
          </a:p>
        </p:txBody>
      </p:sp>
    </p:spTree>
    <p:extLst>
      <p:ext uri="{BB962C8B-B14F-4D97-AF65-F5344CB8AC3E}">
        <p14:creationId xmlns:p14="http://schemas.microsoft.com/office/powerpoint/2010/main" val="141300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7668B-0B13-4242-863F-70C138EA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Fairness definitions &amp; impossibilities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D3964-7E96-4ACB-A8D7-2F169085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all honest parties saw a before be, schedule a before b</a:t>
            </a:r>
          </a:p>
          <a:p>
            <a:pPr lvl="1"/>
            <a:r>
              <a:rPr lang="en-GB" dirty="0"/>
              <a:t>This isn’t always decidable (there’s loops/Condorcet paradoxes)</a:t>
            </a:r>
          </a:p>
          <a:p>
            <a:pPr lvl="1"/>
            <a:r>
              <a:rPr lang="en-GB" dirty="0"/>
              <a:t>It isn’t even always decidable if it is decidable</a:t>
            </a:r>
          </a:p>
          <a:p>
            <a:r>
              <a:rPr lang="en-GB" b="1" dirty="0"/>
              <a:t>If all honest parties saw a before b, put a in a block no later than b</a:t>
            </a:r>
          </a:p>
          <a:p>
            <a:pPr lvl="1"/>
            <a:r>
              <a:rPr lang="en-GB" dirty="0"/>
              <a:t>Make a best effort to sort the rest out later</a:t>
            </a:r>
          </a:p>
          <a:p>
            <a:pPr lvl="1"/>
            <a:r>
              <a:rPr lang="en-GB" dirty="0"/>
              <a:t>Needs potential unlimited </a:t>
            </a:r>
            <a:r>
              <a:rPr lang="en-GB" dirty="0" err="1"/>
              <a:t>blocksize</a:t>
            </a:r>
            <a:r>
              <a:rPr lang="en-GB" dirty="0"/>
              <a:t> (loops/paradoxes can be of arbitrary size, even with synchronous communication)</a:t>
            </a:r>
          </a:p>
          <a:p>
            <a:r>
              <a:rPr lang="en-GB" dirty="0"/>
              <a:t>If there’s a time t so that all honest parties saw a before b, schedule a before b</a:t>
            </a:r>
          </a:p>
          <a:p>
            <a:pPr lvl="1"/>
            <a:r>
              <a:rPr lang="en-GB" dirty="0"/>
              <a:t>Weaker than above, but no paradox</a:t>
            </a:r>
          </a:p>
        </p:txBody>
      </p:sp>
    </p:spTree>
    <p:extLst>
      <p:ext uri="{BB962C8B-B14F-4D97-AF65-F5344CB8AC3E}">
        <p14:creationId xmlns:p14="http://schemas.microsoft.com/office/powerpoint/2010/main" val="280396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93D2-7CE4-4DDF-BBB2-854A2E54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Defense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9BBE08-79A3-47B8-99C9-19E607A2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819" y="0"/>
            <a:ext cx="3200677" cy="35786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27D536-3ADC-49E7-8223-2492A7D5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869" y="229084"/>
            <a:ext cx="2670279" cy="41395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B20BB5-C70A-4288-9540-C7DC2A200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46" y="1825625"/>
            <a:ext cx="3101603" cy="23798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DEC1C3A-6EFE-45D6-B2D6-FE59F2CE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183" y="3064887"/>
            <a:ext cx="3547186" cy="23798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C96445-A31B-436E-8FB3-413F56D95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813" y="4038025"/>
            <a:ext cx="3014041" cy="24548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C8DDE-B90A-42F6-8DB6-0EEAD994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395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 it harder by distributing influence over validators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Leaderless Protocols [CKPS01,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Honeybadger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Fast Leader Switching [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Tendermint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Hotstuff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 the Financial damage by spreading  the MEV Proceeds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Causal Order/Commit &amp; Reveal [RB95,CKPS01]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Block order Fairness: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Aequitas [KZGJ20]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Wendy [K20]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367378-720F-42B4-A307-7DCD0C845700}"/>
              </a:ext>
            </a:extLst>
          </p:cNvPr>
          <p:cNvSpPr txBox="1"/>
          <p:nvPr/>
        </p:nvSpPr>
        <p:spPr>
          <a:xfrm rot="21012050">
            <a:off x="669851" y="1039504"/>
            <a:ext cx="85939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Bradley Hand ITC" panose="020B0604020202020204" pitchFamily="66" charset="0"/>
              </a:rPr>
              <a:t>Wendy 2.0: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C00000"/>
                </a:solidFill>
                <a:latin typeface="Bradley Hand ITC" panose="020B0604020202020204" pitchFamily="66" charset="0"/>
              </a:rPr>
              <a:t>Marry Causal order with block order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C00000"/>
                </a:solidFill>
                <a:latin typeface="Bradley Hand ITC" panose="020B0604020202020204" pitchFamily="66" charset="0"/>
              </a:rPr>
              <a:t>Design a block order framework for different policies</a:t>
            </a:r>
            <a:endParaRPr lang="en-GB" sz="5400" b="1" dirty="0">
              <a:latin typeface="Bradley Hand ITC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F0470-4ABE-4E5E-8357-FD908A27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&amp; Model (Highlights)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322CE-E427-48A7-8CB2-E653E375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Known set of n Validators</a:t>
            </a:r>
          </a:p>
          <a:p>
            <a:pPr lvl="1"/>
            <a:r>
              <a:rPr lang="en-US" dirty="0"/>
              <a:t>Validators know (and authenticate) each other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registrationless</a:t>
            </a:r>
            <a:r>
              <a:rPr lang="en-US" dirty="0"/>
              <a:t> protocols, we can use  a separate/subset</a:t>
            </a:r>
            <a:endParaRPr lang="en-US" b="1" dirty="0"/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 fraction of validators are corrupt, and collaborating with clients (t out of n)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We’re still thinking about a hybrid coordinated/uncoordinated selfish attack model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Fully Asynchronous Communication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only assume that all messages arrive eventually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Individual policies may require additional assumptions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Number of corruptions, access to clocks, synchrony</a:t>
            </a:r>
          </a:p>
          <a:p>
            <a:r>
              <a:rPr lang="en-GB" b="1" dirty="0"/>
              <a:t>We provide an add-on for an existing consensus layer</a:t>
            </a:r>
          </a:p>
          <a:p>
            <a:pPr lvl="1"/>
            <a:r>
              <a:rPr lang="en-GB" dirty="0"/>
              <a:t>There are no hard requirements, but </a:t>
            </a:r>
            <a:r>
              <a:rPr lang="en-GB" dirty="0" err="1"/>
              <a:t>mempool</a:t>
            </a:r>
            <a:r>
              <a:rPr lang="en-GB" dirty="0"/>
              <a:t> implementation matters.</a:t>
            </a:r>
          </a:p>
          <a:p>
            <a:pPr lvl="1"/>
            <a:r>
              <a:rPr lang="en-GB" dirty="0"/>
              <a:t>A truly non-finalizing blockchain would be memory-unfriendly</a:t>
            </a:r>
          </a:p>
          <a:p>
            <a:pPr lvl="1"/>
            <a:r>
              <a:rPr lang="en-GB" dirty="0"/>
              <a:t>Integration with reward schemes needs to be done with care</a:t>
            </a:r>
          </a:p>
          <a:p>
            <a:r>
              <a:rPr lang="en-GB" b="1" dirty="0"/>
              <a:t>Multi-Use Chain</a:t>
            </a:r>
          </a:p>
          <a:p>
            <a:pPr lvl="1"/>
            <a:r>
              <a:rPr lang="en-GB" dirty="0"/>
              <a:t>We assume that transactions have labels. Only transactions with the same label need to be (relatively) fair to each other. Transactions with no label bypass the fairness protocol completely.</a:t>
            </a:r>
          </a:p>
        </p:txBody>
      </p:sp>
    </p:spTree>
    <p:extLst>
      <p:ext uri="{BB962C8B-B14F-4D97-AF65-F5344CB8AC3E}">
        <p14:creationId xmlns:p14="http://schemas.microsoft.com/office/powerpoint/2010/main" val="24056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5E814E-C952-4139-8D61-979AA014076E}"/>
              </a:ext>
            </a:extLst>
          </p:cNvPr>
          <p:cNvSpPr/>
          <p:nvPr/>
        </p:nvSpPr>
        <p:spPr>
          <a:xfrm>
            <a:off x="0" y="1348951"/>
            <a:ext cx="8671560" cy="13201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/>
          </a:p>
          <a:p>
            <a:r>
              <a:rPr lang="en-US" sz="2400" b="1" dirty="0"/>
              <a:t>Dissemination</a:t>
            </a:r>
          </a:p>
          <a:p>
            <a:r>
              <a:rPr lang="en-US" sz="1400" dirty="0"/>
              <a:t>Every validator multicasts the order of received transactions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Simple Multicast with Sequence Numbers &amp; Signatures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Evert transaction also gets all potentially relevant metadate (time of arrival, proposed fees, sender properties,…)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Can be reliable broadcast to trade communication for computation </a:t>
            </a:r>
          </a:p>
          <a:p>
            <a:endParaRPr lang="en-GB" sz="24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4E1F1BE-5BC2-4E15-990F-E5FEC7D8AC52}"/>
              </a:ext>
            </a:extLst>
          </p:cNvPr>
          <p:cNvSpPr/>
          <p:nvPr/>
        </p:nvSpPr>
        <p:spPr>
          <a:xfrm>
            <a:off x="0" y="2809585"/>
            <a:ext cx="8671560" cy="11507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Compute Blocking Sets </a:t>
            </a:r>
          </a:p>
          <a:p>
            <a:r>
              <a:rPr lang="en-US" sz="1400" dirty="0"/>
              <a:t>Transactions that by current fairness rules can’t be scheduled given current information are held 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Dependency list on what must go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Some TXs are blocked and  block every TX dependent on them</a:t>
            </a:r>
            <a:endParaRPr lang="en-US" sz="1400" b="1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BD00848-58C1-4FD4-AD38-3769B2B8553D}"/>
              </a:ext>
            </a:extLst>
          </p:cNvPr>
          <p:cNvSpPr/>
          <p:nvPr/>
        </p:nvSpPr>
        <p:spPr>
          <a:xfrm>
            <a:off x="0" y="5174382"/>
            <a:ext cx="8671560" cy="84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Blockchain interaction</a:t>
            </a:r>
          </a:p>
          <a:p>
            <a:r>
              <a:rPr lang="en-US" sz="1400" dirty="0"/>
              <a:t>On delivery of a block, transactions are deleted from the blocking and dissemination stage</a:t>
            </a:r>
          </a:p>
          <a:p>
            <a:r>
              <a:rPr lang="en-GB" sz="1400" dirty="0"/>
              <a:t>All unblocked transactions are put in the next block together with their blocking sets (assuming sufficient capacity)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9D5C3B1-D9E9-49FA-8D39-58822026601A}"/>
              </a:ext>
            </a:extLst>
          </p:cNvPr>
          <p:cNvSpPr/>
          <p:nvPr/>
        </p:nvSpPr>
        <p:spPr>
          <a:xfrm>
            <a:off x="0" y="6016191"/>
            <a:ext cx="8671560" cy="84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Postprocessing</a:t>
            </a:r>
          </a:p>
          <a:p>
            <a:r>
              <a:rPr lang="en-US" sz="1400" dirty="0"/>
              <a:t>All transaction in a delivered block are ordered according to fairness rules where possible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4C04F55-AE23-4506-B78B-99F84FBB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Framework Protocol</a:t>
            </a:r>
            <a:endParaRPr lang="en-GB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D30D893-F6EB-4212-9E8C-26C355AF4518}"/>
              </a:ext>
            </a:extLst>
          </p:cNvPr>
          <p:cNvSpPr/>
          <p:nvPr/>
        </p:nvSpPr>
        <p:spPr>
          <a:xfrm>
            <a:off x="0" y="4023625"/>
            <a:ext cx="8671560" cy="841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Reveal</a:t>
            </a:r>
          </a:p>
          <a:p>
            <a:r>
              <a:rPr lang="en-US" sz="1400" dirty="0"/>
              <a:t>Once a  transaction can be revealed, multicast it’s decryption share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6F1B33-E019-4D40-BEAC-CF002EB1C8B4}"/>
              </a:ext>
            </a:extLst>
          </p:cNvPr>
          <p:cNvSpPr txBox="1"/>
          <p:nvPr/>
        </p:nvSpPr>
        <p:spPr>
          <a:xfrm rot="21012050">
            <a:off x="8702096" y="2744941"/>
            <a:ext cx="3384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20B0604020202020204" pitchFamily="66" charset="0"/>
              </a:rPr>
              <a:t>Determine which transaction needs to be delayed and which can be revealed</a:t>
            </a:r>
            <a:endParaRPr lang="en-GB" sz="2800" b="1" dirty="0">
              <a:solidFill>
                <a:srgbClr val="FF0000"/>
              </a:solidFill>
              <a:latin typeface="Bradley Hand ITC" panose="020B0604020202020204" pitchFamily="66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19ED3C-4A88-468F-BABB-DEF6762AE15C}"/>
              </a:ext>
            </a:extLst>
          </p:cNvPr>
          <p:cNvSpPr txBox="1"/>
          <p:nvPr/>
        </p:nvSpPr>
        <p:spPr>
          <a:xfrm rot="21012050">
            <a:off x="8585320" y="4861008"/>
            <a:ext cx="3384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20B0604020202020204" pitchFamily="66" charset="0"/>
              </a:rPr>
              <a:t>Interface with consensus layer</a:t>
            </a:r>
            <a:endParaRPr lang="en-GB" sz="2800" b="1" dirty="0">
              <a:solidFill>
                <a:srgbClr val="FF0000"/>
              </a:solidFill>
              <a:latin typeface="Bradley Hand ITC" panose="020B0604020202020204" pitchFamily="66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10A2164-0082-4BBA-8A41-4940AED08773}"/>
              </a:ext>
            </a:extLst>
          </p:cNvPr>
          <p:cNvSpPr txBox="1"/>
          <p:nvPr/>
        </p:nvSpPr>
        <p:spPr>
          <a:xfrm rot="21012050">
            <a:off x="8354988" y="6119639"/>
            <a:ext cx="3871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20B0604020202020204" pitchFamily="66" charset="0"/>
              </a:rPr>
              <a:t>Order blocks internally </a:t>
            </a:r>
            <a:endParaRPr lang="en-GB" sz="2800" b="1" dirty="0">
              <a:solidFill>
                <a:srgbClr val="FF0000"/>
              </a:solidFill>
              <a:latin typeface="Bradley Hand ITC" panose="020B0604020202020204" pitchFamily="66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5285CA-E7C3-44D2-BDD2-E70750E221C1}"/>
              </a:ext>
            </a:extLst>
          </p:cNvPr>
          <p:cNvSpPr txBox="1"/>
          <p:nvPr/>
        </p:nvSpPr>
        <p:spPr>
          <a:xfrm rot="21012050">
            <a:off x="8621989" y="1182233"/>
            <a:ext cx="3384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20B0604020202020204" pitchFamily="66" charset="0"/>
              </a:rPr>
              <a:t>Make sure all block creators have all required information</a:t>
            </a:r>
            <a:endParaRPr lang="en-GB" sz="2800" b="1" dirty="0">
              <a:solidFill>
                <a:srgbClr val="FF0000"/>
              </a:solidFill>
              <a:latin typeface="Bradley Hand ITC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7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1CF3CCD-BEFA-4BDC-9283-B93AD736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17" y="5975872"/>
            <a:ext cx="903722" cy="9037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DBEAB3-AD45-43A0-A63F-F019BEF7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&amp; Revealing rules (local)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58EF-19D2-4B87-9C35-C8E7BDFF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F51F414-0D77-45C2-9931-CF55975D13E7}"/>
              </a:ext>
            </a:extLst>
          </p:cNvPr>
          <p:cNvSpPr/>
          <p:nvPr/>
        </p:nvSpPr>
        <p:spPr>
          <a:xfrm>
            <a:off x="4343400" y="1825624"/>
            <a:ext cx="6705600" cy="1085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Given the current knowledge, it is possible that a currently unknown transaction gets precedent over this transaction or one it depends on</a:t>
            </a:r>
            <a:endParaRPr lang="en-GB" sz="24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151299B-1FC9-449B-ACD1-8FF61661DD8E}"/>
              </a:ext>
            </a:extLst>
          </p:cNvPr>
          <p:cNvSpPr/>
          <p:nvPr/>
        </p:nvSpPr>
        <p:spPr>
          <a:xfrm>
            <a:off x="4343400" y="3154867"/>
            <a:ext cx="6705600" cy="9037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Given the current knowledge, a known and undelivered transaction could still take precedence</a:t>
            </a:r>
            <a:endParaRPr lang="en-GB" sz="24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1D21102-D2A0-4212-9D78-6D84C3CC2035}"/>
              </a:ext>
            </a:extLst>
          </p:cNvPr>
          <p:cNvSpPr/>
          <p:nvPr/>
        </p:nvSpPr>
        <p:spPr>
          <a:xfrm>
            <a:off x="838200" y="1825624"/>
            <a:ext cx="2279073" cy="1085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Blocked</a:t>
            </a:r>
            <a:endParaRPr lang="en-GB" sz="2400" b="1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74F060E-EDEC-41C6-A50E-78D8A5DE4E71}"/>
              </a:ext>
            </a:extLst>
          </p:cNvPr>
          <p:cNvSpPr/>
          <p:nvPr/>
        </p:nvSpPr>
        <p:spPr>
          <a:xfrm>
            <a:off x="838200" y="3306905"/>
            <a:ext cx="2279073" cy="75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Depends on</a:t>
            </a:r>
            <a:endParaRPr lang="en-GB" sz="24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3A9CC5-5489-4F17-BB7E-F71384A99C41}"/>
              </a:ext>
            </a:extLst>
          </p:cNvPr>
          <p:cNvSpPr/>
          <p:nvPr/>
        </p:nvSpPr>
        <p:spPr>
          <a:xfrm>
            <a:off x="838200" y="4636148"/>
            <a:ext cx="2279073" cy="75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Revealable</a:t>
            </a:r>
            <a:endParaRPr lang="en-GB" sz="2400" b="1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995BB98-2733-4659-BA7A-3B64B86FB77D}"/>
              </a:ext>
            </a:extLst>
          </p:cNvPr>
          <p:cNvSpPr/>
          <p:nvPr/>
        </p:nvSpPr>
        <p:spPr>
          <a:xfrm>
            <a:off x="4343400" y="4484110"/>
            <a:ext cx="6705600" cy="9037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Given the current knowledge, the transaction gets precedence over all newly generated transactions</a:t>
            </a:r>
          </a:p>
          <a:p>
            <a:pPr algn="ctr"/>
            <a:endParaRPr lang="en-GB" sz="2400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673EEA-708A-49B4-93E8-36D3BF7A1FC6}"/>
              </a:ext>
            </a:extLst>
          </p:cNvPr>
          <p:cNvSpPr/>
          <p:nvPr/>
        </p:nvSpPr>
        <p:spPr>
          <a:xfrm>
            <a:off x="4343400" y="5813353"/>
            <a:ext cx="6705600" cy="9037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Given the current knowledge, the transaction is not blocked and no newly generated transaction can take   precedence</a:t>
            </a:r>
            <a:endParaRPr lang="en-GB" sz="24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7F04BB0-A22F-4E28-8653-4BD40FB5F689}"/>
              </a:ext>
            </a:extLst>
          </p:cNvPr>
          <p:cNvSpPr/>
          <p:nvPr/>
        </p:nvSpPr>
        <p:spPr>
          <a:xfrm>
            <a:off x="838199" y="5889371"/>
            <a:ext cx="2279073" cy="75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Weakly Revealable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8428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92734-58FD-479E-B066-C2E692A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Examples: Fair Block Order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AC6EA-45C6-4D9F-A62E-BD01FB71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all honest parties see T</a:t>
            </a:r>
            <a:r>
              <a:rPr lang="en-US" sz="1800" dirty="0"/>
              <a:t>1</a:t>
            </a:r>
            <a:r>
              <a:rPr lang="en-US" dirty="0"/>
              <a:t> before T</a:t>
            </a:r>
            <a:r>
              <a:rPr lang="en-US" sz="1800" dirty="0"/>
              <a:t>2</a:t>
            </a:r>
            <a:r>
              <a:rPr lang="en-US" dirty="0"/>
              <a:t>, then T</a:t>
            </a:r>
            <a:r>
              <a:rPr lang="en-US" sz="1800" dirty="0"/>
              <a:t>1</a:t>
            </a:r>
            <a:r>
              <a:rPr lang="en-US" dirty="0"/>
              <a:t> must be in the same or an earlier block than T</a:t>
            </a:r>
            <a:r>
              <a:rPr lang="en-US" sz="1800" dirty="0"/>
              <a:t>2</a:t>
            </a:r>
          </a:p>
          <a:p>
            <a:pPr marL="0" indent="0">
              <a:buNone/>
            </a:pPr>
            <a:r>
              <a:rPr lang="en-US" sz="1800" dirty="0"/>
              <a:t>(and, where possible, T1 needs to be scheduled before T2 in the postprocessing. This can sometimes be undecidable).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A transaction T is </a:t>
            </a:r>
            <a:r>
              <a:rPr lang="en-US" sz="2800" b="1" dirty="0"/>
              <a:t>blocked</a:t>
            </a:r>
            <a:r>
              <a:rPr lang="en-US" sz="2800" dirty="0"/>
              <a:t>, if less than t+1 valid votes are received.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At this point, one honest party has shown me all transactions they saw before T. Thus, no transaction I don’t know can get precedence over T. </a:t>
            </a:r>
          </a:p>
          <a:p>
            <a:pPr marL="0" indent="0">
              <a:buNone/>
            </a:pPr>
            <a:r>
              <a:rPr lang="en-US" sz="2800" dirty="0"/>
              <a:t>A transaction T</a:t>
            </a:r>
            <a:r>
              <a:rPr lang="en-US" sz="1600" dirty="0"/>
              <a:t>1</a:t>
            </a:r>
            <a:r>
              <a:rPr lang="en-US" sz="2800" dirty="0"/>
              <a:t> does </a:t>
            </a:r>
            <a:r>
              <a:rPr lang="en-US" sz="2800" b="1" dirty="0"/>
              <a:t>not depend on </a:t>
            </a:r>
            <a:r>
              <a:rPr lang="en-US" dirty="0"/>
              <a:t>T</a:t>
            </a:r>
            <a:r>
              <a:rPr lang="en-US" sz="1600" dirty="0"/>
              <a:t>2</a:t>
            </a:r>
            <a:r>
              <a:rPr lang="en-US" sz="2800" dirty="0"/>
              <a:t>, if t+1 valid votes have arrived that report T</a:t>
            </a:r>
            <a:r>
              <a:rPr lang="en-US" sz="1600" dirty="0"/>
              <a:t>1</a:t>
            </a:r>
            <a:r>
              <a:rPr lang="en-US" sz="2800" dirty="0"/>
              <a:t> before </a:t>
            </a:r>
            <a:r>
              <a:rPr lang="en-US" dirty="0"/>
              <a:t>T</a:t>
            </a:r>
            <a:r>
              <a:rPr lang="en-US" sz="1600" dirty="0"/>
              <a:t>2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At this point, at least one honest party has not seen 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before 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so its not possible that all honest parties saw 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before 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A transaction T is </a:t>
            </a:r>
            <a:r>
              <a:rPr lang="en-US" b="1" dirty="0"/>
              <a:t>revealable</a:t>
            </a:r>
            <a:r>
              <a:rPr lang="en-US" dirty="0"/>
              <a:t>, if n valid votes for it have arrived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At this point, all honest parties have reported T and all transactions they’ve seen before, so all honest parties have seen T before any transaction that will be created now</a:t>
            </a:r>
          </a:p>
          <a:p>
            <a:pPr marL="0" indent="0">
              <a:buNone/>
            </a:pPr>
            <a:r>
              <a:rPr lang="en-US" dirty="0"/>
              <a:t>A transaction T is </a:t>
            </a:r>
            <a:r>
              <a:rPr lang="en-US" b="1" dirty="0"/>
              <a:t>weakly revealable, </a:t>
            </a:r>
            <a:r>
              <a:rPr lang="en-US" dirty="0"/>
              <a:t>if n-t valid votes have arrived for T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This means that the t+1 honest parties have sent their votes for T, so all honest leaders will unblock. It’s also not possible for any new transaction to get precedence over T.</a:t>
            </a:r>
            <a:endParaRPr lang="en-GB" sz="2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0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2875</Words>
  <Application>Microsoft Office PowerPoint</Application>
  <PresentationFormat>Breitbild</PresentationFormat>
  <Paragraphs>237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Roboto</vt:lpstr>
      <vt:lpstr>Office</vt:lpstr>
      <vt:lpstr>Adding order policies to the Consensus Level</vt:lpstr>
      <vt:lpstr>Our Motivation</vt:lpstr>
      <vt:lpstr>State of the Defense</vt:lpstr>
      <vt:lpstr>Fairness definitions &amp; impossibilities</vt:lpstr>
      <vt:lpstr>State of the Defense</vt:lpstr>
      <vt:lpstr>Setup &amp; Model (Highlights)</vt:lpstr>
      <vt:lpstr>The Framework Protocol</vt:lpstr>
      <vt:lpstr>Blocking &amp; Revealing rules (local)</vt:lpstr>
      <vt:lpstr>Policy Examples: Fair Block Order</vt:lpstr>
      <vt:lpstr>Policy Requirements and Caveats</vt:lpstr>
      <vt:lpstr>Policy Examples: Fair Block Order</vt:lpstr>
      <vt:lpstr>Requirements Workarounds</vt:lpstr>
      <vt:lpstr>Policy Examples: Timed Fairness</vt:lpstr>
      <vt:lpstr>Policy Examples: Capitalistic plus social security</vt:lpstr>
      <vt:lpstr>Performance Measurements &amp; Integration</vt:lpstr>
      <vt:lpstr>Hello, Ethereum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klaus kursawe</dc:creator>
  <cp:lastModifiedBy>klaus kursawe</cp:lastModifiedBy>
  <cp:revision>33</cp:revision>
  <dcterms:created xsi:type="dcterms:W3CDTF">2021-03-01T09:43:01Z</dcterms:created>
  <dcterms:modified xsi:type="dcterms:W3CDTF">2021-07-01T15:28:05Z</dcterms:modified>
</cp:coreProperties>
</file>