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8" r:id="rId4"/>
    <p:sldId id="257" r:id="rId5"/>
    <p:sldId id="265" r:id="rId6"/>
    <p:sldId id="285" r:id="rId7"/>
    <p:sldId id="258" r:id="rId8"/>
    <p:sldId id="266" r:id="rId9"/>
    <p:sldId id="267" r:id="rId10"/>
    <p:sldId id="259" r:id="rId11"/>
    <p:sldId id="293" r:id="rId12"/>
    <p:sldId id="283" r:id="rId13"/>
    <p:sldId id="294" r:id="rId14"/>
    <p:sldId id="286" r:id="rId15"/>
    <p:sldId id="291" r:id="rId16"/>
    <p:sldId id="292" r:id="rId17"/>
    <p:sldId id="270" r:id="rId18"/>
    <p:sldId id="272" r:id="rId19"/>
    <p:sldId id="271" r:id="rId20"/>
    <p:sldId id="269" r:id="rId21"/>
    <p:sldId id="273" r:id="rId22"/>
    <p:sldId id="274" r:id="rId23"/>
    <p:sldId id="277" r:id="rId24"/>
    <p:sldId id="275" r:id="rId25"/>
    <p:sldId id="278" r:id="rId26"/>
    <p:sldId id="279" r:id="rId27"/>
    <p:sldId id="280" r:id="rId28"/>
    <p:sldId id="282" r:id="rId29"/>
    <p:sldId id="281" r:id="rId30"/>
    <p:sldId id="262" r:id="rId31"/>
    <p:sldId id="26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1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355" custLinFactNeighborY="43863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Old</a:t>
          </a:r>
          <a:r>
            <a:rPr lang="de-DE" sz="3800" kern="1200"/>
            <a:t> </a:t>
          </a:r>
          <a:r>
            <a:rPr lang="de-DE" sz="3800" kern="1200">
              <a:solidFill>
                <a:schemeClr val="tx1"/>
              </a:solidFill>
            </a:rPr>
            <a:t>Repository</a:t>
          </a:r>
        </a:p>
      </dsp:txBody>
      <dsp:txXfrm>
        <a:off x="1089716" y="8"/>
        <a:ext cx="2835664" cy="1379196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Empty Repository</a:t>
          </a:r>
        </a:p>
      </dsp:txBody>
      <dsp:txXfrm>
        <a:off x="1089716" y="2907963"/>
        <a:ext cx="2835664" cy="137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197182" y="281423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197182" y="2814233"/>
        <a:ext cx="2368754" cy="145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0"/>
        <a:ext cx="2368754" cy="1450236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68222" y="2901093"/>
        <a:ext cx="2368754" cy="145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574898" y="0"/>
        <a:ext cx="3538084" cy="435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to git better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Available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Microsoft Team Foundation Server TFVC</a:t>
            </a:r>
          </a:p>
          <a:p>
            <a:r>
              <a:rPr lang="en-US"/>
              <a:t>BitKeeper</a:t>
            </a:r>
          </a:p>
          <a:p>
            <a:r>
              <a:rPr lang="en-US"/>
              <a:t>Git</a:t>
            </a:r>
          </a:p>
          <a:p>
            <a:r>
              <a:rPr lang="en-US"/>
              <a:t>Mercurial</a:t>
            </a:r>
          </a:p>
          <a:p>
            <a:r>
              <a:rPr lang="en-US"/>
              <a:t>Subversion, CVS, Monotone, 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E0000AE-FA33-4805-B0B9-92B6C464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Git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31C457-A272-4E7C-8A4F-33F4D69B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Open Source</a:t>
            </a:r>
          </a:p>
          <a:p>
            <a:r>
              <a:rPr lang="de-DE"/>
              <a:t>Linus Torvalds</a:t>
            </a:r>
          </a:p>
          <a:p>
            <a:r>
              <a:rPr lang="de-DE"/>
              <a:t>Git is a Distributed System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0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Interactive Example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Let‘s git it together.</a:t>
            </a:r>
          </a:p>
        </p:txBody>
      </p:sp>
    </p:spTree>
    <p:extLst>
      <p:ext uri="{BB962C8B-B14F-4D97-AF65-F5344CB8AC3E}">
        <p14:creationId xmlns:p14="http://schemas.microsoft.com/office/powerpoint/2010/main" val="51534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61BF332-EB0B-4640-A6F1-E86D7FA2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What‘s your favorite Open Source Project?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6A2CB-0B7F-46EA-96C3-C6F0F335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have a look at the code!</a:t>
            </a:r>
          </a:p>
          <a:p>
            <a:r>
              <a:rPr lang="de-DE"/>
              <a:t>It‘s probably on GitHub</a:t>
            </a:r>
          </a:p>
        </p:txBody>
      </p:sp>
    </p:spTree>
    <p:extLst>
      <p:ext uri="{BB962C8B-B14F-4D97-AF65-F5344CB8AC3E}">
        <p14:creationId xmlns:p14="http://schemas.microsoft.com/office/powerpoint/2010/main" val="6352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Mechanics and Jargon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Don‘t git confused!</a:t>
            </a:r>
          </a:p>
        </p:txBody>
      </p:sp>
    </p:spTree>
    <p:extLst>
      <p:ext uri="{BB962C8B-B14F-4D97-AF65-F5344CB8AC3E}">
        <p14:creationId xmlns:p14="http://schemas.microsoft.com/office/powerpoint/2010/main" val="1192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A11F0B-D7B5-422A-8580-1F8E0B4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Origin of the used imagery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F86E0-26D3-4C06-B9ED-744E9D0777C3}"/>
              </a:ext>
            </a:extLst>
          </p:cNvPr>
          <p:cNvSpPr/>
          <p:nvPr/>
        </p:nvSpPr>
        <p:spPr>
          <a:xfrm>
            <a:off x="6177342" y="151719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5273E2-E03A-47C1-A138-728698DC3998}"/>
              </a:ext>
            </a:extLst>
          </p:cNvPr>
          <p:cNvSpPr/>
          <p:nvPr/>
        </p:nvSpPr>
        <p:spPr>
          <a:xfrm>
            <a:off x="3292137" y="289348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6EC1A1-5E70-4123-8BAE-76633CA60034}"/>
              </a:ext>
            </a:extLst>
          </p:cNvPr>
          <p:cNvSpPr/>
          <p:nvPr/>
        </p:nvSpPr>
        <p:spPr>
          <a:xfrm>
            <a:off x="6851343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trunk</a:t>
            </a:r>
          </a:p>
        </p:txBody>
      </p:sp>
    </p:spTree>
    <p:extLst>
      <p:ext uri="{BB962C8B-B14F-4D97-AF65-F5344CB8AC3E}">
        <p14:creationId xmlns:p14="http://schemas.microsoft.com/office/powerpoint/2010/main" val="171015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A11F0B-D7B5-422A-8580-1F8E0B4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Origin of the used imagery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27E3023E-131E-45D7-90B5-CC04975F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85" y="1825625"/>
            <a:ext cx="2504829" cy="4351338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C2F86E0-26D3-4C06-B9ED-744E9D0777C3}"/>
              </a:ext>
            </a:extLst>
          </p:cNvPr>
          <p:cNvSpPr/>
          <p:nvPr/>
        </p:nvSpPr>
        <p:spPr>
          <a:xfrm>
            <a:off x="6177342" y="151719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5273E2-E03A-47C1-A138-728698DC3998}"/>
              </a:ext>
            </a:extLst>
          </p:cNvPr>
          <p:cNvSpPr/>
          <p:nvPr/>
        </p:nvSpPr>
        <p:spPr>
          <a:xfrm>
            <a:off x="3292137" y="289348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6EC1A1-5E70-4123-8BAE-76633CA60034}"/>
              </a:ext>
            </a:extLst>
          </p:cNvPr>
          <p:cNvSpPr/>
          <p:nvPr/>
        </p:nvSpPr>
        <p:spPr>
          <a:xfrm>
            <a:off x="6851343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0C8AD4-6E4A-4F7B-9F11-DC061806F879}"/>
              </a:ext>
            </a:extLst>
          </p:cNvPr>
          <p:cNvSpPr/>
          <p:nvPr/>
        </p:nvSpPr>
        <p:spPr>
          <a:xfrm>
            <a:off x="3292137" y="5273345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96278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7137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124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5756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8809F-0C31-4B2C-88EF-39C4AF8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5C0079-8A63-4235-BB11-6E5D2B20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Professional use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Interactive Example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Mechanics and Jargon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Sources</a:t>
            </a:r>
          </a:p>
          <a:p>
            <a:pPr marL="571500" indent="-571500">
              <a:buFont typeface="+mj-lt"/>
              <a:buAutoNum type="romanUcPeriod"/>
            </a:pPr>
            <a:endParaRPr lang="de-DE"/>
          </a:p>
          <a:p>
            <a:pPr marL="571500" indent="-571500">
              <a:buFont typeface="+mj-lt"/>
              <a:buAutoNum type="romanU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8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870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554126" y="2461334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763000" y="2461334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5697894" y="361290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33C02085-38A9-4A85-9CA9-916AE4DB3207}"/>
              </a:ext>
            </a:extLst>
          </p:cNvPr>
          <p:cNvCxnSpPr/>
          <p:nvPr/>
        </p:nvCxnSpPr>
        <p:spPr>
          <a:xfrm rot="16200000" flipH="1">
            <a:off x="7142178" y="3821929"/>
            <a:ext cx="1231777" cy="445917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B4E7DBDD-13A8-4279-BC73-F892CD63FFC4}"/>
              </a:ext>
            </a:extLst>
          </p:cNvPr>
          <p:cNvCxnSpPr/>
          <p:nvPr/>
        </p:nvCxnSpPr>
        <p:spPr>
          <a:xfrm rot="5400000">
            <a:off x="8741915" y="3649091"/>
            <a:ext cx="1231778" cy="791593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37843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266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EAF99D6-2AAB-496E-8C5B-220AD12A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45" y="3429000"/>
            <a:ext cx="6237000" cy="1917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2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8175708" y="202435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4433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15EBA3-B940-4EFE-952A-9FED7C3CD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65767"/>
            <a:ext cx="5181600" cy="471054"/>
          </a:xfrm>
        </p:spPr>
      </p:pic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  <a:r>
              <a:rPr lang="de-DE"/>
              <a:t> 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6997"/>
            <a:ext cx="5181600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96934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</a:p>
          <a:p>
            <a:r>
              <a:rPr lang="de-DE" u="sng"/>
              <a:t>Merge</a:t>
            </a:r>
            <a:r>
              <a:rPr lang="de-DE"/>
              <a:t> or </a:t>
            </a:r>
            <a:r>
              <a:rPr lang="de-DE" u="sng"/>
              <a:t>Integration </a:t>
            </a:r>
            <a:r>
              <a:rPr lang="de-DE"/>
              <a:t>means adding branch changes back to the source</a:t>
            </a:r>
            <a:endParaRPr lang="de-DE" u="sng"/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6997"/>
            <a:ext cx="5178912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968344" y="1690688"/>
            <a:ext cx="1461656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929C8D-ED23-414C-909A-1078EB993073}"/>
              </a:ext>
            </a:extLst>
          </p:cNvPr>
          <p:cNvSpPr/>
          <p:nvPr/>
        </p:nvSpPr>
        <p:spPr>
          <a:xfrm>
            <a:off x="10843491" y="2706997"/>
            <a:ext cx="240145" cy="88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7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Copying a branch to another is called a </a:t>
            </a:r>
            <a:r>
              <a:rPr lang="de-DE" u="sng"/>
              <a:t>Switch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7410"/>
            <a:ext cx="5178912" cy="1590961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301018" y="169068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375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Mark important commits with a </a:t>
            </a:r>
            <a:r>
              <a:rPr lang="de-DE" u="sng"/>
              <a:t>Tag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892089"/>
            <a:ext cx="5178912" cy="122160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147274" y="1848105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6C1189-7934-445B-99EF-8C5B5E23948C}"/>
              </a:ext>
            </a:extLst>
          </p:cNvPr>
          <p:cNvSpPr/>
          <p:nvPr/>
        </p:nvSpPr>
        <p:spPr>
          <a:xfrm>
            <a:off x="9201348" y="4113692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21024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49F531-90A3-40E0-9D2D-35D63854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935"/>
            <a:ext cx="10515600" cy="425871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8F11F23-6CE0-4349-AA39-52E4626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Branching Strategy Example: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343D37-2FC1-43DD-AB42-2D5277D30777}"/>
              </a:ext>
            </a:extLst>
          </p:cNvPr>
          <p:cNvSpPr/>
          <p:nvPr/>
        </p:nvSpPr>
        <p:spPr>
          <a:xfrm>
            <a:off x="838200" y="527656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F29386-620C-4C20-9EB9-E73954A798DE}"/>
              </a:ext>
            </a:extLst>
          </p:cNvPr>
          <p:cNvSpPr/>
          <p:nvPr/>
        </p:nvSpPr>
        <p:spPr>
          <a:xfrm>
            <a:off x="838200" y="382552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D68EB6-961E-4789-B691-612657CB3EBA}"/>
              </a:ext>
            </a:extLst>
          </p:cNvPr>
          <p:cNvSpPr/>
          <p:nvPr/>
        </p:nvSpPr>
        <p:spPr>
          <a:xfrm>
            <a:off x="838200" y="235363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AE908-6220-4A63-89BB-C862AB97D944}"/>
              </a:ext>
            </a:extLst>
          </p:cNvPr>
          <p:cNvSpPr/>
          <p:nvPr/>
        </p:nvSpPr>
        <p:spPr>
          <a:xfrm>
            <a:off x="922481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7E1BC09-2CE7-4E87-9ABA-2C443C1870BD}"/>
              </a:ext>
            </a:extLst>
          </p:cNvPr>
          <p:cNvSpPr/>
          <p:nvPr/>
        </p:nvSpPr>
        <p:spPr>
          <a:xfrm>
            <a:off x="579774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6035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1B963-9AB6-440F-A206-397DD0D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I. 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A3556-3B0E-4DD3-ACB7-9D0066FE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GITting started</a:t>
            </a:r>
          </a:p>
        </p:txBody>
      </p:sp>
    </p:spTree>
    <p:extLst>
      <p:ext uri="{BB962C8B-B14F-4D97-AF65-F5344CB8AC3E}">
        <p14:creationId xmlns:p14="http://schemas.microsoft.com/office/powerpoint/2010/main" val="2372903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Images: Own works only</a:t>
            </a:r>
          </a:p>
          <a:p>
            <a:r>
              <a:rPr lang="de-DE"/>
              <a:t>www.joelonsoftware.com/2000/08/09/the-joel-test-12-steps-to-better-code/</a:t>
            </a:r>
          </a:p>
          <a:p>
            <a:r>
              <a:rPr lang="de-DE"/>
              <a:t>en.wikipedia.org/wiki/Version_control</a:t>
            </a:r>
          </a:p>
          <a:p>
            <a:r>
              <a:rPr lang="de-DE"/>
              <a:t>en.wikipedia.org/wiki/Comparison_of_version_control_software</a:t>
            </a:r>
          </a:p>
          <a:p>
            <a:r>
              <a:rPr lang="de-DE"/>
              <a:t>guides.github.com/introduction/git-handbook/</a:t>
            </a:r>
          </a:p>
          <a:p>
            <a:r>
              <a:rPr lang="de-DE"/>
              <a:t>www.mercurial-scm.org/</a:t>
            </a:r>
          </a:p>
          <a:p>
            <a:r>
              <a:rPr lang="de-DE"/>
              <a:t>www.git-scm.org/</a:t>
            </a:r>
          </a:p>
          <a:p>
            <a:r>
              <a:rPr lang="de-DE"/>
              <a:t>subversion.apache.org/</a:t>
            </a:r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Thank you for your patience ;)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sym typeface="Wingdings" panose="05000000000000000000" pitchFamily="2" charset="2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4B3DEF-ED34-491F-A96D-4BD4C8EB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II. Professional use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EE97B3-845F-4609-A828-B5101061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What do I git from this?</a:t>
            </a:r>
          </a:p>
        </p:txBody>
      </p:sp>
    </p:spTree>
    <p:extLst>
      <p:ext uri="{BB962C8B-B14F-4D97-AF65-F5344CB8AC3E}">
        <p14:creationId xmlns:p14="http://schemas.microsoft.com/office/powerpoint/2010/main" val="33623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do an experiment</a:t>
            </a:r>
          </a:p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144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Version Control Systems</vt:lpstr>
      <vt:lpstr>Table of Contents</vt:lpstr>
      <vt:lpstr>I. Introduction</vt:lpstr>
      <vt:lpstr>What is a Version Control System?</vt:lpstr>
      <vt:lpstr>Uses for SCM tools</vt:lpstr>
      <vt:lpstr>II. Professional use</vt:lpstr>
      <vt:lpstr>The Bad News: You must use SCM</vt:lpstr>
      <vt:lpstr>The Good News: You already do</vt:lpstr>
      <vt:lpstr>No, seriously. Why should I use Source Control? </vt:lpstr>
      <vt:lpstr>Available Systems</vt:lpstr>
      <vt:lpstr>Why Git</vt:lpstr>
      <vt:lpstr>Interactive Example</vt:lpstr>
      <vt:lpstr>What‘s your favorite Open Source Project?</vt:lpstr>
      <vt:lpstr>Mechanics and Jargon</vt:lpstr>
      <vt:lpstr>Origin of the used imagery</vt:lpstr>
      <vt:lpstr>Origin of the used imagery</vt:lpstr>
      <vt:lpstr>Jargon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Jargon - Branches</vt:lpstr>
      <vt:lpstr>Branching Strategy Example: Testing</vt:lpstr>
      <vt:lpstr>Sources</vt:lpstr>
      <vt:lpstr>Thank you for your patience 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80</cp:revision>
  <dcterms:created xsi:type="dcterms:W3CDTF">2018-08-20T08:43:04Z</dcterms:created>
  <dcterms:modified xsi:type="dcterms:W3CDTF">2018-08-24T16:15:45Z</dcterms:modified>
</cp:coreProperties>
</file>