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70" r:id="rId8"/>
    <p:sldId id="272" r:id="rId9"/>
    <p:sldId id="271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59" r:id="rId18"/>
    <p:sldId id="260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pPr algn="ctr"/>
          <a:r>
            <a:rPr lang="de-DE">
              <a:solidFill>
                <a:schemeClr val="tx1"/>
              </a:solidFill>
            </a:rPr>
            <a:t>Old</a:t>
          </a:r>
          <a:r>
            <a:rPr lang="de-DE"/>
            <a:t> </a:t>
          </a:r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80AD1D61-046F-480A-BD68-82440BDDAD6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Empty Repository</a:t>
          </a:r>
        </a:p>
      </dgm:t>
    </dgm:pt>
    <dgm:pt modelId="{2FA184F0-05F3-4F3D-BB6D-783AEC0CAB29}" type="parTrans" cxnId="{20E76C00-EE7B-4B7C-9EFD-1408821F90FF}">
      <dgm:prSet/>
      <dgm:spPr/>
      <dgm:t>
        <a:bodyPr/>
        <a:lstStyle/>
        <a:p>
          <a:endParaRPr lang="de-DE"/>
        </a:p>
      </dgm:t>
    </dgm:pt>
    <dgm:pt modelId="{3C65786C-6CFC-42E1-AECE-0278A9F7334B}" type="sibTrans" cxnId="{20E76C00-EE7B-4B7C-9EFD-1408821F90FF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2" custScaleX="56025" custScaleY="44362" custLinFactNeighborX="-957" custLinFactNeighborY="-17285">
        <dgm:presLayoutVars>
          <dgm:bulletEnabled val="1"/>
        </dgm:presLayoutVars>
      </dgm:prSet>
      <dgm:spPr>
        <a:prstGeom prst="round2SameRect">
          <a:avLst/>
        </a:prstGeom>
      </dgm:spPr>
    </dgm:pt>
    <dgm:pt modelId="{906E5C7C-0FA6-44F4-AE6C-649895E894EE}" type="pres">
      <dgm:prSet presAssocID="{85D7D43E-C42F-48E5-8141-02739EAAF166}" presName="sibTrans" presStyleCnt="0"/>
      <dgm:spPr/>
    </dgm:pt>
    <dgm:pt modelId="{1DFFDEF2-82AC-44C5-B26A-C8BDC60C4166}" type="pres">
      <dgm:prSet presAssocID="{80AD1D61-046F-480A-BD68-82440BDDAD68}" presName="node" presStyleLbl="node1" presStyleIdx="1" presStyleCnt="2" custScaleX="56025" custScaleY="44362" custLinFactNeighborX="-957" custLinFactNeighborY="15221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20E76C00-EE7B-4B7C-9EFD-1408821F90FF}" srcId="{4F4BB48D-C56A-4B14-9678-28AE30AF3482}" destId="{80AD1D61-046F-480A-BD68-82440BDDAD68}" srcOrd="1" destOrd="0" parTransId="{2FA184F0-05F3-4F3D-BB6D-783AEC0CAB29}" sibTransId="{3C65786C-6CFC-42E1-AECE-0278A9F7334B}"/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983EACD3-D021-40BA-A060-6B754C609FA9}" type="presOf" srcId="{80AD1D61-046F-480A-BD68-82440BDDAD68}" destId="{1DFFDEF2-82AC-44C5-B26A-C8BDC60C4166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  <dgm:cxn modelId="{D0687D5C-409E-4D13-B74B-A8EB0C94CA7B}" type="presParOf" srcId="{270D1D2A-A89A-48D1-B747-56A87CD07029}" destId="{906E5C7C-0FA6-44F4-AE6C-649895E894EE}" srcOrd="1" destOrd="0" presId="urn:microsoft.com/office/officeart/2005/8/layout/default"/>
    <dgm:cxn modelId="{673369A1-D859-460C-A428-788A5E5672D1}" type="presParOf" srcId="{270D1D2A-A89A-48D1-B747-56A87CD07029}" destId="{1DFFDEF2-82AC-44C5-B26A-C8BDC60C41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47081" custScaleY="46647" custLinFactNeighborX="-3012" custLinFactNeighborY="-46657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AE95FC26-B5DC-43C1-84B3-BD4F48918B0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F5D0D923-538A-4203-8BE7-34F8A22FDC76}" type="parTrans" cxnId="{EA4B074E-20DE-4E12-8979-0D50786D23D9}">
      <dgm:prSet/>
      <dgm:spPr/>
      <dgm:t>
        <a:bodyPr/>
        <a:lstStyle/>
        <a:p>
          <a:endParaRPr lang="de-DE"/>
        </a:p>
      </dgm:t>
    </dgm:pt>
    <dgm:pt modelId="{B262670B-C1DF-4284-8E45-3419483B7CC0}" type="sibTrans" cxnId="{EA4B074E-20DE-4E12-8979-0D50786D23D9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2" custScaleX="47081" custScaleY="46647" custLinFactNeighborX="-3012" custLinFactNeighborY="-46657">
        <dgm:presLayoutVars>
          <dgm:bulletEnabled val="1"/>
        </dgm:presLayoutVars>
      </dgm:prSet>
      <dgm:spPr>
        <a:prstGeom prst="round2SameRect">
          <a:avLst/>
        </a:prstGeom>
      </dgm:spPr>
    </dgm:pt>
    <dgm:pt modelId="{34AD7E61-A5AB-4EA5-B24A-7210A6BDB360}" type="pres">
      <dgm:prSet presAssocID="{8057445A-5B74-4ED4-B7A0-A3B94665D4CB}" presName="sibTrans" presStyleCnt="0"/>
      <dgm:spPr/>
    </dgm:pt>
    <dgm:pt modelId="{400B11CB-74B9-43B4-99CE-6F8BD0F8E5A4}" type="pres">
      <dgm:prSet presAssocID="{AE95FC26-B5DC-43C1-84B3-BD4F48918B08}" presName="node" presStyleLbl="node1" presStyleIdx="1" presStyleCnt="2" custScaleX="47081" custScaleY="46647" custLinFactNeighborX="-1984" custLinFactNeighborY="15000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6B6F2705-6C4B-44A3-B069-6EB2B5585326}" type="presOf" srcId="{AE95FC26-B5DC-43C1-84B3-BD4F48918B08}" destId="{400B11CB-74B9-43B4-99CE-6F8BD0F8E5A4}" srcOrd="0" destOrd="0" presId="urn:microsoft.com/office/officeart/2005/8/layout/default"/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EA4B074E-20DE-4E12-8979-0D50786D23D9}" srcId="{66B5714B-839D-4863-8110-A1D5199B7288}" destId="{AE95FC26-B5DC-43C1-84B3-BD4F48918B08}" srcOrd="1" destOrd="0" parTransId="{F5D0D923-538A-4203-8BE7-34F8A22FDC76}" sibTransId="{B262670B-C1DF-4284-8E45-3419483B7CC0}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  <dgm:cxn modelId="{12BEDF66-BFA5-4BDF-A3FF-495654553872}" type="presParOf" srcId="{450EF788-3523-42D3-B2B2-A9A78ADDBE2E}" destId="{34AD7E61-A5AB-4EA5-B24A-7210A6BDB360}" srcOrd="1" destOrd="0" presId="urn:microsoft.com/office/officeart/2005/8/layout/default"/>
    <dgm:cxn modelId="{20AD1CA7-8208-4165-92DD-5ECB127D0477}" type="presParOf" srcId="{450EF788-3523-42D3-B2B2-A9A78ADDBE2E}" destId="{400B11CB-74B9-43B4-99CE-6F8BD0F8E5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endParaRPr lang="de-DE"/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71786" custScaleY="139961" custLinFactNeighborX="-3012" custLinFactNeighborY="-46657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151767" y="772955"/>
        <a:ext cx="4878066" cy="2957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151767" y="772955"/>
        <a:ext cx="4878066" cy="2957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1089716" y="8"/>
          <a:ext cx="2902991" cy="137919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>
              <a:solidFill>
                <a:schemeClr val="tx1"/>
              </a:solidFill>
            </a:rPr>
            <a:t>Old</a:t>
          </a:r>
          <a:r>
            <a:rPr lang="de-DE" sz="3600" kern="1200"/>
            <a:t> </a:t>
          </a:r>
          <a:r>
            <a:rPr lang="de-DE" sz="3600" kern="1200">
              <a:solidFill>
                <a:schemeClr val="tx1"/>
              </a:solidFill>
            </a:rPr>
            <a:t>Repository</a:t>
          </a:r>
        </a:p>
      </dsp:txBody>
      <dsp:txXfrm>
        <a:off x="1157043" y="67335"/>
        <a:ext cx="2768337" cy="1311869"/>
      </dsp:txXfrm>
    </dsp:sp>
    <dsp:sp modelId="{1DFFDEF2-82AC-44C5-B26A-C8BDC60C4166}">
      <dsp:nvSpPr>
        <dsp:cNvPr id="0" name=""/>
        <dsp:cNvSpPr/>
      </dsp:nvSpPr>
      <dsp:spPr>
        <a:xfrm>
          <a:off x="1089716" y="2907963"/>
          <a:ext cx="2902991" cy="137919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>
              <a:solidFill>
                <a:schemeClr val="tx1"/>
              </a:solidFill>
            </a:rPr>
            <a:t>Empty Repository</a:t>
          </a:r>
        </a:p>
      </dsp:txBody>
      <dsp:txXfrm>
        <a:off x="1157043" y="2975290"/>
        <a:ext cx="2768337" cy="1311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3"/>
          <a:ext cx="2439549" cy="145023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>
              <a:solidFill>
                <a:schemeClr val="tx1"/>
              </a:solidFill>
            </a:rPr>
            <a:t>Repository</a:t>
          </a:r>
        </a:p>
      </dsp:txBody>
      <dsp:txXfrm>
        <a:off x="1285750" y="70798"/>
        <a:ext cx="2297959" cy="1379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0"/>
          <a:ext cx="2439549" cy="145023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>
              <a:solidFill>
                <a:schemeClr val="tx1"/>
              </a:solidFill>
            </a:rPr>
            <a:t>Repository</a:t>
          </a:r>
        </a:p>
      </dsp:txBody>
      <dsp:txXfrm>
        <a:off x="1285750" y="70795"/>
        <a:ext cx="2297959" cy="1379441"/>
      </dsp:txXfrm>
    </dsp:sp>
    <dsp:sp modelId="{400B11CB-74B9-43B4-99CE-6F8BD0F8E5A4}">
      <dsp:nvSpPr>
        <dsp:cNvPr id="0" name=""/>
        <dsp:cNvSpPr/>
      </dsp:nvSpPr>
      <dsp:spPr>
        <a:xfrm>
          <a:off x="1268222" y="2901093"/>
          <a:ext cx="2439549" cy="145023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>
              <a:solidFill>
                <a:schemeClr val="tx1"/>
              </a:solidFill>
            </a:rPr>
            <a:t>Repository</a:t>
          </a:r>
        </a:p>
      </dsp:txBody>
      <dsp:txXfrm>
        <a:off x="1339017" y="2971888"/>
        <a:ext cx="2297959" cy="1379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574898" y="0"/>
          <a:ext cx="3719663" cy="4351331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756477" y="181579"/>
        <a:ext cx="3356505" cy="416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22.08.2018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Version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or: How do I </a:t>
            </a:r>
            <a:r>
              <a:rPr lang="de-DE" err="1"/>
              <a:t>git</a:t>
            </a:r>
            <a:r>
              <a:rPr lang="de-DE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75999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6486618" y="4828189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920209" y="4828189"/>
            <a:ext cx="1961965" cy="967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New file</a:t>
            </a:r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30FA2CF9-6086-4152-A69B-FF1A4735B76B}"/>
              </a:ext>
            </a:extLst>
          </p:cNvPr>
          <p:cNvSpPr/>
          <p:nvPr/>
        </p:nvSpPr>
        <p:spPr>
          <a:xfrm>
            <a:off x="8196495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6621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87365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998781" y="4792679"/>
            <a:ext cx="693752" cy="374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822739" y="4792679"/>
            <a:ext cx="693752" cy="374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160450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3D1D13C-4DDA-4373-90D1-934406623E0D}"/>
              </a:ext>
            </a:extLst>
          </p:cNvPr>
          <p:cNvSpPr/>
          <p:nvPr/>
        </p:nvSpPr>
        <p:spPr>
          <a:xfrm>
            <a:off x="8255494" y="3160449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6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7513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311595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7311595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7658471" y="279645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525EFD4-A8AA-4F4E-9664-2C67EC1C2BE6}"/>
              </a:ext>
            </a:extLst>
          </p:cNvPr>
          <p:cNvSpPr/>
          <p:nvPr/>
        </p:nvSpPr>
        <p:spPr>
          <a:xfrm>
            <a:off x="8209370" y="4344606"/>
            <a:ext cx="614502" cy="485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C407B-4B51-446A-A0D5-908FE88EC4C2}"/>
              </a:ext>
            </a:extLst>
          </p:cNvPr>
          <p:cNvSpPr/>
          <p:nvPr/>
        </p:nvSpPr>
        <p:spPr>
          <a:xfrm>
            <a:off x="7311595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14A37C-E389-4403-A36F-16FC98E33C82}"/>
              </a:ext>
            </a:extLst>
          </p:cNvPr>
          <p:cNvSpPr/>
          <p:nvPr/>
        </p:nvSpPr>
        <p:spPr>
          <a:xfrm>
            <a:off x="9022998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7406F4-5A63-448A-BA40-1687AC90395A}"/>
              </a:ext>
            </a:extLst>
          </p:cNvPr>
          <p:cNvSpPr/>
          <p:nvPr/>
        </p:nvSpPr>
        <p:spPr>
          <a:xfrm>
            <a:off x="9022998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BCB32E-DC01-4253-A04E-0695F6F8A346}"/>
              </a:ext>
            </a:extLst>
          </p:cNvPr>
          <p:cNvSpPr/>
          <p:nvPr/>
        </p:nvSpPr>
        <p:spPr>
          <a:xfrm>
            <a:off x="9022998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Trunk or Master</a:t>
            </a:r>
          </a:p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BF876A-B7AD-4FD9-8EED-B7480CDBC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51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Trunk or Master</a:t>
            </a:r>
          </a:p>
          <a:p>
            <a:r>
              <a:rPr lang="de-DE"/>
              <a:t>Feature Branch</a:t>
            </a:r>
          </a:p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BF876A-B7AD-4FD9-8EED-B7480CDBC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84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Trunk or Master</a:t>
            </a:r>
          </a:p>
          <a:p>
            <a:r>
              <a:rPr lang="de-DE"/>
              <a:t>Feature Branch</a:t>
            </a:r>
          </a:p>
          <a:p>
            <a:r>
              <a:rPr lang="de-DE"/>
              <a:t>Merge or Integration</a:t>
            </a:r>
          </a:p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BF876A-B7AD-4FD9-8EED-B7480CDBC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Trunk or Master</a:t>
            </a:r>
          </a:p>
          <a:p>
            <a:r>
              <a:rPr lang="de-DE"/>
              <a:t>Feature Branch</a:t>
            </a:r>
          </a:p>
          <a:p>
            <a:r>
              <a:rPr lang="de-DE"/>
              <a:t>Merge or Integration</a:t>
            </a:r>
          </a:p>
          <a:p>
            <a:r>
              <a:rPr lang="de-DE"/>
              <a:t>Switch</a:t>
            </a:r>
          </a:p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BF876A-B7AD-4FD9-8EED-B7480CDBC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7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Latest Gossip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4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Hands-on hacking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3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SCM = Source Code Management</a:t>
            </a:r>
          </a:p>
          <a:p>
            <a:r>
              <a:rPr lang="de-DE"/>
              <a:t>Organizes production of large texts</a:t>
            </a:r>
          </a:p>
          <a:p>
            <a:r>
              <a:rPr lang="de-DE"/>
              <a:t>Tracks changes</a:t>
            </a:r>
          </a:p>
          <a:p>
            <a:r>
              <a:rPr lang="de-DE"/>
              <a:t>Helps authors collaborate</a:t>
            </a:r>
          </a:p>
          <a:p>
            <a:r>
              <a:rPr lang="de-DE"/>
              <a:t>Restores previous versions if needed</a:t>
            </a:r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THX &amp; BYE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SCM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 code</a:t>
            </a:r>
          </a:p>
          <a:p>
            <a:r>
              <a:rPr lang="de-DE"/>
              <a:t>Legal documents</a:t>
            </a:r>
          </a:p>
          <a:p>
            <a:r>
              <a:rPr lang="de-DE"/>
              <a:t>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3053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You must use SCM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Coding alone without SCM might work</a:t>
            </a:r>
          </a:p>
          <a:p>
            <a:r>
              <a:rPr lang="de-DE"/>
              <a:t>Teams need source control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News: You already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Write a text in a word processor</a:t>
            </a:r>
          </a:p>
          <a:p>
            <a:r>
              <a:rPr lang="de-DE"/>
              <a:t>Make a mistake</a:t>
            </a:r>
          </a:p>
          <a:p>
            <a:r>
              <a:rPr lang="de-DE"/>
              <a:t>Press the Undo button</a:t>
            </a:r>
          </a:p>
          <a:p>
            <a:r>
              <a:rPr lang="de-DE"/>
              <a:t>Gratulations, you just used a version control tool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C829-31E7-4651-984C-DCA1F8B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No, seriously. Why should I use Source Control?</a:t>
            </a:r>
            <a:br>
              <a:rPr lang="en-US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653B5-A2F3-434B-A216-1F7CF62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See what others have changed</a:t>
            </a:r>
          </a:p>
          <a:p>
            <a:r>
              <a:rPr lang="de-DE"/>
              <a:t>You can roll back mistakes</a:t>
            </a:r>
          </a:p>
          <a:p>
            <a:r>
              <a:rPr lang="de-DE"/>
              <a:t>Your code is saved often</a:t>
            </a:r>
          </a:p>
          <a:p>
            <a:r>
              <a:rPr lang="de-DE"/>
              <a:t>It is easy to share project files</a:t>
            </a:r>
          </a:p>
          <a:p>
            <a:r>
              <a:rPr lang="de-DE"/>
              <a:t>+1 on your team‘s Joel Test score</a:t>
            </a:r>
          </a:p>
        </p:txBody>
      </p:sp>
    </p:spTree>
    <p:extLst>
      <p:ext uri="{BB962C8B-B14F-4D97-AF65-F5344CB8AC3E}">
        <p14:creationId xmlns:p14="http://schemas.microsoft.com/office/powerpoint/2010/main" val="227939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970515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5581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1328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A85E2B-AF55-4BB1-A008-A1BBAB485C1F}"/>
              </a:ext>
            </a:extLst>
          </p:cNvPr>
          <p:cNvSpPr/>
          <p:nvPr/>
        </p:nvSpPr>
        <p:spPr>
          <a:xfrm>
            <a:off x="9063731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E895CF-42EF-4EEE-A035-286D7D701B36}"/>
              </a:ext>
            </a:extLst>
          </p:cNvPr>
          <p:cNvSpPr/>
          <p:nvPr/>
        </p:nvSpPr>
        <p:spPr>
          <a:xfrm>
            <a:off x="8511651" y="4714043"/>
            <a:ext cx="401530" cy="452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9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  <a:p>
            <a:r>
              <a:rPr lang="de-DE"/>
              <a:t>To </a:t>
            </a:r>
            <a:r>
              <a:rPr lang="de-DE" u="sng"/>
              <a:t>clone</a:t>
            </a:r>
            <a:r>
              <a:rPr lang="de-DE"/>
              <a:t> means to copy a whole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721972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85695C4-82F1-47E4-9CFF-E7E079BB94C1}"/>
              </a:ext>
            </a:extLst>
          </p:cNvPr>
          <p:cNvSpPr/>
          <p:nvPr/>
        </p:nvSpPr>
        <p:spPr>
          <a:xfrm>
            <a:off x="8327254" y="3559946"/>
            <a:ext cx="772358" cy="90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397CEE-B6A4-4AA0-A48E-E5BDDF73E731}"/>
              </a:ext>
            </a:extLst>
          </p:cNvPr>
          <p:cNvSpPr/>
          <p:nvPr/>
        </p:nvSpPr>
        <p:spPr>
          <a:xfrm>
            <a:off x="6636798" y="3331030"/>
            <a:ext cx="1614256" cy="11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9183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Breitbild</PresentationFormat>
  <Paragraphs>82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Version Control Systems</vt:lpstr>
      <vt:lpstr>What is a Version Control System?</vt:lpstr>
      <vt:lpstr>Uses for SCM tools</vt:lpstr>
      <vt:lpstr>The Bad News: You must use SCM</vt:lpstr>
      <vt:lpstr>The Good News: You already do</vt:lpstr>
      <vt:lpstr>No, seriously. Why should I use Source Control? </vt:lpstr>
      <vt:lpstr>Jargon</vt:lpstr>
      <vt:lpstr>Jargon</vt:lpstr>
      <vt:lpstr>Jargon</vt:lpstr>
      <vt:lpstr>Jargon</vt:lpstr>
      <vt:lpstr>Jargon</vt:lpstr>
      <vt:lpstr>Jargon</vt:lpstr>
      <vt:lpstr>Jargon - Branches</vt:lpstr>
      <vt:lpstr>Jargon - Branches</vt:lpstr>
      <vt:lpstr>Jargon - Branches</vt:lpstr>
      <vt:lpstr>Jargon - Branches</vt:lpstr>
      <vt:lpstr>Latest Gossip</vt:lpstr>
      <vt:lpstr>Git</vt:lpstr>
      <vt:lpstr>Hands-on hacking</vt:lpstr>
      <vt:lpstr>Sources</vt:lpstr>
      <vt:lpstr>THX &amp;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Fetsch, Christian</cp:lastModifiedBy>
  <cp:revision>25</cp:revision>
  <dcterms:created xsi:type="dcterms:W3CDTF">2018-08-20T08:43:04Z</dcterms:created>
  <dcterms:modified xsi:type="dcterms:W3CDTF">2018-08-22T16:08:20Z</dcterms:modified>
</cp:coreProperties>
</file>