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tr" sz="1200" b="0" i="0" u="none" strike="noStrike" cap="none">
                <a:solidFill>
                  <a:schemeClr val="dk1"/>
                </a:solidFill>
                <a:latin typeface="Calibri"/>
                <a:ea typeface="Calibri"/>
                <a:cs typeface="Calibri"/>
                <a:sym typeface="Calibri"/>
              </a:rPr>
              <a:t>‹#›</a:t>
            </a:fld>
            <a:endParaRPr lang="t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elecegiyazanlar.turkcell.com.tr/konu/android/egitim/android-301/webview-kullanimi"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1" name="Shape 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r>
              <a:rPr lang="tr" sz="1200" b="0" i="0" u="none" strike="noStrike" cap="none">
                <a:solidFill>
                  <a:schemeClr val="dk1"/>
                </a:solidFill>
                <a:latin typeface="Calibri"/>
                <a:ea typeface="Calibri"/>
                <a:cs typeface="Calibri"/>
                <a:sym typeface="Calibri"/>
              </a:rPr>
              <a:t>En baştan yeni bir proje oluşturup, login ekranı tasarlayın.</a:t>
            </a:r>
          </a:p>
          <a:p>
            <a:pPr marL="0" marR="0" lvl="0" indent="0" algn="l" rtl="0">
              <a:spcBef>
                <a:spcPts val="0"/>
              </a:spcBef>
              <a:buClr>
                <a:schemeClr val="dk1"/>
              </a:buClr>
              <a:buSzPct val="25000"/>
              <a:buFont typeface="Calibri"/>
              <a:buNone/>
            </a:pPr>
            <a:r>
              <a:rPr lang="tr" sz="1200" b="0" i="0" u="none" strike="noStrike" cap="none">
                <a:solidFill>
                  <a:schemeClr val="dk1"/>
                </a:solidFill>
                <a:latin typeface="Calibri"/>
                <a:ea typeface="Calibri"/>
                <a:cs typeface="Calibri"/>
                <a:sym typeface="Calibri"/>
              </a:rPr>
              <a:t>Nasıl bir ekran olacağı hakkında bilgiyi bir sonraki slayttan gösterebilirsiniz.</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tr"/>
              <a:t>https://gelecegiyazanlar.turkcell.com.tr/konu/android/egitim/android-301/listview-ozellestirme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just" rtl="0">
              <a:spcBef>
                <a:spcPts val="0"/>
              </a:spcBef>
              <a:spcAft>
                <a:spcPts val="0"/>
              </a:spcAft>
              <a:buClr>
                <a:schemeClr val="dk1"/>
              </a:buClr>
              <a:buSzPct val="25000"/>
              <a:buFont typeface="Calibri"/>
              <a:buNone/>
            </a:pPr>
            <a:r>
              <a:rPr lang="tr" sz="1200" b="0" i="0" u="none" strike="noStrike" cap="none">
                <a:solidFill>
                  <a:schemeClr val="dk1"/>
                </a:solidFill>
                <a:latin typeface="Calibri"/>
                <a:ea typeface="Calibri"/>
                <a:cs typeface="Calibri"/>
                <a:sym typeface="Calibri"/>
              </a:rPr>
              <a:t>Eğer uygulamamızda hibrid bir yapı varsa (örneğin belli sayfaları mobil uyumlu bir web sitesinden çağırıyorsak) ya da kullanıcıyı uygulamayı kapatmadan bir web sitesine yönlendirmek istiyorsak (örneğin bir haber uygulamasında tam haberi orjinal bağlantıdan gösterme), WebView bileşeni bize yardımcı olacaktır.</a:t>
            </a:r>
          </a:p>
          <a:p>
            <a:pPr marL="0" marR="0" lvl="0" indent="0" algn="just" rtl="0">
              <a:spcBef>
                <a:spcPts val="0"/>
              </a:spcBef>
              <a:spcAft>
                <a:spcPts val="0"/>
              </a:spcAft>
              <a:buClr>
                <a:schemeClr val="hlink"/>
              </a:buClr>
              <a:buSzPct val="25000"/>
              <a:buFont typeface="Calibri"/>
              <a:buNone/>
            </a:pPr>
            <a:r>
              <a:rPr lang="tr" sz="1200" b="0" i="0" u="sng" strike="noStrike" cap="none">
                <a:solidFill>
                  <a:schemeClr val="hlink"/>
                </a:solidFill>
                <a:latin typeface="Calibri"/>
                <a:ea typeface="Calibri"/>
                <a:cs typeface="Calibri"/>
                <a:sym typeface="Calibri"/>
                <a:hlinkClick r:id="rId3"/>
              </a:rPr>
              <a:t>https://gelecegiyazanlar.turkcell.com.tr/konu/android/egitim/android-301/webview-kullanimi</a:t>
            </a:r>
          </a:p>
          <a:p>
            <a:pPr marL="0" marR="0" lvl="0" indent="0" algn="just" rtl="0">
              <a:spcBef>
                <a:spcPts val="0"/>
              </a:spcBef>
              <a:buClr>
                <a:schemeClr val="dk1"/>
              </a:buClr>
              <a:buSzPct val="250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lstStyle>
            <a:lvl1pPr marL="228600" marR="0" lvl="0" indent="-50800" algn="l" rtl="0">
              <a:lnSpc>
                <a:spcPct val="90000"/>
              </a:lnSpc>
              <a:spcBef>
                <a:spcPts val="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buSzPct val="25000"/>
              <a:buNone/>
            </a:pPr>
            <a:fld id="{00000000-1234-1234-1234-123412341234}" type="slidenum">
              <a:rPr lang="tr" sz="1200" b="0" i="0" u="none" strike="noStrike" cap="none">
                <a:solidFill>
                  <a:srgbClr val="888888"/>
                </a:solidFill>
                <a:latin typeface="Calibri"/>
                <a:ea typeface="Calibri"/>
                <a:cs typeface="Calibri"/>
                <a:sym typeface="Calibri"/>
              </a:rPr>
              <a:t>‹#›</a:t>
            </a:fld>
            <a:endParaRPr lang="tr" sz="1200" b="0" i="0" u="none" strike="noStrike" cap="none">
              <a:solidFill>
                <a:srgbClr val="888888"/>
              </a:solidFill>
              <a:latin typeface="Calibri"/>
              <a:ea typeface="Calibri"/>
              <a:cs typeface="Calibri"/>
              <a:sym typeface="Calibri"/>
            </a:endParaRPr>
          </a:p>
        </p:txBody>
      </p:sp>
      <p:pic>
        <p:nvPicPr>
          <p:cNvPr id="19" name="Shape 19"/>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tr" sz="1200">
                <a:solidFill>
                  <a:srgbClr val="888888"/>
                </a:solidFill>
                <a:latin typeface="Calibri"/>
                <a:ea typeface="Calibri"/>
                <a:cs typeface="Calibri"/>
                <a:sym typeface="Calibri"/>
              </a:rPr>
              <a:t>‹#›</a:t>
            </a:fld>
            <a:endParaRPr lang="tr"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9" name="Shape 79"/>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tr" sz="1200">
                <a:solidFill>
                  <a:srgbClr val="888888"/>
                </a:solidFill>
                <a:latin typeface="Calibri"/>
                <a:ea typeface="Calibri"/>
                <a:cs typeface="Calibri"/>
                <a:sym typeface="Calibri"/>
              </a:rPr>
              <a:t>‹#›</a:t>
            </a:fld>
            <a:endParaRPr lang="tr" sz="1200">
              <a:solidFill>
                <a:srgbClr val="888888"/>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5" name="Shape 85"/>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tr" sz="1200">
                <a:solidFill>
                  <a:srgbClr val="888888"/>
                </a:solidFill>
                <a:latin typeface="Calibri"/>
                <a:ea typeface="Calibri"/>
                <a:cs typeface="Calibri"/>
                <a:sym typeface="Calibri"/>
              </a:rPr>
              <a:t>‹#›</a:t>
            </a:fld>
            <a:endParaRPr lang="tr"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
        <p:cNvGrpSpPr/>
        <p:nvPr/>
      </p:nvGrpSpPr>
      <p:grpSpPr>
        <a:xfrm>
          <a:off x="0" y="0"/>
          <a:ext cx="0" cy="0"/>
          <a:chOff x="0" y="0"/>
          <a:chExt cx="0" cy="0"/>
        </a:xfrm>
      </p:grpSpPr>
      <p:sp>
        <p:nvSpPr>
          <p:cNvPr id="21" name="Shape 21"/>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 name="Shape 22"/>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tr" sz="1200">
                <a:solidFill>
                  <a:srgbClr val="888888"/>
                </a:solidFill>
                <a:latin typeface="Calibri"/>
                <a:ea typeface="Calibri"/>
                <a:cs typeface="Calibri"/>
                <a:sym typeface="Calibri"/>
              </a:rPr>
              <a:t>‹#›</a:t>
            </a:fld>
            <a:endParaRPr lang="tr"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8" name="Shape 28"/>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tr" sz="1200">
                <a:solidFill>
                  <a:srgbClr val="888888"/>
                </a:solidFill>
                <a:latin typeface="Calibri"/>
                <a:ea typeface="Calibri"/>
                <a:cs typeface="Calibri"/>
                <a:sym typeface="Calibri"/>
              </a:rPr>
              <a:t>‹#›</a:t>
            </a:fld>
            <a:endParaRPr lang="tr"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tr" sz="1200">
                <a:solidFill>
                  <a:srgbClr val="888888"/>
                </a:solidFill>
                <a:latin typeface="Calibri"/>
                <a:ea typeface="Calibri"/>
                <a:cs typeface="Calibri"/>
                <a:sym typeface="Calibri"/>
              </a:rPr>
              <a:t>‹#›</a:t>
            </a:fld>
            <a:endParaRPr lang="tr"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0" name="Shape 40"/>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tr" sz="1200">
                <a:solidFill>
                  <a:srgbClr val="888888"/>
                </a:solidFill>
                <a:latin typeface="Calibri"/>
                <a:ea typeface="Calibri"/>
                <a:cs typeface="Calibri"/>
                <a:sym typeface="Calibri"/>
              </a:rPr>
              <a:t>‹#›</a:t>
            </a:fld>
            <a:endParaRPr lang="tr"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tr" sz="1200">
                <a:solidFill>
                  <a:srgbClr val="888888"/>
                </a:solidFill>
                <a:latin typeface="Calibri"/>
                <a:ea typeface="Calibri"/>
                <a:cs typeface="Calibri"/>
                <a:sym typeface="Calibri"/>
              </a:rPr>
              <a:t>‹#›</a:t>
            </a:fld>
            <a:endParaRPr lang="tr"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tr" sz="1200">
                <a:solidFill>
                  <a:srgbClr val="888888"/>
                </a:solidFill>
                <a:latin typeface="Calibri"/>
                <a:ea typeface="Calibri"/>
                <a:cs typeface="Calibri"/>
                <a:sym typeface="Calibri"/>
              </a:rPr>
              <a:t>‹#›</a:t>
            </a:fld>
            <a:endParaRPr lang="tr"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9"/>
        <p:cNvGrpSpPr/>
        <p:nvPr/>
      </p:nvGrpSpPr>
      <p:grpSpPr>
        <a:xfrm>
          <a:off x="0" y="0"/>
          <a:ext cx="0" cy="0"/>
          <a:chOff x="0" y="0"/>
          <a:chExt cx="0" cy="0"/>
        </a:xfrm>
      </p:grpSpPr>
      <p:sp>
        <p:nvSpPr>
          <p:cNvPr id="60" name="Shape 6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tr" sz="1200">
                <a:solidFill>
                  <a:srgbClr val="888888"/>
                </a:solidFill>
                <a:latin typeface="Calibri"/>
                <a:ea typeface="Calibri"/>
                <a:cs typeface="Calibri"/>
                <a:sym typeface="Calibri"/>
              </a:rPr>
              <a:t>‹#›</a:t>
            </a:fld>
            <a:endParaRPr lang="tr"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5" name="Shape 65"/>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tr" sz="1200">
                <a:solidFill>
                  <a:srgbClr val="888888"/>
                </a:solidFill>
                <a:latin typeface="Calibri"/>
                <a:ea typeface="Calibri"/>
                <a:cs typeface="Calibri"/>
                <a:sym typeface="Calibri"/>
              </a:rPr>
              <a:t>‹#›</a:t>
            </a:fld>
            <a:endParaRPr lang="tr"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tr" sz="1200" b="0" i="0" u="none" strike="noStrike" cap="none">
                <a:solidFill>
                  <a:srgbClr val="888888"/>
                </a:solidFill>
                <a:latin typeface="Calibri"/>
                <a:ea typeface="Calibri"/>
                <a:cs typeface="Calibri"/>
                <a:sym typeface="Calibri"/>
              </a:rPr>
              <a:t>‹#›</a:t>
            </a:fld>
            <a:endParaRPr lang="tr"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p:nvPr/>
        </p:nvSpPr>
        <p:spPr>
          <a:xfrm>
            <a:off x="1795082" y="1485487"/>
            <a:ext cx="8520599" cy="1394100"/>
          </a:xfrm>
          <a:prstGeom prst="rect">
            <a:avLst/>
          </a:prstGeom>
          <a:noFill/>
          <a:ln>
            <a:noFill/>
          </a:ln>
        </p:spPr>
        <p:txBody>
          <a:bodyPr lIns="91425" tIns="91425" rIns="91425" bIns="91425" anchor="b" anchorCtr="0">
            <a:noAutofit/>
          </a:bodyPr>
          <a:lstStyle/>
          <a:p>
            <a:pPr marL="457200" marR="0" lvl="0" indent="0" algn="l" rtl="0">
              <a:lnSpc>
                <a:spcPct val="90000"/>
              </a:lnSpc>
              <a:spcBef>
                <a:spcPts val="0"/>
              </a:spcBef>
              <a:buClr>
                <a:srgbClr val="0D253D"/>
              </a:buClr>
              <a:buSzPct val="25000"/>
              <a:buFont typeface="Arial"/>
              <a:buNone/>
            </a:pPr>
            <a:r>
              <a:rPr lang="tr" sz="5200" b="1" i="0" u="none" strike="noStrike" cap="none">
                <a:solidFill>
                  <a:srgbClr val="0D253D"/>
                </a:solidFill>
                <a:latin typeface="Arial"/>
                <a:ea typeface="Arial"/>
                <a:cs typeface="Arial"/>
                <a:sym typeface="Arial"/>
              </a:rPr>
              <a:t>Geleceği Yazan Kadınlar</a:t>
            </a:r>
          </a:p>
        </p:txBody>
      </p:sp>
      <p:sp>
        <p:nvSpPr>
          <p:cNvPr id="94" name="Shape 94"/>
          <p:cNvSpPr txBox="1"/>
          <p:nvPr/>
        </p:nvSpPr>
        <p:spPr>
          <a:xfrm>
            <a:off x="2835958" y="3008376"/>
            <a:ext cx="8651699" cy="1220400"/>
          </a:xfrm>
          <a:prstGeom prst="rect">
            <a:avLst/>
          </a:prstGeom>
          <a:noFill/>
          <a:ln>
            <a:noFill/>
          </a:ln>
        </p:spPr>
        <p:txBody>
          <a:bodyPr lIns="91425" tIns="91425" rIns="91425" bIns="91425" anchor="t" anchorCtr="0">
            <a:noAutofit/>
          </a:bodyPr>
          <a:lstStyle/>
          <a:p>
            <a:pPr marL="228600" marR="0" lvl="0" indent="-228600" algn="l" rtl="0">
              <a:lnSpc>
                <a:spcPct val="90000"/>
              </a:lnSpc>
              <a:spcBef>
                <a:spcPts val="0"/>
              </a:spcBef>
              <a:spcAft>
                <a:spcPts val="0"/>
              </a:spcAft>
              <a:buClr>
                <a:srgbClr val="0D253D"/>
              </a:buClr>
              <a:buSzPct val="25000"/>
              <a:buFont typeface="Arial"/>
              <a:buNone/>
            </a:pPr>
            <a:r>
              <a:rPr lang="tr" sz="3500" b="0" i="0" u="none" strike="noStrike" cap="none" dirty="0">
                <a:solidFill>
                  <a:srgbClr val="0D253D"/>
                </a:solidFill>
                <a:latin typeface="Calibri"/>
                <a:ea typeface="Calibri"/>
                <a:cs typeface="Calibri"/>
                <a:sym typeface="Calibri"/>
              </a:rPr>
              <a:t>                     Android 201</a:t>
            </a:r>
          </a:p>
          <a:p>
            <a:pPr marL="228600" marR="0" lvl="0" indent="-228600" algn="l" rtl="0">
              <a:lnSpc>
                <a:spcPct val="90000"/>
              </a:lnSpc>
              <a:spcBef>
                <a:spcPts val="0"/>
              </a:spcBef>
              <a:buClr>
                <a:srgbClr val="0D253D"/>
              </a:buClr>
              <a:buSzPct val="25000"/>
              <a:buFont typeface="Arial"/>
              <a:buNone/>
            </a:pPr>
            <a:r>
              <a:rPr lang="tr" sz="3500" b="0" i="0" u="none" strike="noStrike" cap="none" dirty="0">
                <a:solidFill>
                  <a:srgbClr val="0D253D"/>
                </a:solidFill>
                <a:latin typeface="Calibri"/>
                <a:ea typeface="Calibri"/>
                <a:cs typeface="Calibri"/>
                <a:sym typeface="Calibri"/>
              </a:rPr>
              <a:t>			        II. Gün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Shape 99"/>
          <p:cNvPicPr preferRelativeResize="0"/>
          <p:nvPr/>
        </p:nvPicPr>
        <p:blipFill rotWithShape="1">
          <a:blip r:embed="rId3">
            <a:alphaModFix/>
          </a:blip>
          <a:srcRect/>
          <a:stretch/>
        </p:blipFill>
        <p:spPr>
          <a:xfrm>
            <a:off x="1384266" y="2104844"/>
            <a:ext cx="4552082" cy="3821499"/>
          </a:xfrm>
          <a:prstGeom prst="rect">
            <a:avLst/>
          </a:prstGeom>
          <a:noFill/>
          <a:ln>
            <a:noFill/>
          </a:ln>
        </p:spPr>
      </p:pic>
      <p:sp>
        <p:nvSpPr>
          <p:cNvPr id="100" name="Shape 100"/>
          <p:cNvSpPr txBox="1"/>
          <p:nvPr/>
        </p:nvSpPr>
        <p:spPr>
          <a:xfrm>
            <a:off x="1495572" y="896650"/>
            <a:ext cx="6331500" cy="12777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Font typeface="Calibri"/>
              <a:buNone/>
            </a:pPr>
            <a:endParaRPr sz="3000" b="1"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tr" sz="2800" b="1" i="0" u="none" strike="noStrike" cap="none">
                <a:solidFill>
                  <a:schemeClr val="dk1"/>
                </a:solidFill>
                <a:latin typeface="Calibri"/>
                <a:ea typeface="Calibri"/>
                <a:cs typeface="Calibri"/>
                <a:sym typeface="Calibri"/>
              </a:rPr>
              <a:t>Android 201 - YOL HARİTASI</a:t>
            </a:r>
          </a:p>
        </p:txBody>
      </p:sp>
      <p:pic>
        <p:nvPicPr>
          <p:cNvPr id="101" name="Shape 101"/>
          <p:cNvPicPr preferRelativeResize="0"/>
          <p:nvPr/>
        </p:nvPicPr>
        <p:blipFill rotWithShape="1">
          <a:blip r:embed="rId4">
            <a:alphaModFix/>
          </a:blip>
          <a:srcRect/>
          <a:stretch/>
        </p:blipFill>
        <p:spPr>
          <a:xfrm>
            <a:off x="8775317" y="1513933"/>
            <a:ext cx="2965231" cy="47875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Shape 106" descr="listviewözel.png"/>
          <p:cNvPicPr preferRelativeResize="0"/>
          <p:nvPr/>
        </p:nvPicPr>
        <p:blipFill rotWithShape="1">
          <a:blip r:embed="rId3">
            <a:alphaModFix/>
          </a:blip>
          <a:srcRect/>
          <a:stretch/>
        </p:blipFill>
        <p:spPr>
          <a:xfrm>
            <a:off x="3454400" y="567833"/>
            <a:ext cx="8933634" cy="5955767"/>
          </a:xfrm>
          <a:prstGeom prst="rect">
            <a:avLst/>
          </a:prstGeom>
          <a:noFill/>
          <a:ln>
            <a:noFill/>
          </a:ln>
        </p:spPr>
      </p:pic>
      <p:sp>
        <p:nvSpPr>
          <p:cNvPr id="107" name="Shape 107"/>
          <p:cNvSpPr txBox="1"/>
          <p:nvPr/>
        </p:nvSpPr>
        <p:spPr>
          <a:xfrm>
            <a:off x="138567" y="1212333"/>
            <a:ext cx="3808000" cy="4883599"/>
          </a:xfrm>
          <a:prstGeom prst="rect">
            <a:avLst/>
          </a:prstGeom>
          <a:noFill/>
          <a:ln>
            <a:noFill/>
          </a:ln>
        </p:spPr>
        <p:txBody>
          <a:bodyPr lIns="121900" tIns="121900" rIns="121900" bIns="121900" anchor="t" anchorCtr="0">
            <a:noAutofit/>
          </a:bodyPr>
          <a:lstStyle/>
          <a:p>
            <a:pPr marL="0" marR="0" lvl="0" indent="0" algn="ctr" rtl="0">
              <a:spcBef>
                <a:spcPts val="0"/>
              </a:spcBef>
              <a:buSzPct val="25000"/>
              <a:buNone/>
            </a:pPr>
            <a:r>
              <a:rPr lang="tr" sz="2800" b="1" i="0" u="none" strike="noStrike" cap="none">
                <a:solidFill>
                  <a:schemeClr val="dk1"/>
                </a:solidFill>
                <a:latin typeface="Calibri"/>
                <a:ea typeface="Calibri"/>
                <a:cs typeface="Calibri"/>
                <a:sym typeface="Calibri"/>
              </a:rPr>
              <a:t>ListView Özelleştirme</a:t>
            </a:r>
          </a:p>
          <a:p>
            <a:pPr marL="0" marR="0" lvl="0" indent="0" algn="ctr" rtl="0">
              <a:spcBef>
                <a:spcPts val="0"/>
              </a:spcBef>
              <a:buNone/>
            </a:pPr>
            <a:endParaRPr sz="2400" b="1" i="0" u="none" strike="noStrike" cap="none">
              <a:solidFill>
                <a:schemeClr val="dk1"/>
              </a:solidFill>
              <a:latin typeface="Calibri"/>
              <a:ea typeface="Calibri"/>
              <a:cs typeface="Calibri"/>
              <a:sym typeface="Calibri"/>
            </a:endParaRPr>
          </a:p>
          <a:p>
            <a:pPr marL="0" marR="0" lvl="0" indent="0" algn="just" rtl="0">
              <a:spcBef>
                <a:spcPts val="0"/>
              </a:spcBef>
              <a:buSzPct val="25000"/>
              <a:buNone/>
            </a:pPr>
            <a:r>
              <a:rPr lang="tr" sz="2400" b="0" i="0" u="none" strike="noStrike" cap="none">
                <a:solidFill>
                  <a:schemeClr val="dk1"/>
                </a:solidFill>
                <a:latin typeface="Calibri"/>
                <a:ea typeface="Calibri"/>
                <a:cs typeface="Calibri"/>
                <a:sym typeface="Calibri"/>
              </a:rPr>
              <a:t>ListView, her satırında bir TextView bulundurur. Bu sıradan bir ListView için geçerlidir. </a:t>
            </a:r>
          </a:p>
          <a:p>
            <a:pPr marL="0" marR="0" lvl="0" indent="0" algn="just" rtl="0">
              <a:spcBef>
                <a:spcPts val="0"/>
              </a:spcBef>
              <a:buNone/>
            </a:pPr>
            <a:endParaRPr sz="2400" b="0" i="0" u="none" strike="noStrike" cap="none">
              <a:solidFill>
                <a:schemeClr val="dk1"/>
              </a:solidFill>
              <a:latin typeface="Calibri"/>
              <a:ea typeface="Calibri"/>
              <a:cs typeface="Calibri"/>
              <a:sym typeface="Calibri"/>
            </a:endParaRPr>
          </a:p>
          <a:p>
            <a:pPr marL="0" marR="0" lvl="0" indent="0" algn="just" rtl="0">
              <a:spcBef>
                <a:spcPts val="0"/>
              </a:spcBef>
              <a:buSzPct val="25000"/>
              <a:buNone/>
            </a:pPr>
            <a:r>
              <a:rPr lang="tr" sz="2400" b="0" i="0" u="none" strike="noStrike" cap="none">
                <a:solidFill>
                  <a:schemeClr val="dk1"/>
                </a:solidFill>
                <a:latin typeface="Calibri"/>
                <a:ea typeface="Calibri"/>
                <a:cs typeface="Calibri"/>
                <a:sym typeface="Calibri"/>
              </a:rPr>
              <a:t>İsterseniz her satırında daha farklı bir View düzeni kurabilirsiniz.</a:t>
            </a:r>
          </a:p>
          <a:p>
            <a:pPr marL="0" marR="0" lvl="0" indent="0" algn="just" rtl="0">
              <a:spcBef>
                <a:spcPts val="0"/>
              </a:spcBef>
              <a:buNone/>
            </a:pPr>
            <a:endParaRPr sz="1533" b="0" i="0" u="none" strike="noStrike" cap="none">
              <a:solidFill>
                <a:srgbClr val="333333"/>
              </a:solidFill>
              <a:latin typeface="Trebuchet MS"/>
              <a:ea typeface="Trebuchet MS"/>
              <a:cs typeface="Trebuchet MS"/>
              <a:sym typeface="Trebuchet MS"/>
            </a:endParaRPr>
          </a:p>
          <a:p>
            <a:pPr marL="0" marR="0" lvl="0" indent="0" algn="l" rtl="0">
              <a:lnSpc>
                <a:spcPct val="115000"/>
              </a:lnSpc>
              <a:spcBef>
                <a:spcPts val="0"/>
              </a:spcBef>
              <a:spcAft>
                <a:spcPts val="0"/>
              </a:spcAft>
              <a:buNone/>
            </a:pPr>
            <a:endParaRPr sz="1533" b="0" i="0" u="none" strike="noStrike" cap="none">
              <a:solidFill>
                <a:srgbClr val="333333"/>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98935" y="1443845"/>
            <a:ext cx="11360800" cy="4027999"/>
          </a:xfrm>
          <a:prstGeom prst="rect">
            <a:avLst/>
          </a:prstGeom>
          <a:noFill/>
          <a:ln>
            <a:noFill/>
          </a:ln>
        </p:spPr>
        <p:txBody>
          <a:bodyPr lIns="121900" tIns="121900" rIns="121900" bIns="121900" anchor="t" anchorCtr="0">
            <a:noAutofit/>
          </a:bodyPr>
          <a:lstStyle/>
          <a:p>
            <a:pPr marL="228600" marR="0" lvl="0" indent="-228600" algn="ctr" rtl="0">
              <a:lnSpc>
                <a:spcPct val="90000"/>
              </a:lnSpc>
              <a:spcBef>
                <a:spcPts val="0"/>
              </a:spcBef>
              <a:spcAft>
                <a:spcPts val="0"/>
              </a:spcAft>
              <a:buClr>
                <a:schemeClr val="dk1"/>
              </a:buClr>
              <a:buSzPct val="25000"/>
              <a:buFont typeface="Arial"/>
              <a:buNone/>
            </a:pPr>
            <a:endParaRPr sz="7466" b="0" i="0" u="none" strike="noStrike" cap="none">
              <a:solidFill>
                <a:schemeClr val="dk1"/>
              </a:solidFill>
              <a:latin typeface="Calibri"/>
              <a:ea typeface="Calibri"/>
              <a:cs typeface="Calibri"/>
              <a:sym typeface="Calibri"/>
            </a:endParaRPr>
          </a:p>
          <a:p>
            <a:pPr marL="228600" marR="0" lvl="0" indent="-228600" algn="ctr" rtl="0">
              <a:lnSpc>
                <a:spcPct val="90000"/>
              </a:lnSpc>
              <a:spcBef>
                <a:spcPts val="0"/>
              </a:spcBef>
              <a:spcAft>
                <a:spcPts val="0"/>
              </a:spcAft>
              <a:buClr>
                <a:srgbClr val="0D253D"/>
              </a:buClr>
              <a:buSzPct val="25000"/>
              <a:buFont typeface="Arial"/>
              <a:buNone/>
            </a:pPr>
            <a:r>
              <a:rPr lang="tr" sz="7466" b="0" i="0" u="none" strike="noStrike" cap="none">
                <a:solidFill>
                  <a:srgbClr val="0D253D"/>
                </a:solidFill>
                <a:latin typeface="Calibri"/>
                <a:ea typeface="Calibri"/>
                <a:cs typeface="Calibri"/>
                <a:sym typeface="Calibri"/>
              </a:rPr>
              <a:t>UYGULAMA</a:t>
            </a:r>
          </a:p>
          <a:p>
            <a:pPr marL="228600" marR="0" lvl="0" indent="-228600" algn="l" rtl="0">
              <a:lnSpc>
                <a:spcPct val="90000"/>
              </a:lnSpc>
              <a:spcBef>
                <a:spcPts val="0"/>
              </a:spcBef>
              <a:spcAft>
                <a:spcPts val="0"/>
              </a:spcAft>
              <a:buClr>
                <a:schemeClr val="dk1"/>
              </a:buClr>
              <a:buSzPct val="25000"/>
              <a:buFont typeface="Arial"/>
              <a:buNone/>
            </a:pPr>
            <a:endParaRPr sz="3200" b="0" i="0" u="none" strike="noStrike" cap="none">
              <a:solidFill>
                <a:srgbClr val="0D253D"/>
              </a:solidFill>
              <a:latin typeface="Calibri"/>
              <a:ea typeface="Calibri"/>
              <a:cs typeface="Calibri"/>
              <a:sym typeface="Calibri"/>
            </a:endParaRPr>
          </a:p>
          <a:p>
            <a:pPr marL="1828754" marR="0" lvl="0" indent="-12654" algn="l" rtl="0">
              <a:lnSpc>
                <a:spcPct val="90000"/>
              </a:lnSpc>
              <a:spcBef>
                <a:spcPts val="0"/>
              </a:spcBef>
              <a:buClr>
                <a:schemeClr val="dk1"/>
              </a:buClr>
              <a:buSzPct val="25000"/>
              <a:buFont typeface="Arial"/>
              <a:buNone/>
            </a:pPr>
            <a:endParaRPr sz="3200" b="0" i="0" u="none" strike="noStrike" cap="none">
              <a:solidFill>
                <a:srgbClr val="0D253D"/>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Shape 117" descr="listviewözz.png"/>
          <p:cNvPicPr preferRelativeResize="0"/>
          <p:nvPr/>
        </p:nvPicPr>
        <p:blipFill rotWithShape="1">
          <a:blip r:embed="rId3">
            <a:alphaModFix/>
          </a:blip>
          <a:srcRect/>
          <a:stretch/>
        </p:blipFill>
        <p:spPr>
          <a:xfrm>
            <a:off x="611370" y="642968"/>
            <a:ext cx="8015767" cy="6011833"/>
          </a:xfrm>
          <a:prstGeom prst="rect">
            <a:avLst/>
          </a:prstGeom>
          <a:noFill/>
          <a:ln>
            <a:noFill/>
          </a:ln>
        </p:spPr>
      </p:pic>
      <p:sp>
        <p:nvSpPr>
          <p:cNvPr id="118" name="Shape 118"/>
          <p:cNvSpPr txBox="1"/>
          <p:nvPr/>
        </p:nvSpPr>
        <p:spPr>
          <a:xfrm>
            <a:off x="6157500" y="2510133"/>
            <a:ext cx="4459599" cy="2642800"/>
          </a:xfrm>
          <a:prstGeom prst="rect">
            <a:avLst/>
          </a:prstGeom>
          <a:noFill/>
          <a:ln>
            <a:noFill/>
          </a:ln>
        </p:spPr>
        <p:txBody>
          <a:bodyPr lIns="121900" tIns="121900" rIns="121900" bIns="121900" anchor="t" anchorCtr="0">
            <a:noAutofit/>
          </a:bodyPr>
          <a:lstStyle/>
          <a:p>
            <a:pPr marL="0" marR="0" lvl="0" indent="0" algn="l" rtl="0">
              <a:spcBef>
                <a:spcPts val="0"/>
              </a:spcBef>
              <a:buNone/>
            </a:pPr>
            <a:endParaRPr sz="2400" b="1" i="0" u="none" strike="noStrike" cap="none">
              <a:solidFill>
                <a:srgbClr val="0D253D"/>
              </a:solidFill>
              <a:latin typeface="Calibri"/>
              <a:ea typeface="Calibri"/>
              <a:cs typeface="Calibri"/>
              <a:sym typeface="Calibri"/>
            </a:endParaRPr>
          </a:p>
          <a:p>
            <a:pPr marL="0" marR="0" lvl="0" indent="0" algn="l" rtl="0">
              <a:spcBef>
                <a:spcPts val="0"/>
              </a:spcBef>
              <a:buSzPct val="25000"/>
              <a:buNone/>
            </a:pPr>
            <a:r>
              <a:rPr lang="tr" sz="2133" b="1" i="0" u="none" strike="noStrike" cap="none">
                <a:solidFill>
                  <a:srgbClr val="0D253D"/>
                </a:solidFill>
                <a:latin typeface="Calibri"/>
                <a:ea typeface="Calibri"/>
                <a:cs typeface="Calibri"/>
                <a:sym typeface="Calibri"/>
              </a:rPr>
              <a:t>Kullanılacak Komponentler</a:t>
            </a:r>
          </a:p>
          <a:p>
            <a:pPr marL="609585" marR="0" lvl="0" indent="-444484" algn="l" rtl="0">
              <a:spcBef>
                <a:spcPts val="0"/>
              </a:spcBef>
              <a:buClr>
                <a:srgbClr val="0D253D"/>
              </a:buClr>
              <a:buSzPct val="101571"/>
              <a:buFont typeface="Calibri"/>
              <a:buChar char="●"/>
            </a:pPr>
            <a:r>
              <a:rPr lang="tr" sz="2133" b="0" i="0" u="none" strike="noStrike" cap="none">
                <a:solidFill>
                  <a:srgbClr val="0D253D"/>
                </a:solidFill>
                <a:latin typeface="Calibri"/>
                <a:ea typeface="Calibri"/>
                <a:cs typeface="Calibri"/>
                <a:sym typeface="Calibri"/>
              </a:rPr>
              <a:t>ImageView</a:t>
            </a:r>
          </a:p>
          <a:p>
            <a:pPr marL="609585" marR="0" lvl="0" indent="-444484" algn="l" rtl="0">
              <a:spcBef>
                <a:spcPts val="0"/>
              </a:spcBef>
              <a:buClr>
                <a:srgbClr val="0D253D"/>
              </a:buClr>
              <a:buSzPct val="101571"/>
              <a:buFont typeface="Calibri"/>
              <a:buChar char="●"/>
            </a:pPr>
            <a:r>
              <a:rPr lang="tr" sz="2133" b="0" i="0" u="none" strike="noStrike" cap="none">
                <a:solidFill>
                  <a:srgbClr val="0D253D"/>
                </a:solidFill>
                <a:latin typeface="Calibri"/>
                <a:ea typeface="Calibri"/>
                <a:cs typeface="Calibri"/>
                <a:sym typeface="Calibri"/>
              </a:rPr>
              <a:t>TextView</a:t>
            </a:r>
          </a:p>
          <a:p>
            <a:pPr marL="609585" marR="0" lvl="0" indent="-444484" algn="l" rtl="0">
              <a:spcBef>
                <a:spcPts val="0"/>
              </a:spcBef>
              <a:buClr>
                <a:srgbClr val="0D253D"/>
              </a:buClr>
              <a:buSzPct val="101571"/>
              <a:buFont typeface="Calibri"/>
              <a:buChar char="●"/>
            </a:pPr>
            <a:r>
              <a:rPr lang="tr" sz="2133" b="0" i="0" u="none" strike="noStrike" cap="none">
                <a:solidFill>
                  <a:srgbClr val="0D253D"/>
                </a:solidFill>
                <a:latin typeface="Calibri"/>
                <a:ea typeface="Calibri"/>
                <a:cs typeface="Calibri"/>
                <a:sym typeface="Calibri"/>
              </a:rPr>
              <a:t>ListView</a:t>
            </a:r>
          </a:p>
          <a:p>
            <a:pPr marL="0" marR="0" lvl="0" indent="0" algn="l" rtl="0">
              <a:spcBef>
                <a:spcPts val="0"/>
              </a:spcBef>
              <a:buNone/>
            </a:pPr>
            <a:endParaRPr sz="2400">
              <a:solidFill>
                <a:srgbClr val="0D253D"/>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Shape 123" descr="haber.png"/>
          <p:cNvPicPr preferRelativeResize="0"/>
          <p:nvPr/>
        </p:nvPicPr>
        <p:blipFill rotWithShape="1">
          <a:blip r:embed="rId3">
            <a:alphaModFix/>
          </a:blip>
          <a:srcRect/>
          <a:stretch/>
        </p:blipFill>
        <p:spPr>
          <a:xfrm>
            <a:off x="-1611450" y="669433"/>
            <a:ext cx="7629765" cy="5722333"/>
          </a:xfrm>
          <a:prstGeom prst="rect">
            <a:avLst/>
          </a:prstGeom>
          <a:noFill/>
          <a:ln>
            <a:noFill/>
          </a:ln>
        </p:spPr>
      </p:pic>
      <p:sp>
        <p:nvSpPr>
          <p:cNvPr id="124" name="Shape 124"/>
          <p:cNvSpPr txBox="1"/>
          <p:nvPr/>
        </p:nvSpPr>
        <p:spPr>
          <a:xfrm>
            <a:off x="2795600" y="2354633"/>
            <a:ext cx="9396399" cy="2469999"/>
          </a:xfrm>
          <a:prstGeom prst="rect">
            <a:avLst/>
          </a:prstGeom>
          <a:noFill/>
          <a:ln>
            <a:noFill/>
          </a:ln>
        </p:spPr>
        <p:txBody>
          <a:bodyPr lIns="121900" tIns="121900" rIns="121900" bIns="121900" anchor="ctr" anchorCtr="0">
            <a:noAutofit/>
          </a:bodyPr>
          <a:lstStyle/>
          <a:p>
            <a:pPr marL="0" marR="0" lvl="0" indent="0" algn="just" rtl="0">
              <a:spcBef>
                <a:spcPts val="0"/>
              </a:spcBef>
              <a:buNone/>
            </a:pPr>
            <a:endParaRPr sz="1533">
              <a:solidFill>
                <a:srgbClr val="333333"/>
              </a:solidFill>
              <a:latin typeface="Trebuchet MS"/>
              <a:ea typeface="Trebuchet MS"/>
              <a:cs typeface="Trebuchet MS"/>
              <a:sym typeface="Trebuchet MS"/>
            </a:endParaRPr>
          </a:p>
          <a:p>
            <a:pPr marL="0" marR="0" lvl="0" indent="0" algn="just" rtl="0">
              <a:spcBef>
                <a:spcPts val="0"/>
              </a:spcBef>
              <a:buNone/>
            </a:pPr>
            <a:endParaRPr sz="2400">
              <a:solidFill>
                <a:schemeClr val="dk1"/>
              </a:solidFill>
              <a:latin typeface="Calibri"/>
              <a:ea typeface="Calibri"/>
              <a:cs typeface="Calibri"/>
              <a:sym typeface="Calibri"/>
            </a:endParaRPr>
          </a:p>
        </p:txBody>
      </p:sp>
      <p:sp>
        <p:nvSpPr>
          <p:cNvPr id="125" name="Shape 125"/>
          <p:cNvSpPr txBox="1"/>
          <p:nvPr/>
        </p:nvSpPr>
        <p:spPr>
          <a:xfrm>
            <a:off x="3233633" y="1819900"/>
            <a:ext cx="8326400" cy="2469999"/>
          </a:xfrm>
          <a:prstGeom prst="rect">
            <a:avLst/>
          </a:prstGeom>
          <a:noFill/>
          <a:ln>
            <a:noFill/>
          </a:ln>
        </p:spPr>
        <p:txBody>
          <a:bodyPr lIns="121900" tIns="121900" rIns="121900" bIns="121900" anchor="t" anchorCtr="0">
            <a:noAutofit/>
          </a:bodyPr>
          <a:lstStyle/>
          <a:p>
            <a:pPr marL="0" marR="0" lvl="0" indent="0" algn="ctr" rtl="0">
              <a:spcBef>
                <a:spcPts val="0"/>
              </a:spcBef>
              <a:buSzPct val="25000"/>
              <a:buNone/>
            </a:pPr>
            <a:r>
              <a:rPr lang="tr" sz="2400" b="1">
                <a:solidFill>
                  <a:schemeClr val="dk1"/>
                </a:solidFill>
                <a:latin typeface="Calibri"/>
                <a:ea typeface="Calibri"/>
                <a:cs typeface="Calibri"/>
                <a:sym typeface="Calibri"/>
              </a:rPr>
              <a:t>WebView</a:t>
            </a:r>
          </a:p>
          <a:p>
            <a:pPr marL="0" marR="0" lvl="0" indent="0" algn="ctr" rtl="0">
              <a:spcBef>
                <a:spcPts val="0"/>
              </a:spcBef>
              <a:buNone/>
            </a:pPr>
            <a:endParaRPr sz="2400" b="1">
              <a:solidFill>
                <a:schemeClr val="dk1"/>
              </a:solidFill>
              <a:latin typeface="Calibri"/>
              <a:ea typeface="Calibri"/>
              <a:cs typeface="Calibri"/>
              <a:sym typeface="Calibri"/>
            </a:endParaRPr>
          </a:p>
          <a:p>
            <a:pPr marL="0" marR="0" lvl="0" indent="0" algn="ctr" rtl="0">
              <a:spcBef>
                <a:spcPts val="0"/>
              </a:spcBef>
              <a:buSzPct val="25000"/>
              <a:buNone/>
            </a:pPr>
            <a:r>
              <a:rPr lang="tr" sz="2133">
                <a:solidFill>
                  <a:schemeClr val="dk1"/>
                </a:solidFill>
                <a:latin typeface="Calibri"/>
                <a:ea typeface="Calibri"/>
                <a:cs typeface="Calibri"/>
                <a:sym typeface="Calibri"/>
              </a:rPr>
              <a:t>Kullanıcıyı uygulamayı kapatmadan bir web sitesine yönlendirmek istiyorsanız, WebView bileşeni size yardımcı olacaktır.</a:t>
            </a:r>
          </a:p>
          <a:p>
            <a:pPr marL="0" marR="0" lvl="0" indent="0" algn="just" rtl="0">
              <a:spcBef>
                <a:spcPts val="0"/>
              </a:spcBef>
              <a:buNone/>
            </a:pPr>
            <a:endParaRPr sz="240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endParaRPr sz="1533">
              <a:solidFill>
                <a:srgbClr val="333333"/>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575891" y="1415006"/>
            <a:ext cx="11360700" cy="4028100"/>
          </a:xfrm>
          <a:prstGeom prst="rect">
            <a:avLst/>
          </a:prstGeom>
          <a:noFill/>
          <a:ln>
            <a:noFill/>
          </a:ln>
        </p:spPr>
        <p:txBody>
          <a:bodyPr lIns="121900" tIns="121900" rIns="121900" bIns="121900" anchor="t" anchorCtr="0">
            <a:noAutofit/>
          </a:bodyPr>
          <a:lstStyle/>
          <a:p>
            <a:pPr marL="228600" marR="0" lvl="0" indent="-228600" algn="ctr" rtl="0">
              <a:lnSpc>
                <a:spcPct val="90000"/>
              </a:lnSpc>
              <a:spcBef>
                <a:spcPts val="0"/>
              </a:spcBef>
              <a:spcAft>
                <a:spcPts val="0"/>
              </a:spcAft>
              <a:buClr>
                <a:schemeClr val="dk1"/>
              </a:buClr>
              <a:buSzPct val="25000"/>
              <a:buFont typeface="Arial"/>
              <a:buNone/>
            </a:pPr>
            <a:endParaRPr sz="7466" b="0" i="0" u="none" strike="noStrike" cap="none">
              <a:solidFill>
                <a:schemeClr val="dk1"/>
              </a:solidFill>
              <a:latin typeface="Calibri"/>
              <a:ea typeface="Calibri"/>
              <a:cs typeface="Calibri"/>
              <a:sym typeface="Calibri"/>
            </a:endParaRPr>
          </a:p>
          <a:p>
            <a:pPr marL="228600" marR="0" lvl="0" indent="-228600" algn="ctr" rtl="0">
              <a:lnSpc>
                <a:spcPct val="90000"/>
              </a:lnSpc>
              <a:spcBef>
                <a:spcPts val="0"/>
              </a:spcBef>
              <a:spcAft>
                <a:spcPts val="0"/>
              </a:spcAft>
              <a:buClr>
                <a:srgbClr val="0D253D"/>
              </a:buClr>
              <a:buSzPct val="25000"/>
              <a:buFont typeface="Arial"/>
              <a:buNone/>
            </a:pPr>
            <a:r>
              <a:rPr lang="tr" sz="7466" b="0" i="0" u="none" strike="noStrike" cap="none">
                <a:solidFill>
                  <a:srgbClr val="0D253D"/>
                </a:solidFill>
                <a:latin typeface="Calibri"/>
                <a:ea typeface="Calibri"/>
                <a:cs typeface="Calibri"/>
                <a:sym typeface="Calibri"/>
              </a:rPr>
              <a:t> UYGULAMA</a:t>
            </a:r>
          </a:p>
          <a:p>
            <a:pPr marL="228600" marR="0" lvl="0" indent="-228600" algn="ctr" rtl="0">
              <a:lnSpc>
                <a:spcPct val="90000"/>
              </a:lnSpc>
              <a:spcBef>
                <a:spcPts val="0"/>
              </a:spcBef>
              <a:spcAft>
                <a:spcPts val="0"/>
              </a:spcAft>
              <a:buClr>
                <a:schemeClr val="dk1"/>
              </a:buClr>
              <a:buSzPct val="25000"/>
              <a:buFont typeface="Arial"/>
              <a:buNone/>
            </a:pPr>
            <a:endParaRPr sz="3200" b="0" i="0" u="none" strike="noStrike" cap="none">
              <a:solidFill>
                <a:srgbClr val="0D253D"/>
              </a:solidFill>
              <a:latin typeface="Calibri"/>
              <a:ea typeface="Calibri"/>
              <a:cs typeface="Calibri"/>
              <a:sym typeface="Calibri"/>
            </a:endParaRPr>
          </a:p>
          <a:p>
            <a:pPr marL="1828754" marR="0" lvl="0" indent="-12654" algn="l" rtl="0">
              <a:lnSpc>
                <a:spcPct val="90000"/>
              </a:lnSpc>
              <a:spcBef>
                <a:spcPts val="0"/>
              </a:spcBef>
              <a:buClr>
                <a:schemeClr val="dk1"/>
              </a:buClr>
              <a:buSzPct val="25000"/>
              <a:buFont typeface="Arial"/>
              <a:buNone/>
            </a:pPr>
            <a:endParaRPr sz="3200" b="0" i="0" u="none" strike="noStrike" cap="none">
              <a:solidFill>
                <a:srgbClr val="0D253D"/>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Shape 135" descr="haberu.png"/>
          <p:cNvPicPr preferRelativeResize="0"/>
          <p:nvPr/>
        </p:nvPicPr>
        <p:blipFill rotWithShape="1">
          <a:blip r:embed="rId3">
            <a:alphaModFix/>
          </a:blip>
          <a:srcRect/>
          <a:stretch/>
        </p:blipFill>
        <p:spPr>
          <a:xfrm>
            <a:off x="-356666" y="725933"/>
            <a:ext cx="7017532" cy="5697167"/>
          </a:xfrm>
          <a:prstGeom prst="rect">
            <a:avLst/>
          </a:prstGeom>
          <a:noFill/>
          <a:ln>
            <a:noFill/>
          </a:ln>
        </p:spPr>
      </p:pic>
      <p:sp>
        <p:nvSpPr>
          <p:cNvPr id="136" name="Shape 136"/>
          <p:cNvSpPr txBox="1"/>
          <p:nvPr/>
        </p:nvSpPr>
        <p:spPr>
          <a:xfrm>
            <a:off x="6596809" y="2510133"/>
            <a:ext cx="4459599" cy="2642800"/>
          </a:xfrm>
          <a:prstGeom prst="rect">
            <a:avLst/>
          </a:prstGeom>
          <a:noFill/>
          <a:ln>
            <a:noFill/>
          </a:ln>
        </p:spPr>
        <p:txBody>
          <a:bodyPr lIns="121900" tIns="121900" rIns="121900" bIns="121900" anchor="t" anchorCtr="0">
            <a:noAutofit/>
          </a:bodyPr>
          <a:lstStyle/>
          <a:p>
            <a:pPr marL="0" marR="0" lvl="0" indent="0" algn="l" rtl="0">
              <a:spcBef>
                <a:spcPts val="0"/>
              </a:spcBef>
              <a:buNone/>
            </a:pPr>
            <a:endParaRPr sz="2400" b="1">
              <a:solidFill>
                <a:srgbClr val="0D253D"/>
              </a:solidFill>
              <a:latin typeface="Calibri"/>
              <a:ea typeface="Calibri"/>
              <a:cs typeface="Calibri"/>
              <a:sym typeface="Calibri"/>
            </a:endParaRPr>
          </a:p>
          <a:p>
            <a:pPr marL="0" marR="0" lvl="0" indent="0" algn="l" rtl="0">
              <a:spcBef>
                <a:spcPts val="0"/>
              </a:spcBef>
              <a:buSzPct val="25000"/>
              <a:buNone/>
            </a:pPr>
            <a:r>
              <a:rPr lang="tr" sz="2133" b="1">
                <a:solidFill>
                  <a:srgbClr val="0D253D"/>
                </a:solidFill>
                <a:latin typeface="Calibri"/>
                <a:ea typeface="Calibri"/>
                <a:cs typeface="Calibri"/>
                <a:sym typeface="Calibri"/>
              </a:rPr>
              <a:t>Kullanılacak Komponentler</a:t>
            </a:r>
          </a:p>
          <a:p>
            <a:pPr marL="609585" marR="0" lvl="0" indent="-444484" algn="l" rtl="0">
              <a:spcBef>
                <a:spcPts val="0"/>
              </a:spcBef>
              <a:buClr>
                <a:srgbClr val="0D253D"/>
              </a:buClr>
              <a:buSzPct val="101571"/>
              <a:buFont typeface="Calibri"/>
              <a:buChar char="●"/>
            </a:pPr>
            <a:r>
              <a:rPr lang="tr" sz="2133">
                <a:solidFill>
                  <a:srgbClr val="0D253D"/>
                </a:solidFill>
                <a:latin typeface="Calibri"/>
                <a:ea typeface="Calibri"/>
                <a:cs typeface="Calibri"/>
                <a:sym typeface="Calibri"/>
              </a:rPr>
              <a:t>Webview</a:t>
            </a:r>
          </a:p>
          <a:p>
            <a:pPr marL="609585" marR="0" lvl="0" indent="-444484" algn="l" rtl="0">
              <a:spcBef>
                <a:spcPts val="0"/>
              </a:spcBef>
              <a:buClr>
                <a:srgbClr val="0D253D"/>
              </a:buClr>
              <a:buSzPct val="101571"/>
              <a:buFont typeface="Calibri"/>
              <a:buChar char="●"/>
            </a:pPr>
            <a:r>
              <a:rPr lang="tr" sz="2133">
                <a:solidFill>
                  <a:srgbClr val="0D253D"/>
                </a:solidFill>
                <a:latin typeface="Calibri"/>
                <a:ea typeface="Calibri"/>
                <a:cs typeface="Calibri"/>
                <a:sym typeface="Calibri"/>
              </a:rPr>
              <a:t>ListView</a:t>
            </a:r>
          </a:p>
          <a:p>
            <a:pPr marL="0" marR="0" lvl="0" indent="0" algn="l" rtl="0">
              <a:spcBef>
                <a:spcPts val="0"/>
              </a:spcBef>
              <a:buNone/>
            </a:pPr>
            <a:endParaRPr sz="2133">
              <a:solidFill>
                <a:srgbClr val="0D253D"/>
              </a:solidFill>
              <a:latin typeface="Calibri"/>
              <a:ea typeface="Calibri"/>
              <a:cs typeface="Calibri"/>
              <a:sym typeface="Calibri"/>
            </a:endParaRPr>
          </a:p>
          <a:p>
            <a:pPr marL="0" marR="0" lvl="0" indent="0" algn="l" rtl="0">
              <a:spcBef>
                <a:spcPts val="0"/>
              </a:spcBef>
              <a:buNone/>
            </a:pPr>
            <a:endParaRPr sz="2400">
              <a:solidFill>
                <a:srgbClr val="0D253D"/>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170</Words>
  <Application>Microsoft Office PowerPoint</Application>
  <PresentationFormat>Geniş ekran</PresentationFormat>
  <Paragraphs>31</Paragraphs>
  <Slides>8</Slides>
  <Notes>8</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Calibri</vt:lpstr>
      <vt:lpstr>Trebuchet MS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hasibezafer</cp:lastModifiedBy>
  <cp:revision>1</cp:revision>
  <dcterms:modified xsi:type="dcterms:W3CDTF">2017-06-09T05:48:30Z</dcterms:modified>
</cp:coreProperties>
</file>