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83" r:id="rId3"/>
    <p:sldId id="286" r:id="rId4"/>
    <p:sldId id="275" r:id="rId5"/>
    <p:sldId id="277" r:id="rId6"/>
    <p:sldId id="271" r:id="rId7"/>
    <p:sldId id="274" r:id="rId8"/>
    <p:sldId id="272" r:id="rId9"/>
    <p:sldId id="290" r:id="rId10"/>
    <p:sldId id="269" r:id="rId11"/>
    <p:sldId id="287" r:id="rId12"/>
    <p:sldId id="29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7877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9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just" rtl="0">
              <a:spcBef>
                <a:spcPts val="0"/>
              </a:spcBef>
              <a:buClr>
                <a:schemeClr val="dk1"/>
              </a:buClr>
              <a:buSzPct val="91666"/>
              <a:buFont typeface="Arial"/>
              <a:buNone/>
            </a:pPr>
            <a:r>
              <a:rPr lang="tr-TR" sz="1200" dirty="0">
                <a:solidFill>
                  <a:schemeClr val="dk1"/>
                </a:solidFill>
              </a:rPr>
              <a:t>https://developer.android.com/guide/practices/screens_support.html</a:t>
            </a:r>
            <a:endParaRPr lang="en-US" sz="1200" dirty="0">
              <a:solidFill>
                <a:schemeClr val="dk1"/>
              </a:solidFill>
            </a:endParaRPr>
          </a:p>
          <a:p>
            <a:pPr lvl="0" algn="just" rtl="0">
              <a:spcBef>
                <a:spcPts val="0"/>
              </a:spcBef>
              <a:buClr>
                <a:schemeClr val="dk1"/>
              </a:buClr>
              <a:buSzPct val="91666"/>
              <a:buFont typeface="Arial"/>
              <a:buNone/>
            </a:pPr>
            <a:endParaRPr lang="en-US" sz="1200" dirty="0">
              <a:solidFill>
                <a:schemeClr val="dk1"/>
              </a:solidFill>
            </a:endParaRPr>
          </a:p>
          <a:p>
            <a:pPr lvl="0" algn="just" rtl="0">
              <a:spcBef>
                <a:spcPts val="0"/>
              </a:spcBef>
              <a:buClr>
                <a:schemeClr val="dk1"/>
              </a:buClr>
              <a:buSzPct val="91666"/>
              <a:buFont typeface="Arial"/>
              <a:buNone/>
            </a:pPr>
            <a:r>
              <a:rPr lang="tr-TR" sz="1200" dirty="0">
                <a:solidFill>
                  <a:schemeClr val="dk1"/>
                </a:solidFill>
              </a:rPr>
              <a:t>https://gelecegiyazanlar.turkcell.com.tr/konu/android/egitim/android-301/farkli-ekran-boyutlarini-desteklemek</a:t>
            </a:r>
            <a:endParaRPr sz="1200" dirty="0">
              <a:solidFill>
                <a:schemeClr val="dk1"/>
              </a:solidFill>
            </a:endParaRPr>
          </a:p>
        </p:txBody>
      </p:sp>
    </p:spTree>
    <p:extLst>
      <p:ext uri="{BB962C8B-B14F-4D97-AF65-F5344CB8AC3E}">
        <p14:creationId xmlns:p14="http://schemas.microsoft.com/office/powerpoint/2010/main" val="221662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just" rtl="0">
              <a:spcBef>
                <a:spcPts val="0"/>
              </a:spcBef>
              <a:buClr>
                <a:schemeClr val="dk1"/>
              </a:buClr>
              <a:buSzPct val="91666"/>
              <a:buFont typeface="Arial"/>
              <a:buNone/>
            </a:pPr>
            <a:r>
              <a:rPr lang="tr-TR" sz="1200" dirty="0">
                <a:solidFill>
                  <a:schemeClr val="dk1"/>
                </a:solidFill>
              </a:rPr>
              <a:t>https://developer.android.com/guide/practices/screens_support.html</a:t>
            </a:r>
            <a:endParaRPr lang="en-US" sz="1200" dirty="0">
              <a:solidFill>
                <a:schemeClr val="dk1"/>
              </a:solidFill>
            </a:endParaRPr>
          </a:p>
          <a:p>
            <a:pPr lvl="0" algn="just" rtl="0">
              <a:spcBef>
                <a:spcPts val="0"/>
              </a:spcBef>
              <a:buClr>
                <a:schemeClr val="dk1"/>
              </a:buClr>
              <a:buSzPct val="91666"/>
              <a:buFont typeface="Arial"/>
              <a:buNone/>
            </a:pPr>
            <a:endParaRPr lang="en-US" sz="1200" dirty="0">
              <a:solidFill>
                <a:schemeClr val="dk1"/>
              </a:solidFill>
            </a:endParaRPr>
          </a:p>
          <a:p>
            <a:pPr lvl="0" algn="just" rtl="0">
              <a:spcBef>
                <a:spcPts val="0"/>
              </a:spcBef>
              <a:buClr>
                <a:schemeClr val="dk1"/>
              </a:buClr>
              <a:buSzPct val="91666"/>
              <a:buFont typeface="Arial"/>
              <a:buNone/>
            </a:pPr>
            <a:r>
              <a:rPr lang="tr-TR" sz="1200" dirty="0">
                <a:solidFill>
                  <a:schemeClr val="dk1"/>
                </a:solidFill>
              </a:rPr>
              <a:t>https://gelecegiyazanlar.turkcell.com.tr/konu/android/egitim/android-301/farkli-ekran-boyutlarini-desteklemek</a:t>
            </a:r>
            <a:endParaRPr sz="1200" dirty="0">
              <a:solidFill>
                <a:schemeClr val="dk1"/>
              </a:solidFill>
            </a:endParaRPr>
          </a:p>
        </p:txBody>
      </p:sp>
    </p:spTree>
    <p:extLst>
      <p:ext uri="{BB962C8B-B14F-4D97-AF65-F5344CB8AC3E}">
        <p14:creationId xmlns:p14="http://schemas.microsoft.com/office/powerpoint/2010/main" val="304175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73838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tr-TR" dirty="0"/>
              <a:t>https://gelecegiyazanlar.turkcell.com.tr/konu/android/egitim/android-301/farkli-ekran-boyutlarini-desteklemek</a:t>
            </a:r>
            <a:endParaRPr lang="en-US" dirty="0"/>
          </a:p>
          <a:p>
            <a:endParaRPr lang="en-US" dirty="0"/>
          </a:p>
          <a:p>
            <a:r>
              <a:rPr lang="en-US" dirty="0" err="1"/>
              <a:t>Kaynak</a:t>
            </a:r>
            <a:r>
              <a:rPr lang="en-US" dirty="0"/>
              <a:t> </a:t>
            </a:r>
            <a:r>
              <a:rPr lang="en-US" dirty="0" err="1"/>
              <a:t>olarak</a:t>
            </a:r>
            <a:r>
              <a:rPr lang="en-US" dirty="0"/>
              <a:t> </a:t>
            </a:r>
            <a:r>
              <a:rPr lang="en-US" dirty="0" err="1"/>
              <a:t>anlatımlarınızda</a:t>
            </a:r>
            <a:r>
              <a:rPr lang="en-US" baseline="0" dirty="0"/>
              <a:t> </a:t>
            </a:r>
            <a:r>
              <a:rPr lang="en-US" baseline="0" dirty="0" err="1"/>
              <a:t>kullanabilirsiniz</a:t>
            </a:r>
            <a:r>
              <a:rPr lang="en-US" baseline="0" dirty="0"/>
              <a:t>.</a:t>
            </a:r>
            <a:endParaRPr lang="tr-TR" dirty="0"/>
          </a:p>
        </p:txBody>
      </p:sp>
    </p:spTree>
    <p:extLst>
      <p:ext uri="{BB962C8B-B14F-4D97-AF65-F5344CB8AC3E}">
        <p14:creationId xmlns:p14="http://schemas.microsoft.com/office/powerpoint/2010/main" val="389787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tr" sz="1100" b="0" i="0" u="none" strike="noStrike" cap="none">
                <a:solidFill>
                  <a:schemeClr val="dk1"/>
                </a:solidFill>
                <a:latin typeface="Arial"/>
                <a:ea typeface="Arial"/>
                <a:cs typeface="Arial"/>
                <a:sym typeface="Arial"/>
              </a:rPr>
              <a:t>En baştan yeni bir proje oluşturup, login ekranı tasarlayın.</a:t>
            </a:r>
          </a:p>
          <a:p>
            <a:pPr marL="0" marR="0" lvl="0" indent="0" algn="l" rtl="0">
              <a:spcBef>
                <a:spcPts val="0"/>
              </a:spcBef>
              <a:buClr>
                <a:schemeClr val="dk1"/>
              </a:buClr>
              <a:buSzPct val="25000"/>
              <a:buFont typeface="Arial"/>
              <a:buNone/>
            </a:pPr>
            <a:r>
              <a:rPr lang="tr" sz="1100" b="0" i="0" u="none" strike="noStrike" cap="none">
                <a:solidFill>
                  <a:schemeClr val="dk1"/>
                </a:solidFill>
                <a:latin typeface="Arial"/>
                <a:ea typeface="Arial"/>
                <a:cs typeface="Arial"/>
                <a:sym typeface="Arial"/>
              </a:rPr>
              <a:t>Nasıl bir ekran olacağı hakkında bilgiyi bir sonraki slayttan gösterebilirsiniz.</a:t>
            </a:r>
          </a:p>
        </p:txBody>
      </p:sp>
    </p:spTree>
    <p:extLst>
      <p:ext uri="{BB962C8B-B14F-4D97-AF65-F5344CB8AC3E}">
        <p14:creationId xmlns:p14="http://schemas.microsoft.com/office/powerpoint/2010/main" val="1325553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tr"/>
              <a:t>En baştan yeni bir proje oluşturup, login ekranı tasarlayın.</a:t>
            </a:r>
          </a:p>
          <a:p>
            <a:pPr lvl="0" rtl="0">
              <a:spcBef>
                <a:spcPts val="0"/>
              </a:spcBef>
              <a:buNone/>
            </a:pPr>
            <a:r>
              <a:rPr lang="tr"/>
              <a:t>Nasıl bir ekran olacağı hakkında bilgiyi bir sonraki slayttan gösterebilirsiniz.</a:t>
            </a:r>
          </a:p>
        </p:txBody>
      </p:sp>
    </p:spTree>
    <p:extLst>
      <p:ext uri="{BB962C8B-B14F-4D97-AF65-F5344CB8AC3E}">
        <p14:creationId xmlns:p14="http://schemas.microsoft.com/office/powerpoint/2010/main" val="44823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tr" sz="1100" b="0" i="0" u="none" strike="noStrike" cap="none">
                <a:solidFill>
                  <a:schemeClr val="dk1"/>
                </a:solidFill>
                <a:latin typeface="Arial"/>
                <a:ea typeface="Arial"/>
                <a:cs typeface="Arial"/>
                <a:sym typeface="Arial"/>
              </a:rPr>
              <a:t>En baştan yeni bir proje oluşturup, login ekranı tasarlayın.</a:t>
            </a:r>
          </a:p>
          <a:p>
            <a:pPr marL="0" marR="0" lvl="0" indent="0" algn="l" rtl="0">
              <a:spcBef>
                <a:spcPts val="0"/>
              </a:spcBef>
              <a:buClr>
                <a:schemeClr val="dk1"/>
              </a:buClr>
              <a:buSzPct val="25000"/>
              <a:buFont typeface="Arial"/>
              <a:buNone/>
            </a:pPr>
            <a:r>
              <a:rPr lang="tr" sz="1100" b="0" i="0" u="none" strike="noStrike" cap="none">
                <a:solidFill>
                  <a:schemeClr val="dk1"/>
                </a:solidFill>
                <a:latin typeface="Arial"/>
                <a:ea typeface="Arial"/>
                <a:cs typeface="Arial"/>
                <a:sym typeface="Arial"/>
              </a:rPr>
              <a:t>Nasıl bir ekran olacağı hakkında bilgiyi bir sonraki slayttan gösterebilirsiniz.</a:t>
            </a:r>
          </a:p>
        </p:txBody>
      </p:sp>
    </p:spTree>
    <p:extLst>
      <p:ext uri="{BB962C8B-B14F-4D97-AF65-F5344CB8AC3E}">
        <p14:creationId xmlns:p14="http://schemas.microsoft.com/office/powerpoint/2010/main" val="2780527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13" name="Shape 1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21" name="Shape 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0" name="Shape 40"/>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1" name="Shape 41"/>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8" name="Shape 48"/>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r" sz="1000">
                <a:solidFill>
                  <a:schemeClr val="dk2"/>
                </a:solidFill>
              </a:rPr>
              <a:t>‹#›</a:t>
            </a:fld>
            <a:endParaRPr lang="t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835500"/>
            <a:ext cx="8520600" cy="1229700"/>
          </a:xfrm>
          <a:prstGeom prst="rect">
            <a:avLst/>
          </a:prstGeom>
        </p:spPr>
        <p:txBody>
          <a:bodyPr lIns="91425" tIns="91425" rIns="91425" bIns="91425" anchor="b" anchorCtr="0">
            <a:noAutofit/>
          </a:bodyPr>
          <a:lstStyle/>
          <a:p>
            <a:pPr lvl="0">
              <a:spcBef>
                <a:spcPts val="0"/>
              </a:spcBef>
              <a:buNone/>
            </a:pPr>
            <a:r>
              <a:rPr lang="tr" b="1">
                <a:solidFill>
                  <a:srgbClr val="0D253D"/>
                </a:solidFill>
              </a:rPr>
              <a:t>Geleceği Yazan Kadınlar</a:t>
            </a:r>
          </a:p>
        </p:txBody>
      </p:sp>
      <p:sp>
        <p:nvSpPr>
          <p:cNvPr id="57" name="Shape 57"/>
          <p:cNvSpPr txBox="1">
            <a:spLocks noGrp="1"/>
          </p:cNvSpPr>
          <p:nvPr>
            <p:ph type="subTitle" idx="1"/>
          </p:nvPr>
        </p:nvSpPr>
        <p:spPr>
          <a:xfrm>
            <a:off x="540300" y="2337950"/>
            <a:ext cx="8520600" cy="1558500"/>
          </a:xfrm>
          <a:prstGeom prst="rect">
            <a:avLst/>
          </a:prstGeom>
        </p:spPr>
        <p:txBody>
          <a:bodyPr lIns="91425" tIns="91425" rIns="91425" bIns="91425" anchor="t" anchorCtr="0">
            <a:noAutofit/>
          </a:bodyPr>
          <a:lstStyle/>
          <a:p>
            <a:pPr lvl="0">
              <a:spcBef>
                <a:spcPts val="0"/>
              </a:spcBef>
              <a:buNone/>
            </a:pPr>
            <a:r>
              <a:rPr lang="tr" sz="3500" dirty="0">
                <a:solidFill>
                  <a:srgbClr val="0D253D"/>
                </a:solidFill>
              </a:rPr>
              <a:t>Android 301</a:t>
            </a:r>
          </a:p>
          <a:p>
            <a:pPr lvl="0">
              <a:spcBef>
                <a:spcPts val="0"/>
              </a:spcBef>
              <a:buNone/>
            </a:pPr>
            <a:r>
              <a:rPr lang="tr" sz="2400" dirty="0">
                <a:solidFill>
                  <a:srgbClr val="0D253D"/>
                </a:solidFill>
              </a:rPr>
              <a:t>2. Gün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387425"/>
            <a:ext cx="8520600" cy="3021000"/>
          </a:xfrm>
          <a:prstGeom prst="rect">
            <a:avLst/>
          </a:prstGeom>
        </p:spPr>
        <p:txBody>
          <a:bodyPr lIns="91425" tIns="91425" rIns="91425" bIns="91425" anchor="t" anchorCtr="0">
            <a:noAutofit/>
          </a:bodyPr>
          <a:lstStyle/>
          <a:p>
            <a:pPr lvl="0" algn="ctr" rtl="0">
              <a:spcBef>
                <a:spcPts val="0"/>
              </a:spcBef>
              <a:buNone/>
            </a:pPr>
            <a:endParaRPr sz="5600"/>
          </a:p>
          <a:p>
            <a:pPr lvl="0" algn="ctr" rtl="0">
              <a:spcBef>
                <a:spcPts val="0"/>
              </a:spcBef>
              <a:buNone/>
            </a:pPr>
            <a:r>
              <a:rPr lang="tr" sz="5600">
                <a:solidFill>
                  <a:srgbClr val="0D253D"/>
                </a:solidFill>
              </a:rPr>
              <a:t> UYGULAMA</a:t>
            </a:r>
          </a:p>
          <a:p>
            <a:pPr lvl="0" algn="ctr" rtl="0">
              <a:spcBef>
                <a:spcPts val="0"/>
              </a:spcBef>
              <a:buNone/>
            </a:pPr>
            <a:endParaRPr sz="2400">
              <a:solidFill>
                <a:srgbClr val="0D253D"/>
              </a:solidFill>
            </a:endParaRPr>
          </a:p>
          <a:p>
            <a:pPr marL="1371600" lvl="0" indent="0" algn="l" rtl="0">
              <a:spcBef>
                <a:spcPts val="0"/>
              </a:spcBef>
              <a:buNone/>
            </a:pPr>
            <a:endParaRPr sz="2400">
              <a:solidFill>
                <a:srgbClr val="0D253D"/>
              </a:solidFill>
            </a:endParaRPr>
          </a:p>
        </p:txBody>
      </p:sp>
      <p:pic>
        <p:nvPicPr>
          <p:cNvPr id="5" name="Resim 4"/>
          <p:cNvPicPr>
            <a:picLocks noChangeAspect="1"/>
          </p:cNvPicPr>
          <p:nvPr/>
        </p:nvPicPr>
        <p:blipFill>
          <a:blip r:embed="rId3"/>
          <a:stretch>
            <a:fillRect/>
          </a:stretch>
        </p:blipFill>
        <p:spPr>
          <a:xfrm>
            <a:off x="-10633" y="554374"/>
            <a:ext cx="9144000" cy="4311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7702" y="774621"/>
            <a:ext cx="8114597" cy="572700"/>
          </a:xfrm>
        </p:spPr>
        <p:txBody>
          <a:bodyPr/>
          <a:lstStyle/>
          <a:p>
            <a:pPr algn="ctr"/>
            <a:r>
              <a:rPr lang="tr-TR" dirty="0"/>
              <a:t>Navigation Drawer nedir ?</a:t>
            </a:r>
          </a:p>
        </p:txBody>
      </p:sp>
      <p:sp>
        <p:nvSpPr>
          <p:cNvPr id="3" name="Metin Yer Tutucusu 2"/>
          <p:cNvSpPr>
            <a:spLocks noGrp="1"/>
          </p:cNvSpPr>
          <p:nvPr>
            <p:ph type="body" idx="1"/>
          </p:nvPr>
        </p:nvSpPr>
        <p:spPr>
          <a:xfrm>
            <a:off x="2860416" y="1718002"/>
            <a:ext cx="5663803" cy="3463556"/>
          </a:xfrm>
        </p:spPr>
        <p:txBody>
          <a:bodyPr/>
          <a:lstStyle/>
          <a:p>
            <a:pPr algn="just"/>
            <a:r>
              <a:rPr lang="tr-TR" dirty="0">
                <a:solidFill>
                  <a:schemeClr val="tx1"/>
                </a:solidFill>
              </a:rPr>
              <a:t>Uygulamanın ana gezinme seçeneklerini ekranın sol kenarında görüntüleyen bir paneldir. Çoğu zaman gizlidir, ancak kullanıcı ekranı sol kenarından hızlıca kaydırdığında veya uygulamanın kullanıcı eylem çubuğundaki uygulama simgesine dokunduğunda gösterilir.</a:t>
            </a:r>
          </a:p>
        </p:txBody>
      </p:sp>
      <p:pic>
        <p:nvPicPr>
          <p:cNvPr id="5" name="Resim 4"/>
          <p:cNvPicPr>
            <a:picLocks noChangeAspect="1"/>
          </p:cNvPicPr>
          <p:nvPr/>
        </p:nvPicPr>
        <p:blipFill>
          <a:blip r:embed="rId2"/>
          <a:stretch>
            <a:fillRect/>
          </a:stretch>
        </p:blipFill>
        <p:spPr>
          <a:xfrm>
            <a:off x="409622" y="1240995"/>
            <a:ext cx="2450794" cy="2742857"/>
          </a:xfrm>
          <a:prstGeom prst="rect">
            <a:avLst/>
          </a:prstGeom>
        </p:spPr>
      </p:pic>
    </p:spTree>
    <p:extLst>
      <p:ext uri="{BB962C8B-B14F-4D97-AF65-F5344CB8AC3E}">
        <p14:creationId xmlns:p14="http://schemas.microsoft.com/office/powerpoint/2010/main" val="20049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311700" y="387425"/>
            <a:ext cx="8520599" cy="30209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dk2"/>
              </a:buClr>
              <a:buSzPct val="25000"/>
              <a:buFont typeface="Arial"/>
              <a:buNone/>
            </a:pPr>
            <a:endParaRPr sz="5600" b="0" i="0" u="none" strike="noStrike" cap="none" dirty="0">
              <a:solidFill>
                <a:schemeClr val="dk2"/>
              </a:solidFill>
              <a:latin typeface="Arial"/>
              <a:ea typeface="Arial"/>
              <a:cs typeface="Arial"/>
              <a:sym typeface="Arial"/>
            </a:endParaRPr>
          </a:p>
          <a:p>
            <a:pPr marL="0" marR="0" lvl="0" indent="0" algn="ctr" rtl="0">
              <a:lnSpc>
                <a:spcPct val="115000"/>
              </a:lnSpc>
              <a:spcBef>
                <a:spcPts val="1600"/>
              </a:spcBef>
              <a:spcAft>
                <a:spcPts val="0"/>
              </a:spcAft>
              <a:buClr>
                <a:schemeClr val="dk2"/>
              </a:buClr>
              <a:buSzPct val="25000"/>
              <a:buFont typeface="Arial"/>
              <a:buNone/>
            </a:pPr>
            <a:r>
              <a:rPr lang="tr" sz="5600" b="0" i="0" u="none" strike="noStrike" cap="none" dirty="0">
                <a:solidFill>
                  <a:srgbClr val="0D253D"/>
                </a:solidFill>
                <a:latin typeface="Arial"/>
                <a:ea typeface="Arial"/>
                <a:cs typeface="Arial"/>
                <a:sym typeface="Arial"/>
              </a:rPr>
              <a:t> UYGULAMA</a:t>
            </a:r>
            <a:endParaRPr lang="tr" sz="2400" dirty="0">
              <a:solidFill>
                <a:srgbClr val="0D253D"/>
              </a:solidFill>
            </a:endParaRPr>
          </a:p>
          <a:p>
            <a:pPr marL="0" marR="0" lvl="0" indent="0" algn="ctr" rtl="0">
              <a:lnSpc>
                <a:spcPct val="115000"/>
              </a:lnSpc>
              <a:spcBef>
                <a:spcPts val="1600"/>
              </a:spcBef>
              <a:spcAft>
                <a:spcPts val="0"/>
              </a:spcAft>
              <a:buClr>
                <a:schemeClr val="dk2"/>
              </a:buClr>
              <a:buSzPct val="25000"/>
              <a:buFont typeface="Arial"/>
              <a:buNone/>
            </a:pPr>
            <a:r>
              <a:rPr lang="tr" sz="2400" b="0" i="0" u="none" strike="noStrike" cap="none" dirty="0">
                <a:solidFill>
                  <a:srgbClr val="0D253D"/>
                </a:solidFill>
                <a:latin typeface="Arial"/>
                <a:ea typeface="Arial"/>
                <a:cs typeface="Arial"/>
                <a:sym typeface="Arial"/>
              </a:rPr>
              <a:t>Navig</a:t>
            </a:r>
            <a:r>
              <a:rPr lang="tr" sz="2400" dirty="0">
                <a:solidFill>
                  <a:srgbClr val="0D253D"/>
                </a:solidFill>
              </a:rPr>
              <a:t>ation Drawer</a:t>
            </a:r>
            <a:endParaRPr lang="tr" sz="5600" b="0" i="0" u="none" strike="noStrike" cap="none" dirty="0">
              <a:solidFill>
                <a:srgbClr val="0D253D"/>
              </a:solidFill>
              <a:latin typeface="Arial"/>
              <a:ea typeface="Arial"/>
              <a:cs typeface="Arial"/>
              <a:sym typeface="Arial"/>
            </a:endParaRPr>
          </a:p>
        </p:txBody>
      </p:sp>
    </p:spTree>
    <p:extLst>
      <p:ext uri="{BB962C8B-B14F-4D97-AF65-F5344CB8AC3E}">
        <p14:creationId xmlns:p14="http://schemas.microsoft.com/office/powerpoint/2010/main" val="100521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descr="şey içeren bir resim&#10;&#10;Yüksek güvenilirlikle oluşturulmuş açıklama"/>
          <p:cNvPicPr>
            <a:picLocks noChangeAspect="1"/>
          </p:cNvPicPr>
          <p:nvPr/>
        </p:nvPicPr>
        <p:blipFill>
          <a:blip r:embed="rId2"/>
          <a:stretch>
            <a:fillRect/>
          </a:stretch>
        </p:blipFill>
        <p:spPr>
          <a:xfrm>
            <a:off x="0" y="565005"/>
            <a:ext cx="9144000" cy="4272810"/>
          </a:xfrm>
          <a:prstGeom prst="rect">
            <a:avLst/>
          </a:prstGeom>
        </p:spPr>
      </p:pic>
    </p:spTree>
    <p:extLst>
      <p:ext uri="{BB962C8B-B14F-4D97-AF65-F5344CB8AC3E}">
        <p14:creationId xmlns:p14="http://schemas.microsoft.com/office/powerpoint/2010/main" val="42779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4668" y="776478"/>
            <a:ext cx="8207631" cy="572700"/>
          </a:xfrm>
        </p:spPr>
        <p:txBody>
          <a:bodyPr/>
          <a:lstStyle/>
          <a:p>
            <a:pPr algn="ctr"/>
            <a:r>
              <a:rPr lang="tr-TR" dirty="0"/>
              <a:t>Fragment Nedir ?</a:t>
            </a:r>
          </a:p>
        </p:txBody>
      </p:sp>
      <p:sp>
        <p:nvSpPr>
          <p:cNvPr id="3" name="Metin Yer Tutucusu 2"/>
          <p:cNvSpPr>
            <a:spLocks noGrp="1"/>
          </p:cNvSpPr>
          <p:nvPr>
            <p:ph type="body" idx="1"/>
          </p:nvPr>
        </p:nvSpPr>
        <p:spPr>
          <a:xfrm>
            <a:off x="2849524" y="1743208"/>
            <a:ext cx="5961509" cy="1848470"/>
          </a:xfrm>
        </p:spPr>
        <p:txBody>
          <a:bodyPr/>
          <a:lstStyle/>
          <a:p>
            <a:pPr algn="just"/>
            <a:r>
              <a:rPr lang="tr-TR" dirty="0">
                <a:solidFill>
                  <a:srgbClr val="1C1C1C"/>
                </a:solidFill>
              </a:rPr>
              <a:t> Fragment'lar da Activityler gibi yaşam döngüsüne sahip olan alt Activity parçacıklarıdır. Dinamik olarak çalışma esnasında eklenebilirler silinebilirler ve Activitylere göre çok daha esnektirler.</a:t>
            </a:r>
          </a:p>
        </p:txBody>
      </p:sp>
      <p:pic>
        <p:nvPicPr>
          <p:cNvPr id="5" name="Resim 4"/>
          <p:cNvPicPr>
            <a:picLocks noChangeAspect="1"/>
          </p:cNvPicPr>
          <p:nvPr/>
        </p:nvPicPr>
        <p:blipFill>
          <a:blip r:embed="rId2"/>
          <a:stretch>
            <a:fillRect/>
          </a:stretch>
        </p:blipFill>
        <p:spPr>
          <a:xfrm>
            <a:off x="398730" y="1242852"/>
            <a:ext cx="2450794" cy="2742857"/>
          </a:xfrm>
          <a:prstGeom prst="rect">
            <a:avLst/>
          </a:prstGeom>
        </p:spPr>
      </p:pic>
    </p:spTree>
    <p:extLst>
      <p:ext uri="{BB962C8B-B14F-4D97-AF65-F5344CB8AC3E}">
        <p14:creationId xmlns:p14="http://schemas.microsoft.com/office/powerpoint/2010/main" val="257530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7" name="Picture 6"/>
          <p:cNvPicPr>
            <a:picLocks noChangeAspect="1"/>
          </p:cNvPicPr>
          <p:nvPr/>
        </p:nvPicPr>
        <p:blipFill rotWithShape="1">
          <a:blip r:embed="rId3"/>
          <a:srcRect t="25911" r="-362" b="-355"/>
          <a:stretch/>
        </p:blipFill>
        <p:spPr>
          <a:xfrm>
            <a:off x="857446" y="1584961"/>
            <a:ext cx="7341674" cy="3063240"/>
          </a:xfrm>
          <a:prstGeom prst="rect">
            <a:avLst/>
          </a:prstGeom>
        </p:spPr>
      </p:pic>
      <p:pic>
        <p:nvPicPr>
          <p:cNvPr id="3" name="Resim 2"/>
          <p:cNvPicPr>
            <a:picLocks noChangeAspect="1"/>
          </p:cNvPicPr>
          <p:nvPr/>
        </p:nvPicPr>
        <p:blipFill>
          <a:blip r:embed="rId4"/>
          <a:stretch>
            <a:fillRect/>
          </a:stretch>
        </p:blipFill>
        <p:spPr>
          <a:xfrm>
            <a:off x="857446" y="717828"/>
            <a:ext cx="1074224" cy="1202240"/>
          </a:xfrm>
          <a:prstGeom prst="rect">
            <a:avLst/>
          </a:prstGeom>
        </p:spPr>
      </p:pic>
      <p:sp>
        <p:nvSpPr>
          <p:cNvPr id="4" name="Metin kutusu 3"/>
          <p:cNvSpPr txBox="1"/>
          <p:nvPr/>
        </p:nvSpPr>
        <p:spPr>
          <a:xfrm>
            <a:off x="1783080" y="1165059"/>
            <a:ext cx="6035040" cy="338554"/>
          </a:xfrm>
          <a:prstGeom prst="rect">
            <a:avLst/>
          </a:prstGeom>
          <a:noFill/>
        </p:spPr>
        <p:txBody>
          <a:bodyPr wrap="square" rtlCol="0">
            <a:spAutoFit/>
          </a:bodyPr>
          <a:lstStyle/>
          <a:p>
            <a:r>
              <a:rPr lang="tr-TR" sz="1600" dirty="0"/>
              <a:t>Fragmentlar yeniden kullanılabilir kullanıcı arayüz parçalarıdır.</a:t>
            </a:r>
          </a:p>
        </p:txBody>
      </p:sp>
    </p:spTree>
    <p:extLst>
      <p:ext uri="{BB962C8B-B14F-4D97-AF65-F5344CB8AC3E}">
        <p14:creationId xmlns:p14="http://schemas.microsoft.com/office/powerpoint/2010/main" val="111020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5437"/>
          <a:stretch/>
        </p:blipFill>
        <p:spPr>
          <a:xfrm>
            <a:off x="789491" y="1509823"/>
            <a:ext cx="7780350" cy="3264196"/>
          </a:xfrm>
          <a:prstGeom prst="rect">
            <a:avLst/>
          </a:prstGeom>
        </p:spPr>
      </p:pic>
      <p:pic>
        <p:nvPicPr>
          <p:cNvPr id="3" name="Resim 2"/>
          <p:cNvPicPr>
            <a:picLocks noChangeAspect="1"/>
          </p:cNvPicPr>
          <p:nvPr/>
        </p:nvPicPr>
        <p:blipFill>
          <a:blip r:embed="rId3"/>
          <a:stretch>
            <a:fillRect/>
          </a:stretch>
        </p:blipFill>
        <p:spPr>
          <a:xfrm>
            <a:off x="882502" y="601109"/>
            <a:ext cx="1105786" cy="1237565"/>
          </a:xfrm>
          <a:prstGeom prst="rect">
            <a:avLst/>
          </a:prstGeom>
        </p:spPr>
      </p:pic>
      <p:sp>
        <p:nvSpPr>
          <p:cNvPr id="5" name="Metin kutusu 4"/>
          <p:cNvSpPr txBox="1"/>
          <p:nvPr/>
        </p:nvSpPr>
        <p:spPr>
          <a:xfrm>
            <a:off x="1988288" y="850559"/>
            <a:ext cx="6831402" cy="738664"/>
          </a:xfrm>
          <a:prstGeom prst="rect">
            <a:avLst/>
          </a:prstGeom>
          <a:noFill/>
        </p:spPr>
        <p:txBody>
          <a:bodyPr wrap="square" rtlCol="0">
            <a:spAutoFit/>
          </a:bodyPr>
          <a:lstStyle/>
          <a:p>
            <a:r>
              <a:rPr lang="tr-TR" dirty="0"/>
              <a:t>Fragmentlar esnek olmaları sayesinde ekran boyutu değiştikçe görsel 1 de sadece liste görüntülenirken görsel 2’de liste ve detay birlikte gösterilmektedir.</a:t>
            </a:r>
          </a:p>
          <a:p>
            <a:endParaRPr lang="tr-TR" dirty="0"/>
          </a:p>
        </p:txBody>
      </p:sp>
    </p:spTree>
    <p:extLst>
      <p:ext uri="{BB962C8B-B14F-4D97-AF65-F5344CB8AC3E}">
        <p14:creationId xmlns:p14="http://schemas.microsoft.com/office/powerpoint/2010/main" val="79782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Shape 105"/>
          <p:cNvSpPr txBox="1"/>
          <p:nvPr/>
        </p:nvSpPr>
        <p:spPr>
          <a:xfrm>
            <a:off x="1228558" y="703155"/>
            <a:ext cx="6933537" cy="1288898"/>
          </a:xfrm>
          <a:prstGeom prst="rect">
            <a:avLst/>
          </a:prstGeom>
          <a:noFill/>
          <a:ln>
            <a:noFill/>
          </a:ln>
        </p:spPr>
        <p:txBody>
          <a:bodyPr lIns="91425" tIns="91425" rIns="91425" bIns="91425" anchor="t" anchorCtr="0">
            <a:noAutofit/>
          </a:bodyPr>
          <a:lstStyle/>
          <a:p>
            <a:pPr lvl="0" algn="ctr" rtl="0">
              <a:spcBef>
                <a:spcPts val="0"/>
              </a:spcBef>
              <a:buNone/>
            </a:pPr>
            <a:r>
              <a:rPr lang="en-US" b="1" dirty="0"/>
              <a:t>Farklı Ekran Boyutlarını Desteklemek</a:t>
            </a:r>
          </a:p>
          <a:p>
            <a:pPr lvl="0" algn="just">
              <a:buClr>
                <a:schemeClr val="dk1"/>
              </a:buClr>
              <a:buSzPct val="61111"/>
            </a:pPr>
            <a:br>
              <a:rPr lang="tr-TR" dirty="0"/>
            </a:br>
            <a:r>
              <a:rPr lang="tr-TR" dirty="0"/>
              <a:t>Farklı boyut ve yoğunlukta ekranı olan cihazlara kurulacak uygulamanızdan da bu değişkenliğe uymasını sağlamalısınız. Bu amaçla, farklı ekran boyutu ve yoğunlukları olan cihazlarda, uygulamanızın görünümünü optimize edecek bazı "alternatif kaynakları" (alternative resources) uygulamanıza dahil etmelisiniz.</a:t>
            </a:r>
            <a:endParaRPr dirty="0"/>
          </a:p>
          <a:p>
            <a:pPr lvl="0" rtl="0">
              <a:lnSpc>
                <a:spcPct val="115000"/>
              </a:lnSpc>
              <a:spcBef>
                <a:spcPts val="0"/>
              </a:spcBef>
              <a:spcAft>
                <a:spcPts val="1600"/>
              </a:spcAft>
              <a:buNone/>
            </a:pPr>
            <a:endParaRPr dirty="0">
              <a:solidFill>
                <a:srgbClr val="333333"/>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597" y="2231732"/>
            <a:ext cx="7167457" cy="2212952"/>
          </a:xfrm>
          <a:prstGeom prst="rect">
            <a:avLst/>
          </a:prstGeom>
        </p:spPr>
      </p:pic>
    </p:spTree>
    <p:extLst>
      <p:ext uri="{BB962C8B-B14F-4D97-AF65-F5344CB8AC3E}">
        <p14:creationId xmlns:p14="http://schemas.microsoft.com/office/powerpoint/2010/main" val="215479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276" y="596280"/>
            <a:ext cx="6955374" cy="269995"/>
          </a:xfrm>
        </p:spPr>
        <p:txBody>
          <a:bodyPr/>
          <a:lstStyle/>
          <a:p>
            <a:pPr lvl="0"/>
            <a:r>
              <a:rPr lang="en-US" sz="1800" b="1" dirty="0"/>
              <a:t>Farklı </a:t>
            </a:r>
            <a:r>
              <a:rPr lang="en-US" sz="1800" b="1" dirty="0" err="1"/>
              <a:t>Layout’lar</a:t>
            </a:r>
            <a:r>
              <a:rPr lang="en-US" sz="1800" b="1" dirty="0"/>
              <a:t> </a:t>
            </a:r>
            <a:r>
              <a:rPr lang="en-US" sz="1800" b="1" dirty="0" err="1"/>
              <a:t>Oluşturmak</a:t>
            </a:r>
            <a:br>
              <a:rPr lang="en-US" sz="1800" b="1" dirty="0"/>
            </a:br>
            <a:endParaRPr lang="tr-TR" sz="18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 r="127" b="10665"/>
          <a:stretch/>
        </p:blipFill>
        <p:spPr>
          <a:xfrm>
            <a:off x="275781" y="1163973"/>
            <a:ext cx="4495002" cy="3435034"/>
          </a:xfrm>
          <a:prstGeom prst="rect">
            <a:avLst/>
          </a:prstGeom>
        </p:spPr>
      </p:pic>
      <p:sp>
        <p:nvSpPr>
          <p:cNvPr id="8" name="TextBox 7"/>
          <p:cNvSpPr txBox="1"/>
          <p:nvPr/>
        </p:nvSpPr>
        <p:spPr>
          <a:xfrm>
            <a:off x="5080883" y="2289977"/>
            <a:ext cx="3745064" cy="830997"/>
          </a:xfrm>
          <a:prstGeom prst="rect">
            <a:avLst/>
          </a:prstGeom>
          <a:noFill/>
        </p:spPr>
        <p:txBody>
          <a:bodyPr wrap="square" rtlCol="0">
            <a:spAutoFit/>
          </a:bodyPr>
          <a:lstStyle/>
          <a:p>
            <a:pPr algn="just">
              <a:buClr>
                <a:schemeClr val="dk1"/>
              </a:buClr>
              <a:buSzPct val="61111"/>
            </a:pPr>
            <a:r>
              <a:rPr lang="tr-TR" sz="1200" dirty="0"/>
              <a:t>Farklı cihaz boyutları üzerinde kullanıcı deneyimini optimize etmek için desteklemek istediğiniz her ekran boyutuna özel XML dosyasını oluşturmanız gerekir. </a:t>
            </a:r>
          </a:p>
        </p:txBody>
      </p:sp>
    </p:spTree>
    <p:extLst>
      <p:ext uri="{BB962C8B-B14F-4D97-AF65-F5344CB8AC3E}">
        <p14:creationId xmlns:p14="http://schemas.microsoft.com/office/powerpoint/2010/main" val="1984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080" y="596280"/>
            <a:ext cx="6955374" cy="269995"/>
          </a:xfrm>
        </p:spPr>
        <p:txBody>
          <a:bodyPr/>
          <a:lstStyle/>
          <a:p>
            <a:pPr lvl="0"/>
            <a:r>
              <a:rPr lang="en-US" sz="1800" b="1" dirty="0"/>
              <a:t>Farklı </a:t>
            </a:r>
            <a:r>
              <a:rPr lang="en-US" sz="1800" b="1" dirty="0" err="1"/>
              <a:t>Bitmap’ler</a:t>
            </a:r>
            <a:r>
              <a:rPr lang="en-US" sz="1800" b="1" dirty="0"/>
              <a:t> </a:t>
            </a:r>
            <a:r>
              <a:rPr lang="en-US" sz="1800" b="1" dirty="0" err="1"/>
              <a:t>Oluşturmak</a:t>
            </a:r>
            <a:br>
              <a:rPr lang="en-US" sz="1800" b="1" dirty="0"/>
            </a:br>
            <a:endParaRPr lang="tr-T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217" y="1281678"/>
            <a:ext cx="7229424" cy="2747182"/>
          </a:xfrm>
          <a:prstGeom prst="rect">
            <a:avLst/>
          </a:prstGeom>
        </p:spPr>
      </p:pic>
    </p:spTree>
    <p:extLst>
      <p:ext uri="{BB962C8B-B14F-4D97-AF65-F5344CB8AC3E}">
        <p14:creationId xmlns:p14="http://schemas.microsoft.com/office/powerpoint/2010/main" val="385376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311700" y="387425"/>
            <a:ext cx="8520599" cy="30209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dk2"/>
              </a:buClr>
              <a:buSzPct val="25000"/>
              <a:buFont typeface="Arial"/>
              <a:buNone/>
            </a:pPr>
            <a:endParaRPr sz="5600" b="0" i="0" u="none" strike="noStrike" cap="none" dirty="0">
              <a:solidFill>
                <a:schemeClr val="dk2"/>
              </a:solidFill>
              <a:latin typeface="Arial"/>
              <a:ea typeface="Arial"/>
              <a:cs typeface="Arial"/>
              <a:sym typeface="Arial"/>
            </a:endParaRPr>
          </a:p>
          <a:p>
            <a:pPr marL="0" marR="0" lvl="0" indent="0" algn="ctr" rtl="0">
              <a:lnSpc>
                <a:spcPct val="115000"/>
              </a:lnSpc>
              <a:spcBef>
                <a:spcPts val="1600"/>
              </a:spcBef>
              <a:spcAft>
                <a:spcPts val="0"/>
              </a:spcAft>
              <a:buClr>
                <a:schemeClr val="dk2"/>
              </a:buClr>
              <a:buSzPct val="25000"/>
              <a:buFont typeface="Arial"/>
              <a:buNone/>
            </a:pPr>
            <a:r>
              <a:rPr lang="tr" sz="5600" b="0" i="0" u="none" strike="noStrike" cap="none" dirty="0">
                <a:solidFill>
                  <a:srgbClr val="0D253D"/>
                </a:solidFill>
                <a:latin typeface="Arial"/>
                <a:ea typeface="Arial"/>
                <a:cs typeface="Arial"/>
                <a:sym typeface="Arial"/>
              </a:rPr>
              <a:t> UYGULAMA</a:t>
            </a:r>
          </a:p>
          <a:p>
            <a:pPr marL="0" marR="0" lvl="0" indent="0" algn="ctr" rtl="0">
              <a:lnSpc>
                <a:spcPct val="115000"/>
              </a:lnSpc>
              <a:spcBef>
                <a:spcPts val="1600"/>
              </a:spcBef>
              <a:spcAft>
                <a:spcPts val="0"/>
              </a:spcAft>
              <a:buClr>
                <a:schemeClr val="dk2"/>
              </a:buClr>
              <a:buSzPct val="25000"/>
              <a:buFont typeface="Arial"/>
              <a:buNone/>
            </a:pPr>
            <a:r>
              <a:rPr lang="tr" sz="2400" b="0" i="0" u="none" strike="noStrike" cap="none" dirty="0">
                <a:solidFill>
                  <a:srgbClr val="0D253D"/>
                </a:solidFill>
                <a:latin typeface="Arial"/>
                <a:ea typeface="Arial"/>
                <a:cs typeface="Arial"/>
                <a:sym typeface="Arial"/>
              </a:rPr>
              <a:t>F</a:t>
            </a:r>
            <a:r>
              <a:rPr lang="tr" sz="2400" dirty="0">
                <a:solidFill>
                  <a:srgbClr val="0D253D"/>
                </a:solidFill>
              </a:rPr>
              <a:t>ragment</a:t>
            </a:r>
            <a:endParaRPr lang="tr" sz="2400" b="0" i="0" u="none" strike="noStrike" cap="none" dirty="0">
              <a:solidFill>
                <a:srgbClr val="0D253D"/>
              </a:solidFill>
              <a:latin typeface="Arial"/>
              <a:ea typeface="Arial"/>
              <a:cs typeface="Arial"/>
              <a:sym typeface="Arial"/>
            </a:endParaRPr>
          </a:p>
        </p:txBody>
      </p:sp>
    </p:spTree>
    <p:extLst>
      <p:ext uri="{BB962C8B-B14F-4D97-AF65-F5344CB8AC3E}">
        <p14:creationId xmlns:p14="http://schemas.microsoft.com/office/powerpoint/2010/main" val="3593678680"/>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290</Words>
  <Application>Microsoft Office PowerPoint</Application>
  <PresentationFormat>Ekran Gösterisi (16:9)</PresentationFormat>
  <Paragraphs>37</Paragraphs>
  <Slides>12</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Arial</vt:lpstr>
      <vt:lpstr>Trebuchet MS</vt:lpstr>
      <vt:lpstr>simple-light-2</vt:lpstr>
      <vt:lpstr>Geleceği Yazan Kadınlar</vt:lpstr>
      <vt:lpstr>PowerPoint Sunusu</vt:lpstr>
      <vt:lpstr>Fragment Nedir ?</vt:lpstr>
      <vt:lpstr>PowerPoint Sunusu</vt:lpstr>
      <vt:lpstr>PowerPoint Sunusu</vt:lpstr>
      <vt:lpstr>PowerPoint Sunusu</vt:lpstr>
      <vt:lpstr>Farklı Layout’lar Oluşturmak </vt:lpstr>
      <vt:lpstr>Farklı Bitmap’ler Oluşturmak </vt:lpstr>
      <vt:lpstr>PowerPoint Sunusu</vt:lpstr>
      <vt:lpstr>PowerPoint Sunusu</vt:lpstr>
      <vt:lpstr>Navigation Drawer nedir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Geleceği Yazan Kadınlar</dc:title>
  <dc:creator>Derya Kendirci</dc:creator>
  <cp:lastModifiedBy>hasibezafer</cp:lastModifiedBy>
  <cp:revision>32</cp:revision>
  <dcterms:modified xsi:type="dcterms:W3CDTF">2017-06-16T13:33:52Z</dcterms:modified>
</cp:coreProperties>
</file>