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86" r:id="rId3"/>
    <p:sldId id="313" r:id="rId4"/>
    <p:sldId id="314" r:id="rId5"/>
    <p:sldId id="315" r:id="rId6"/>
    <p:sldId id="331" r:id="rId7"/>
    <p:sldId id="330" r:id="rId8"/>
    <p:sldId id="318" r:id="rId9"/>
    <p:sldId id="319" r:id="rId10"/>
    <p:sldId id="320" r:id="rId11"/>
    <p:sldId id="321" r:id="rId12"/>
    <p:sldId id="322" r:id="rId13"/>
    <p:sldId id="323" r:id="rId14"/>
    <p:sldId id="324" r:id="rId15"/>
    <p:sldId id="325" r:id="rId16"/>
    <p:sldId id="326" r:id="rId17"/>
    <p:sldId id="327" r:id="rId18"/>
    <p:sldId id="329" r:id="rId19"/>
    <p:sldId id="328"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Varsayılan Bölüm" id="{776FEA26-18D7-48B8-877D-91B3FEA18E29}">
          <p14:sldIdLst>
            <p14:sldId id="256"/>
            <p14:sldId id="286"/>
            <p14:sldId id="313"/>
            <p14:sldId id="314"/>
            <p14:sldId id="315"/>
            <p14:sldId id="331"/>
            <p14:sldId id="330"/>
            <p14:sldId id="318"/>
            <p14:sldId id="319"/>
            <p14:sldId id="320"/>
            <p14:sldId id="321"/>
            <p14:sldId id="322"/>
            <p14:sldId id="323"/>
            <p14:sldId id="324"/>
            <p14:sldId id="325"/>
            <p14:sldId id="326"/>
            <p14:sldId id="327"/>
            <p14:sldId id="329"/>
            <p14:sldId id="3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04" autoAdjust="0"/>
  </p:normalViewPr>
  <p:slideViewPr>
    <p:cSldViewPr snapToGrid="0">
      <p:cViewPr varScale="1">
        <p:scale>
          <a:sx n="84" d="100"/>
          <a:sy n="84"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178772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25094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pic>
        <p:nvPicPr>
          <p:cNvPr id="13" name="Shape 13"/>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pic>
        <p:nvPicPr>
          <p:cNvPr id="21" name="Shape 2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2" name="Shape 32"/>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6" name="Shape 3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0" name="Shape 40"/>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1" name="Shape 41"/>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8" name="Shape 48"/>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tr" sz="1000">
                <a:solidFill>
                  <a:schemeClr val="dk2"/>
                </a:solidFill>
              </a:rPr>
              <a:t>‹#›</a:t>
            </a:fld>
            <a:endParaRPr lang="t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835500"/>
            <a:ext cx="8520600" cy="1229700"/>
          </a:xfrm>
          <a:prstGeom prst="rect">
            <a:avLst/>
          </a:prstGeom>
        </p:spPr>
        <p:txBody>
          <a:bodyPr lIns="91425" tIns="91425" rIns="91425" bIns="91425" anchor="b" anchorCtr="0">
            <a:noAutofit/>
          </a:bodyPr>
          <a:lstStyle/>
          <a:p>
            <a:pPr lvl="0">
              <a:spcBef>
                <a:spcPts val="0"/>
              </a:spcBef>
              <a:buNone/>
            </a:pPr>
            <a:r>
              <a:rPr lang="tr" b="1">
                <a:solidFill>
                  <a:srgbClr val="0D253D"/>
                </a:solidFill>
              </a:rPr>
              <a:t>Geleceği Yazan Kadınlar</a:t>
            </a:r>
          </a:p>
        </p:txBody>
      </p:sp>
      <p:sp>
        <p:nvSpPr>
          <p:cNvPr id="57" name="Shape 57"/>
          <p:cNvSpPr txBox="1">
            <a:spLocks noGrp="1"/>
          </p:cNvSpPr>
          <p:nvPr>
            <p:ph type="subTitle" idx="1"/>
          </p:nvPr>
        </p:nvSpPr>
        <p:spPr>
          <a:xfrm>
            <a:off x="311700" y="2302781"/>
            <a:ext cx="8520600" cy="1558500"/>
          </a:xfrm>
          <a:prstGeom prst="rect">
            <a:avLst/>
          </a:prstGeom>
        </p:spPr>
        <p:txBody>
          <a:bodyPr lIns="91425" tIns="91425" rIns="91425" bIns="91425" anchor="t" anchorCtr="0">
            <a:noAutofit/>
          </a:bodyPr>
          <a:lstStyle/>
          <a:p>
            <a:pPr lvl="0">
              <a:spcBef>
                <a:spcPts val="0"/>
              </a:spcBef>
              <a:buNone/>
            </a:pPr>
            <a:r>
              <a:rPr lang="tr-TR" sz="3500" err="1">
                <a:solidFill>
                  <a:srgbClr val="0D253D"/>
                </a:solidFill>
              </a:rPr>
              <a:t>Firebase</a:t>
            </a:r>
            <a:r>
              <a:rPr lang="tr-TR" sz="3500">
                <a:solidFill>
                  <a:srgbClr val="0D253D"/>
                </a:solidFill>
              </a:rPr>
              <a:t> 1. Gün</a:t>
            </a:r>
            <a:endParaRPr lang="tr" sz="3500">
              <a:solidFill>
                <a:srgbClr val="0D253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err="1"/>
              <a:t>Firebase</a:t>
            </a:r>
            <a:r>
              <a:rPr lang="tr-TR"/>
              <a:t> | </a:t>
            </a:r>
            <a:r>
              <a:rPr lang="tr-TR" err="1"/>
              <a:t>Push</a:t>
            </a:r>
            <a:r>
              <a:rPr lang="tr-TR"/>
              <a:t> ID</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633775" cy="1323439"/>
          </a:xfrm>
          <a:prstGeom prst="rect">
            <a:avLst/>
          </a:prstGeom>
          <a:noFill/>
        </p:spPr>
        <p:txBody>
          <a:bodyPr wrap="square" rtlCol="0">
            <a:spAutoFit/>
          </a:bodyPr>
          <a:lstStyle/>
          <a:p>
            <a:r>
              <a:rPr lang="tr-TR" sz="1600"/>
              <a:t>İki kullanıcı eş zamanlı olarak mesaj eklemek isterse bir sonraki mesaj</a:t>
            </a:r>
          </a:p>
          <a:p>
            <a:r>
              <a:rPr lang="tr-TR" sz="1600"/>
              <a:t>hangi kullanıcı tarafından eklenir?</a:t>
            </a:r>
          </a:p>
          <a:p>
            <a:r>
              <a:rPr lang="tr-TR" sz="1600"/>
              <a:t>Bu sorunun gerçekleşmemesi için eşsiz bir not ID oluşturuyoruz. Bu eşsiz ID</a:t>
            </a:r>
          </a:p>
          <a:p>
            <a:r>
              <a:rPr lang="tr-TR" sz="1600" err="1"/>
              <a:t>Firebase</a:t>
            </a:r>
            <a:r>
              <a:rPr lang="tr-TR" sz="1600"/>
              <a:t> üzerinde </a:t>
            </a:r>
            <a:r>
              <a:rPr lang="tr-TR" sz="1600" err="1"/>
              <a:t>Push</a:t>
            </a:r>
            <a:r>
              <a:rPr lang="tr-TR" sz="1600"/>
              <a:t> ID olarak ifade edebiliriz. </a:t>
            </a:r>
            <a:r>
              <a:rPr lang="tr-TR" sz="1600" err="1"/>
              <a:t>Push</a:t>
            </a:r>
            <a:r>
              <a:rPr lang="tr-TR" sz="1600"/>
              <a:t> ID metodu ile çoklu</a:t>
            </a:r>
          </a:p>
          <a:p>
            <a:r>
              <a:rPr lang="tr-TR" sz="1600"/>
              <a:t>kullanıcılarda gerçekleşen işlemlerde çakışma yaşamamış oluyoruz.</a:t>
            </a:r>
          </a:p>
        </p:txBody>
      </p:sp>
      <p:pic>
        <p:nvPicPr>
          <p:cNvPr id="3" name="Resim 2">
            <a:extLst>
              <a:ext uri="{FF2B5EF4-FFF2-40B4-BE49-F238E27FC236}">
                <a16:creationId xmlns:a16="http://schemas.microsoft.com/office/drawing/2014/main" id="{FA898ECE-4D13-485D-A57B-BCA617798640}"/>
              </a:ext>
            </a:extLst>
          </p:cNvPr>
          <p:cNvPicPr>
            <a:picLocks noChangeAspect="1"/>
          </p:cNvPicPr>
          <p:nvPr/>
        </p:nvPicPr>
        <p:blipFill rotWithShape="1">
          <a:blip r:embed="rId3"/>
          <a:srcRect l="15384" t="35549" r="34231" b="21582"/>
          <a:stretch/>
        </p:blipFill>
        <p:spPr>
          <a:xfrm>
            <a:off x="2003619" y="2708881"/>
            <a:ext cx="4771294" cy="1968627"/>
          </a:xfrm>
          <a:prstGeom prst="rect">
            <a:avLst/>
          </a:prstGeom>
        </p:spPr>
      </p:pic>
    </p:spTree>
    <p:extLst>
      <p:ext uri="{BB962C8B-B14F-4D97-AF65-F5344CB8AC3E}">
        <p14:creationId xmlns:p14="http://schemas.microsoft.com/office/powerpoint/2010/main" val="239777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err="1"/>
              <a:t>Firebase</a:t>
            </a:r>
            <a:r>
              <a:rPr lang="tr-TR"/>
              <a:t> | Child ve </a:t>
            </a:r>
            <a:r>
              <a:rPr lang="tr-TR" err="1"/>
              <a:t>Parent</a:t>
            </a:r>
            <a:r>
              <a:rPr lang="tr-TR"/>
              <a:t> Kavramı</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633775" cy="1077218"/>
          </a:xfrm>
          <a:prstGeom prst="rect">
            <a:avLst/>
          </a:prstGeom>
          <a:noFill/>
        </p:spPr>
        <p:txBody>
          <a:bodyPr wrap="square" rtlCol="0">
            <a:spAutoFit/>
          </a:bodyPr>
          <a:lstStyle/>
          <a:p>
            <a:pPr algn="just"/>
            <a:r>
              <a:rPr lang="tr-TR" sz="1600" err="1"/>
              <a:t>Json</a:t>
            </a:r>
            <a:r>
              <a:rPr lang="tr-TR" sz="1600"/>
              <a:t> yapınız üzerinde </a:t>
            </a:r>
            <a:r>
              <a:rPr lang="tr-TR" sz="1600" err="1"/>
              <a:t>child</a:t>
            </a:r>
            <a:r>
              <a:rPr lang="tr-TR" sz="1600"/>
              <a:t> ve </a:t>
            </a:r>
            <a:r>
              <a:rPr lang="tr-TR" sz="1600" err="1"/>
              <a:t>parent</a:t>
            </a:r>
            <a:r>
              <a:rPr lang="tr-TR" sz="1600"/>
              <a:t> olmak üzere iki ana kavram vardır. Aşağıdaki yapıda “not1” ve “not2” düğümleri “notlar” düğümünün </a:t>
            </a:r>
            <a:r>
              <a:rPr lang="tr-TR" sz="1600" err="1"/>
              <a:t>child</a:t>
            </a:r>
            <a:r>
              <a:rPr lang="tr-TR" sz="1600"/>
              <a:t> düğümleri yani alt düğümleri olarak ifade edilir. Child ifadesi ana düğümün verileri arasında okuma yazma gibi işlemlerinizi gerçekleştirebilmenize olanak sağlar.</a:t>
            </a:r>
          </a:p>
        </p:txBody>
      </p:sp>
      <p:pic>
        <p:nvPicPr>
          <p:cNvPr id="6" name="Resim 5">
            <a:extLst>
              <a:ext uri="{FF2B5EF4-FFF2-40B4-BE49-F238E27FC236}">
                <a16:creationId xmlns:a16="http://schemas.microsoft.com/office/drawing/2014/main" id="{67BBC3D4-62F5-4D53-8F25-683A5DDEED30}"/>
              </a:ext>
            </a:extLst>
          </p:cNvPr>
          <p:cNvPicPr>
            <a:picLocks noChangeAspect="1"/>
          </p:cNvPicPr>
          <p:nvPr/>
        </p:nvPicPr>
        <p:blipFill rotWithShape="1">
          <a:blip r:embed="rId3"/>
          <a:srcRect l="16026" t="42124" r="34359" b="24546"/>
          <a:stretch/>
        </p:blipFill>
        <p:spPr>
          <a:xfrm>
            <a:off x="1946031" y="2635772"/>
            <a:ext cx="4536830" cy="1713489"/>
          </a:xfrm>
          <a:prstGeom prst="rect">
            <a:avLst/>
          </a:prstGeom>
        </p:spPr>
      </p:pic>
    </p:spTree>
    <p:extLst>
      <p:ext uri="{BB962C8B-B14F-4D97-AF65-F5344CB8AC3E}">
        <p14:creationId xmlns:p14="http://schemas.microsoft.com/office/powerpoint/2010/main" val="401086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err="1"/>
              <a:t>Firebase</a:t>
            </a:r>
            <a:r>
              <a:rPr lang="tr-TR"/>
              <a:t> | Child ve </a:t>
            </a:r>
            <a:r>
              <a:rPr lang="tr-TR" err="1"/>
              <a:t>Parent</a:t>
            </a:r>
            <a:r>
              <a:rPr lang="tr-TR"/>
              <a:t> Kavramı</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633775" cy="954107"/>
          </a:xfrm>
          <a:prstGeom prst="rect">
            <a:avLst/>
          </a:prstGeom>
          <a:noFill/>
        </p:spPr>
        <p:txBody>
          <a:bodyPr wrap="square" rtlCol="0">
            <a:spAutoFit/>
          </a:bodyPr>
          <a:lstStyle/>
          <a:p>
            <a:r>
              <a:rPr lang="tr-TR"/>
              <a:t>Child düğümüne erişebilmek için web üzerinde </a:t>
            </a:r>
            <a:r>
              <a:rPr lang="tr-TR" err="1"/>
              <a:t>Url</a:t>
            </a:r>
            <a:r>
              <a:rPr lang="tr-TR"/>
              <a:t> formatına benzer bir </a:t>
            </a:r>
            <a:r>
              <a:rPr lang="tr-TR" err="1"/>
              <a:t>path</a:t>
            </a:r>
            <a:endParaRPr lang="tr-TR"/>
          </a:p>
          <a:p>
            <a:r>
              <a:rPr lang="tr-TR"/>
              <a:t>yapısı kullanılır.</a:t>
            </a:r>
          </a:p>
          <a:p>
            <a:r>
              <a:rPr lang="tr-TR"/>
              <a:t>Örneğin “notlar” düğümüne </a:t>
            </a:r>
            <a:r>
              <a:rPr lang="tr-TR">
                <a:solidFill>
                  <a:srgbClr val="FF0000"/>
                </a:solidFill>
              </a:rPr>
              <a:t>‘/notlar/ -KR9sEMNfsl9quueJDet’ </a:t>
            </a:r>
            <a:r>
              <a:rPr lang="tr-TR"/>
              <a:t>ile</a:t>
            </a:r>
          </a:p>
          <a:p>
            <a:r>
              <a:rPr lang="tr-TR"/>
              <a:t>erişebiliriz.</a:t>
            </a:r>
            <a:endParaRPr lang="tr-TR" sz="1600"/>
          </a:p>
        </p:txBody>
      </p:sp>
      <p:pic>
        <p:nvPicPr>
          <p:cNvPr id="3" name="Resim 2">
            <a:extLst>
              <a:ext uri="{FF2B5EF4-FFF2-40B4-BE49-F238E27FC236}">
                <a16:creationId xmlns:a16="http://schemas.microsoft.com/office/drawing/2014/main" id="{6EC2C329-876B-488E-99F1-4F9918C224FF}"/>
              </a:ext>
            </a:extLst>
          </p:cNvPr>
          <p:cNvPicPr>
            <a:picLocks noChangeAspect="1"/>
          </p:cNvPicPr>
          <p:nvPr/>
        </p:nvPicPr>
        <p:blipFill rotWithShape="1">
          <a:blip r:embed="rId3"/>
          <a:srcRect l="17692" t="36460" r="32949" b="21581"/>
          <a:stretch/>
        </p:blipFill>
        <p:spPr>
          <a:xfrm>
            <a:off x="1934308" y="2543906"/>
            <a:ext cx="4513384" cy="2157047"/>
          </a:xfrm>
          <a:prstGeom prst="rect">
            <a:avLst/>
          </a:prstGeom>
        </p:spPr>
      </p:pic>
    </p:spTree>
    <p:extLst>
      <p:ext uri="{BB962C8B-B14F-4D97-AF65-F5344CB8AC3E}">
        <p14:creationId xmlns:p14="http://schemas.microsoft.com/office/powerpoint/2010/main" val="1731276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err="1"/>
              <a:t>Firebase</a:t>
            </a:r>
            <a:r>
              <a:rPr lang="tr-TR"/>
              <a:t> | </a:t>
            </a:r>
            <a:r>
              <a:rPr lang="tr-TR" err="1"/>
              <a:t>Realtime</a:t>
            </a:r>
            <a:r>
              <a:rPr lang="tr-TR"/>
              <a:t> Database Projeye Ekleme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633775" cy="1169551"/>
          </a:xfrm>
          <a:prstGeom prst="rect">
            <a:avLst/>
          </a:prstGeom>
          <a:noFill/>
        </p:spPr>
        <p:txBody>
          <a:bodyPr wrap="square" rtlCol="0">
            <a:spAutoFit/>
          </a:bodyPr>
          <a:lstStyle/>
          <a:p>
            <a:r>
              <a:rPr lang="tr-TR"/>
              <a:t>Gerçek zamanlı </a:t>
            </a:r>
            <a:r>
              <a:rPr lang="tr-TR" err="1"/>
              <a:t>veritabanımızı</a:t>
            </a:r>
            <a:r>
              <a:rPr lang="tr-TR"/>
              <a:t> projemize dahil etmek için “</a:t>
            </a:r>
            <a:r>
              <a:rPr lang="tr-TR" err="1"/>
              <a:t>app</a:t>
            </a:r>
            <a:r>
              <a:rPr lang="tr-TR"/>
              <a:t>” seviyesinde bulunan</a:t>
            </a:r>
          </a:p>
          <a:p>
            <a:r>
              <a:rPr lang="tr-TR" err="1"/>
              <a:t>build.gradle</a:t>
            </a:r>
            <a:r>
              <a:rPr lang="tr-TR"/>
              <a:t> dosyası içerisine aşağıda bulunan kod parçacığını ekleyelim.</a:t>
            </a:r>
          </a:p>
          <a:p>
            <a:endParaRPr lang="tr-TR"/>
          </a:p>
          <a:p>
            <a:endParaRPr lang="tr-TR"/>
          </a:p>
          <a:p>
            <a:r>
              <a:rPr lang="tr-TR"/>
              <a:t>            </a:t>
            </a:r>
            <a:r>
              <a:rPr lang="tr-TR" b="1" err="1">
                <a:solidFill>
                  <a:srgbClr val="FF0000"/>
                </a:solidFill>
              </a:rPr>
              <a:t>compile</a:t>
            </a:r>
            <a:r>
              <a:rPr lang="tr-TR" b="1">
                <a:solidFill>
                  <a:srgbClr val="FF0000"/>
                </a:solidFill>
              </a:rPr>
              <a:t> 'com.google.firebase:firebase-database:10.2.0'</a:t>
            </a:r>
            <a:endParaRPr lang="tr-TR" sz="1600" b="1">
              <a:solidFill>
                <a:srgbClr val="FF0000"/>
              </a:solidFill>
            </a:endParaRPr>
          </a:p>
        </p:txBody>
      </p:sp>
    </p:spTree>
    <p:extLst>
      <p:ext uri="{BB962C8B-B14F-4D97-AF65-F5344CB8AC3E}">
        <p14:creationId xmlns:p14="http://schemas.microsoft.com/office/powerpoint/2010/main" val="168265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err="1"/>
              <a:t>Firebase</a:t>
            </a:r>
            <a:r>
              <a:rPr lang="tr-TR"/>
              <a:t> | Veritabanı Kurallarını Yapılandırma</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633775" cy="2062103"/>
          </a:xfrm>
          <a:prstGeom prst="rect">
            <a:avLst/>
          </a:prstGeom>
          <a:noFill/>
        </p:spPr>
        <p:txBody>
          <a:bodyPr wrap="square" rtlCol="0">
            <a:spAutoFit/>
          </a:bodyPr>
          <a:lstStyle/>
          <a:p>
            <a:r>
              <a:rPr lang="tr-TR" sz="1600"/>
              <a:t>Gerçek Zamanlı Veritabanı içerisinde verilerinizin yapılandırılma biçimini, dizine</a:t>
            </a:r>
          </a:p>
          <a:p>
            <a:r>
              <a:rPr lang="tr-TR" sz="1600"/>
              <a:t>eklenmesini ve verilerin ne zaman okunup yazılabileceğini tanımlamamızı </a:t>
            </a:r>
            <a:r>
              <a:rPr lang="tr-TR" sz="1600" err="1"/>
              <a:t>bildirimsel</a:t>
            </a:r>
            <a:r>
              <a:rPr lang="tr-TR" sz="1600"/>
              <a:t> kurallar dili sağlar. Varsayılan olarak, </a:t>
            </a:r>
            <a:r>
              <a:rPr lang="tr-TR" sz="1600" err="1"/>
              <a:t>veritabanınıza</a:t>
            </a:r>
            <a:r>
              <a:rPr lang="tr-TR" sz="1600"/>
              <a:t> okuma ve yazma erişimi sınırlıdır. Bu nedenle yalnızca kimliği doğrulanmış kullanıcılar veri okuyabilir veya yazabilir. Başlangıçta basit okuma ve yazma işlemi gerçekleştirmek için kurallar tablomuzu düzenlememiz gerekiyor. Bunun için aşağıdaki işlemler dizisini takip edelim.</a:t>
            </a:r>
          </a:p>
          <a:p>
            <a:endParaRPr lang="tr-TR" sz="1600" b="1">
              <a:solidFill>
                <a:srgbClr val="FF0000"/>
              </a:solidFill>
            </a:endParaRPr>
          </a:p>
        </p:txBody>
      </p:sp>
    </p:spTree>
    <p:extLst>
      <p:ext uri="{BB962C8B-B14F-4D97-AF65-F5344CB8AC3E}">
        <p14:creationId xmlns:p14="http://schemas.microsoft.com/office/powerpoint/2010/main" val="1587395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err="1"/>
              <a:t>Firebase</a:t>
            </a:r>
            <a:r>
              <a:rPr lang="tr-TR"/>
              <a:t> | Veritabanı Kurallarını Yapılandırma</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633775" cy="3293209"/>
          </a:xfrm>
          <a:prstGeom prst="rect">
            <a:avLst/>
          </a:prstGeom>
          <a:noFill/>
        </p:spPr>
        <p:txBody>
          <a:bodyPr wrap="square" rtlCol="0">
            <a:spAutoFit/>
          </a:bodyPr>
          <a:lstStyle/>
          <a:p>
            <a:r>
              <a:rPr lang="tr-TR" sz="1600"/>
              <a:t>1. Adım : Sol taraftaki modül listesinden </a:t>
            </a:r>
            <a:r>
              <a:rPr lang="tr-TR" sz="1600" b="1"/>
              <a:t>Database </a:t>
            </a:r>
            <a:r>
              <a:rPr lang="tr-TR" sz="1600"/>
              <a:t>seçeneğine tıklayalım.</a:t>
            </a:r>
          </a:p>
          <a:p>
            <a:r>
              <a:rPr lang="tr-TR" sz="1600"/>
              <a:t>2. Adım : Üst kısımdan </a:t>
            </a:r>
            <a:r>
              <a:rPr lang="tr-TR" sz="1600" b="1"/>
              <a:t>Kurallar </a:t>
            </a:r>
            <a:r>
              <a:rPr lang="tr-TR" sz="1600"/>
              <a:t>sekmesine geçelim.</a:t>
            </a:r>
          </a:p>
          <a:p>
            <a:r>
              <a:rPr lang="tr-TR" sz="1600"/>
              <a:t>3. Adım : Genel erişimi sağlamak için kurallar tablosundaki yapıyı aşağıdaki kod</a:t>
            </a:r>
          </a:p>
          <a:p>
            <a:r>
              <a:rPr lang="tr-TR" sz="1600"/>
              <a:t>parçacığı ile değiştirelim.</a:t>
            </a:r>
          </a:p>
          <a:p>
            <a:r>
              <a:rPr lang="tr-TR" sz="1600">
                <a:solidFill>
                  <a:srgbClr val="FF0000"/>
                </a:solidFill>
              </a:rPr>
              <a:t>Uyarı:</a:t>
            </a:r>
            <a:r>
              <a:rPr lang="tr-TR" sz="1600"/>
              <a:t> Bu kurallar uygulamamızın erişimini herkese açar. Hatta uygulamanızın</a:t>
            </a:r>
          </a:p>
          <a:p>
            <a:r>
              <a:rPr lang="tr-TR" sz="1600"/>
              <a:t>kullanıcıları olmayan insanlara </a:t>
            </a:r>
            <a:r>
              <a:rPr lang="tr-TR" sz="1600" err="1"/>
              <a:t>veritabanınıza</a:t>
            </a:r>
            <a:r>
              <a:rPr lang="tr-TR" sz="1600"/>
              <a:t> okuma ve yazma erişim</a:t>
            </a:r>
          </a:p>
          <a:p>
            <a:r>
              <a:rPr lang="tr-TR" sz="1600"/>
              <a:t>izni verir. Sonraki aşamalarda kendi kurallarımızı koyacağız.</a:t>
            </a:r>
          </a:p>
          <a:p>
            <a:pPr lvl="2"/>
            <a:r>
              <a:rPr lang="tr-TR" sz="1600"/>
              <a:t>    {</a:t>
            </a:r>
          </a:p>
          <a:p>
            <a:pPr lvl="5"/>
            <a:r>
              <a:rPr lang="tr-TR" sz="1600"/>
              <a:t>      "</a:t>
            </a:r>
            <a:r>
              <a:rPr lang="tr-TR" sz="1600" err="1"/>
              <a:t>rules</a:t>
            </a:r>
            <a:r>
              <a:rPr lang="tr-TR" sz="1600"/>
              <a:t>" : {</a:t>
            </a:r>
          </a:p>
          <a:p>
            <a:pPr lvl="5"/>
            <a:r>
              <a:rPr lang="tr-TR" sz="1600"/>
              <a:t>      ".</a:t>
            </a:r>
            <a:r>
              <a:rPr lang="tr-TR" sz="1600" err="1"/>
              <a:t>read</a:t>
            </a:r>
            <a:r>
              <a:rPr lang="tr-TR" sz="1600"/>
              <a:t>" : </a:t>
            </a:r>
            <a:r>
              <a:rPr lang="tr-TR" sz="1600" err="1"/>
              <a:t>true</a:t>
            </a:r>
            <a:r>
              <a:rPr lang="tr-TR" sz="1600"/>
              <a:t> ,</a:t>
            </a:r>
          </a:p>
          <a:p>
            <a:pPr lvl="5"/>
            <a:r>
              <a:rPr lang="tr-TR" sz="1600"/>
              <a:t>      ".</a:t>
            </a:r>
            <a:r>
              <a:rPr lang="tr-TR" sz="1600" err="1"/>
              <a:t>write</a:t>
            </a:r>
            <a:r>
              <a:rPr lang="tr-TR" sz="1600"/>
              <a:t>" : </a:t>
            </a:r>
            <a:r>
              <a:rPr lang="tr-TR" sz="1600" err="1"/>
              <a:t>true</a:t>
            </a:r>
            <a:endParaRPr lang="tr-TR" sz="1600"/>
          </a:p>
          <a:p>
            <a:pPr lvl="5"/>
            <a:r>
              <a:rPr lang="tr-TR" sz="1600"/>
              <a:t>        }</a:t>
            </a:r>
            <a:endParaRPr lang="tr-TR" sz="1600" b="1">
              <a:solidFill>
                <a:srgbClr val="FF0000"/>
              </a:solidFill>
            </a:endParaRPr>
          </a:p>
          <a:p>
            <a:pPr lvl="5"/>
            <a:r>
              <a:rPr lang="tr-TR" sz="1600">
                <a:solidFill>
                  <a:schemeClr val="tx1"/>
                </a:solidFill>
              </a:rPr>
              <a:t>     }</a:t>
            </a:r>
          </a:p>
        </p:txBody>
      </p:sp>
    </p:spTree>
    <p:extLst>
      <p:ext uri="{BB962C8B-B14F-4D97-AF65-F5344CB8AC3E}">
        <p14:creationId xmlns:p14="http://schemas.microsoft.com/office/powerpoint/2010/main" val="249625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err="1"/>
              <a:t>Firebase</a:t>
            </a:r>
            <a:r>
              <a:rPr lang="tr-TR"/>
              <a:t> | Veri Ekleme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633775" cy="2585323"/>
          </a:xfrm>
          <a:prstGeom prst="rect">
            <a:avLst/>
          </a:prstGeom>
          <a:noFill/>
        </p:spPr>
        <p:txBody>
          <a:bodyPr wrap="square" rtlCol="0">
            <a:spAutoFit/>
          </a:bodyPr>
          <a:lstStyle/>
          <a:p>
            <a:r>
              <a:rPr lang="tr-TR" sz="1600" b="1" err="1"/>
              <a:t>MainActivity</a:t>
            </a:r>
            <a:r>
              <a:rPr lang="tr-TR" sz="1600" b="1"/>
              <a:t> dosyamızı açıyoruz ve kod parçacığımızı ekliyoruz.</a:t>
            </a:r>
            <a:br>
              <a:rPr lang="tr-TR" sz="1600" b="1"/>
            </a:br>
            <a:endParaRPr lang="tr-TR" sz="1600" b="1"/>
          </a:p>
          <a:p>
            <a:pPr lvl="3"/>
            <a:r>
              <a:rPr lang="tr-TR">
                <a:latin typeface="Century Gothic" panose="020B0502020202020204" pitchFamily="34" charset="0"/>
              </a:rPr>
              <a:t>   </a:t>
            </a:r>
            <a:r>
              <a:rPr lang="tr-TR" b="1" err="1">
                <a:solidFill>
                  <a:srgbClr val="0065C4"/>
                </a:solidFill>
                <a:latin typeface="Century Gothic" panose="020B0502020202020204" pitchFamily="34" charset="0"/>
              </a:rPr>
              <a:t>FirebaseDatabase</a:t>
            </a:r>
            <a:r>
              <a:rPr lang="tr-TR" b="1">
                <a:solidFill>
                  <a:srgbClr val="0065C4"/>
                </a:solidFill>
                <a:latin typeface="Century Gothic" panose="020B0502020202020204" pitchFamily="34" charset="0"/>
              </a:rPr>
              <a:t> </a:t>
            </a:r>
            <a:r>
              <a:rPr lang="tr-TR" b="1" err="1">
                <a:solidFill>
                  <a:srgbClr val="0065C4"/>
                </a:solidFill>
                <a:latin typeface="Century Gothic" panose="020B0502020202020204" pitchFamily="34" charset="0"/>
              </a:rPr>
              <a:t>database</a:t>
            </a:r>
            <a:r>
              <a:rPr lang="tr-TR" b="1">
                <a:solidFill>
                  <a:srgbClr val="0065C4"/>
                </a:solidFill>
                <a:latin typeface="Century Gothic" panose="020B0502020202020204" pitchFamily="34" charset="0"/>
              </a:rPr>
              <a:t> = </a:t>
            </a:r>
            <a:r>
              <a:rPr lang="tr-TR" b="1" err="1">
                <a:solidFill>
                  <a:srgbClr val="0065C4"/>
                </a:solidFill>
                <a:latin typeface="Century Gothic" panose="020B0502020202020204" pitchFamily="34" charset="0"/>
              </a:rPr>
              <a:t>FirebaseDatabase</a:t>
            </a:r>
            <a:r>
              <a:rPr lang="tr-TR" b="1">
                <a:solidFill>
                  <a:srgbClr val="0065C4"/>
                </a:solidFill>
                <a:latin typeface="Century Gothic" panose="020B0502020202020204" pitchFamily="34" charset="0"/>
              </a:rPr>
              <a:t> .</a:t>
            </a:r>
            <a:r>
              <a:rPr lang="tr-TR" b="1" err="1">
                <a:solidFill>
                  <a:srgbClr val="0065C4"/>
                </a:solidFill>
                <a:latin typeface="Century Gothic" panose="020B0502020202020204" pitchFamily="34" charset="0"/>
              </a:rPr>
              <a:t>getInstance</a:t>
            </a:r>
            <a:r>
              <a:rPr lang="tr-TR" b="1">
                <a:solidFill>
                  <a:srgbClr val="0065C4"/>
                </a:solidFill>
                <a:latin typeface="Century Gothic" panose="020B0502020202020204" pitchFamily="34" charset="0"/>
              </a:rPr>
              <a:t>();</a:t>
            </a:r>
            <a:br>
              <a:rPr lang="tr-TR" b="1">
                <a:solidFill>
                  <a:srgbClr val="0065C4"/>
                </a:solidFill>
                <a:latin typeface="Century Gothic" panose="020B0502020202020204" pitchFamily="34" charset="0"/>
              </a:rPr>
            </a:br>
            <a:r>
              <a:rPr lang="tr-TR" b="1">
                <a:solidFill>
                  <a:srgbClr val="0065C4"/>
                </a:solidFill>
                <a:latin typeface="Century Gothic" panose="020B0502020202020204" pitchFamily="34" charset="0"/>
              </a:rPr>
              <a:t>   </a:t>
            </a:r>
            <a:r>
              <a:rPr lang="tr-TR" b="1" err="1">
                <a:solidFill>
                  <a:srgbClr val="0065C4"/>
                </a:solidFill>
                <a:latin typeface="Century Gothic" panose="020B0502020202020204" pitchFamily="34" charset="0"/>
              </a:rPr>
              <a:t>DatabaseReference</a:t>
            </a:r>
            <a:r>
              <a:rPr lang="tr-TR" b="1">
                <a:solidFill>
                  <a:srgbClr val="0065C4"/>
                </a:solidFill>
                <a:latin typeface="Century Gothic" panose="020B0502020202020204" pitchFamily="34" charset="0"/>
              </a:rPr>
              <a:t> </a:t>
            </a:r>
            <a:r>
              <a:rPr lang="tr-TR" b="1" err="1">
                <a:solidFill>
                  <a:srgbClr val="0065C4"/>
                </a:solidFill>
                <a:latin typeface="Century Gothic" panose="020B0502020202020204" pitchFamily="34" charset="0"/>
              </a:rPr>
              <a:t>notRef</a:t>
            </a:r>
            <a:r>
              <a:rPr lang="tr-TR" b="1">
                <a:solidFill>
                  <a:srgbClr val="0065C4"/>
                </a:solidFill>
                <a:latin typeface="Century Gothic" panose="020B0502020202020204" pitchFamily="34" charset="0"/>
              </a:rPr>
              <a:t> = </a:t>
            </a:r>
            <a:r>
              <a:rPr lang="tr-TR" b="1" err="1">
                <a:solidFill>
                  <a:srgbClr val="0065C4"/>
                </a:solidFill>
                <a:latin typeface="Century Gothic" panose="020B0502020202020204" pitchFamily="34" charset="0"/>
              </a:rPr>
              <a:t>database.getReference</a:t>
            </a:r>
            <a:r>
              <a:rPr lang="tr-TR" b="1">
                <a:solidFill>
                  <a:srgbClr val="0065C4"/>
                </a:solidFill>
                <a:latin typeface="Century Gothic" panose="020B0502020202020204" pitchFamily="34" charset="0"/>
              </a:rPr>
              <a:t>( "notlar" );</a:t>
            </a:r>
            <a:br>
              <a:rPr lang="tr-TR" b="1">
                <a:solidFill>
                  <a:srgbClr val="0065C4"/>
                </a:solidFill>
                <a:latin typeface="Century Gothic" panose="020B0502020202020204" pitchFamily="34" charset="0"/>
              </a:rPr>
            </a:br>
            <a:r>
              <a:rPr lang="tr-TR" b="1">
                <a:solidFill>
                  <a:srgbClr val="0065C4"/>
                </a:solidFill>
                <a:latin typeface="Century Gothic" panose="020B0502020202020204" pitchFamily="34" charset="0"/>
              </a:rPr>
              <a:t>   </a:t>
            </a:r>
            <a:r>
              <a:rPr lang="tr-TR" b="1" err="1">
                <a:solidFill>
                  <a:srgbClr val="0065C4"/>
                </a:solidFill>
                <a:latin typeface="Century Gothic" panose="020B0502020202020204" pitchFamily="34" charset="0"/>
              </a:rPr>
              <a:t>notRef.setValue</a:t>
            </a:r>
            <a:r>
              <a:rPr lang="tr-TR" b="1">
                <a:solidFill>
                  <a:srgbClr val="0065C4"/>
                </a:solidFill>
                <a:latin typeface="Century Gothic" panose="020B0502020202020204" pitchFamily="34" charset="0"/>
              </a:rPr>
              <a:t>( "Merhaba, Firebase!" );</a:t>
            </a:r>
            <a:r>
              <a:rPr lang="tr-TR" sz="1600" b="1">
                <a:solidFill>
                  <a:srgbClr val="0065C4"/>
                </a:solidFill>
                <a:latin typeface="Century Gothic" panose="020B0502020202020204" pitchFamily="34" charset="0"/>
              </a:rPr>
              <a:t> </a:t>
            </a:r>
            <a:br>
              <a:rPr lang="tr-TR" sz="1600" b="1"/>
            </a:br>
            <a:br>
              <a:rPr lang="tr-TR" sz="1600" b="1"/>
            </a:br>
            <a:r>
              <a:rPr lang="tr-TR"/>
              <a:t>Uygulamamıza eklediğimiz </a:t>
            </a:r>
            <a:r>
              <a:rPr lang="tr-TR" b="1" err="1"/>
              <a:t>google-service.json</a:t>
            </a:r>
            <a:r>
              <a:rPr lang="tr-TR" b="1"/>
              <a:t> </a:t>
            </a:r>
            <a:r>
              <a:rPr lang="tr-TR"/>
              <a:t>dosyası Firebase ile projemiz</a:t>
            </a:r>
          </a:p>
          <a:p>
            <a:r>
              <a:rPr lang="tr-TR"/>
              <a:t>arasında bağlantı kurmamızı sağlamaktadır. Bu kod parçacığı içerisinde yer alan</a:t>
            </a:r>
          </a:p>
          <a:p>
            <a:r>
              <a:rPr lang="tr-TR" b="1" err="1"/>
              <a:t>getInstance</a:t>
            </a:r>
            <a:r>
              <a:rPr lang="tr-TR" b="1"/>
              <a:t>() </a:t>
            </a:r>
            <a:r>
              <a:rPr lang="tr-TR"/>
              <a:t>metodu JSON dosyası içerisinde yer alan veri yolumuzu</a:t>
            </a:r>
          </a:p>
          <a:p>
            <a:r>
              <a:rPr lang="tr-TR"/>
              <a:t>göstermektedir. Bu yola eklemek istediğimiz veri için referans veriyoruz. Ardından ilk</a:t>
            </a:r>
          </a:p>
          <a:p>
            <a:r>
              <a:rPr lang="tr-TR"/>
              <a:t>notumuzu ekliyoruz. Ekleme işlemi için </a:t>
            </a:r>
            <a:r>
              <a:rPr lang="tr-TR" b="1" err="1"/>
              <a:t>setValue</a:t>
            </a:r>
            <a:r>
              <a:rPr lang="tr-TR" b="1"/>
              <a:t>() </a:t>
            </a:r>
            <a:r>
              <a:rPr lang="tr-TR"/>
              <a:t>metodunu kullanıyoruz.</a:t>
            </a:r>
            <a:endParaRPr lang="tr-TR" sz="1600" b="1">
              <a:solidFill>
                <a:schemeClr val="tx1"/>
              </a:solidFill>
            </a:endParaRPr>
          </a:p>
        </p:txBody>
      </p:sp>
    </p:spTree>
    <p:extLst>
      <p:ext uri="{BB962C8B-B14F-4D97-AF65-F5344CB8AC3E}">
        <p14:creationId xmlns:p14="http://schemas.microsoft.com/office/powerpoint/2010/main" val="262204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err="1"/>
              <a:t>Firebase</a:t>
            </a:r>
            <a:r>
              <a:rPr lang="tr-TR"/>
              <a:t> | Veri Okuma</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633775" cy="984885"/>
          </a:xfrm>
          <a:prstGeom prst="rect">
            <a:avLst/>
          </a:prstGeom>
          <a:noFill/>
        </p:spPr>
        <p:txBody>
          <a:bodyPr wrap="square" rtlCol="0">
            <a:spAutoFit/>
          </a:bodyPr>
          <a:lstStyle/>
          <a:p>
            <a:r>
              <a:rPr lang="tr-TR"/>
              <a:t>Uygulama verilerinizi gerçek zamanlı olarak görüntülemek için (yani veri</a:t>
            </a:r>
          </a:p>
          <a:p>
            <a:r>
              <a:rPr lang="tr-TR"/>
              <a:t>tabanımızdaki verileri okumak), oluşturduğumuz referansa bir </a:t>
            </a:r>
            <a:r>
              <a:rPr lang="tr-TR" b="1" err="1"/>
              <a:t>ValueEventListener</a:t>
            </a:r>
            <a:endParaRPr lang="tr-TR" b="1"/>
          </a:p>
          <a:p>
            <a:r>
              <a:rPr lang="tr-TR"/>
              <a:t>eklememiz gerekmektedir.</a:t>
            </a:r>
          </a:p>
          <a:p>
            <a:endParaRPr lang="tr-TR" sz="1600" b="1">
              <a:solidFill>
                <a:schemeClr val="tx1"/>
              </a:solidFill>
            </a:endParaRPr>
          </a:p>
        </p:txBody>
      </p:sp>
      <p:sp>
        <p:nvSpPr>
          <p:cNvPr id="3" name="Metin kutusu 2">
            <a:extLst>
              <a:ext uri="{FF2B5EF4-FFF2-40B4-BE49-F238E27FC236}">
                <a16:creationId xmlns:a16="http://schemas.microsoft.com/office/drawing/2014/main" id="{80782412-7824-4BAC-B6C1-072AA6FFEE61}"/>
              </a:ext>
            </a:extLst>
          </p:cNvPr>
          <p:cNvSpPr txBox="1"/>
          <p:nvPr/>
        </p:nvSpPr>
        <p:spPr>
          <a:xfrm>
            <a:off x="1380688" y="2103120"/>
            <a:ext cx="6619120" cy="2893100"/>
          </a:xfrm>
          <a:prstGeom prst="rect">
            <a:avLst/>
          </a:prstGeom>
          <a:noFill/>
        </p:spPr>
        <p:txBody>
          <a:bodyPr wrap="none" rtlCol="0">
            <a:spAutoFit/>
          </a:bodyPr>
          <a:lstStyle/>
          <a:p>
            <a:r>
              <a:rPr lang="tr-TR" b="1" err="1">
                <a:solidFill>
                  <a:srgbClr val="0065C4"/>
                </a:solidFill>
                <a:latin typeface="+mj-lt"/>
              </a:rPr>
              <a:t>notRef.addValueEventListener</a:t>
            </a:r>
            <a:r>
              <a:rPr lang="tr-TR" b="1">
                <a:solidFill>
                  <a:srgbClr val="0065C4"/>
                </a:solidFill>
                <a:latin typeface="+mj-lt"/>
              </a:rPr>
              <a:t>( </a:t>
            </a:r>
            <a:r>
              <a:rPr lang="tr-TR" b="1" err="1">
                <a:solidFill>
                  <a:srgbClr val="0065C4"/>
                </a:solidFill>
                <a:latin typeface="+mj-lt"/>
              </a:rPr>
              <a:t>new</a:t>
            </a:r>
            <a:r>
              <a:rPr lang="tr-TR" b="1">
                <a:solidFill>
                  <a:srgbClr val="0065C4"/>
                </a:solidFill>
                <a:latin typeface="+mj-lt"/>
              </a:rPr>
              <a:t> </a:t>
            </a:r>
            <a:r>
              <a:rPr lang="tr-TR" b="1" err="1">
                <a:solidFill>
                  <a:srgbClr val="0065C4"/>
                </a:solidFill>
                <a:latin typeface="+mj-lt"/>
              </a:rPr>
              <a:t>ValueEventListener</a:t>
            </a:r>
            <a:r>
              <a:rPr lang="tr-TR" b="1">
                <a:solidFill>
                  <a:srgbClr val="0065C4"/>
                </a:solidFill>
                <a:latin typeface="+mj-lt"/>
              </a:rPr>
              <a:t> () {</a:t>
            </a:r>
          </a:p>
          <a:p>
            <a:r>
              <a:rPr lang="tr-TR" b="1">
                <a:solidFill>
                  <a:srgbClr val="0065C4"/>
                </a:solidFill>
                <a:latin typeface="+mj-lt"/>
              </a:rPr>
              <a:t>   @</a:t>
            </a:r>
            <a:r>
              <a:rPr lang="tr-TR" b="1" err="1">
                <a:solidFill>
                  <a:srgbClr val="0065C4"/>
                </a:solidFill>
                <a:latin typeface="+mj-lt"/>
              </a:rPr>
              <a:t>Override</a:t>
            </a:r>
            <a:endParaRPr lang="tr-TR" b="1">
              <a:solidFill>
                <a:srgbClr val="0065C4"/>
              </a:solidFill>
              <a:latin typeface="+mj-lt"/>
            </a:endParaRPr>
          </a:p>
          <a:p>
            <a:r>
              <a:rPr lang="tr-TR" b="1">
                <a:solidFill>
                  <a:srgbClr val="0065C4"/>
                </a:solidFill>
                <a:latin typeface="+mj-lt"/>
              </a:rPr>
              <a:t>   public </a:t>
            </a:r>
            <a:r>
              <a:rPr lang="tr-TR" b="1" err="1">
                <a:solidFill>
                  <a:srgbClr val="0065C4"/>
                </a:solidFill>
                <a:latin typeface="+mj-lt"/>
              </a:rPr>
              <a:t>void</a:t>
            </a:r>
            <a:r>
              <a:rPr lang="tr-TR" b="1">
                <a:solidFill>
                  <a:srgbClr val="0065C4"/>
                </a:solidFill>
                <a:latin typeface="+mj-lt"/>
              </a:rPr>
              <a:t> </a:t>
            </a:r>
            <a:r>
              <a:rPr lang="tr-TR" b="1" err="1">
                <a:solidFill>
                  <a:srgbClr val="0065C4"/>
                </a:solidFill>
                <a:latin typeface="+mj-lt"/>
              </a:rPr>
              <a:t>onDataChange</a:t>
            </a:r>
            <a:r>
              <a:rPr lang="tr-TR" b="1">
                <a:solidFill>
                  <a:srgbClr val="0065C4"/>
                </a:solidFill>
                <a:latin typeface="+mj-lt"/>
              </a:rPr>
              <a:t>( </a:t>
            </a:r>
            <a:r>
              <a:rPr lang="tr-TR" b="1" err="1">
                <a:solidFill>
                  <a:srgbClr val="0065C4"/>
                </a:solidFill>
                <a:latin typeface="+mj-lt"/>
              </a:rPr>
              <a:t>DataSnapshot</a:t>
            </a:r>
            <a:r>
              <a:rPr lang="tr-TR" b="1">
                <a:solidFill>
                  <a:srgbClr val="0065C4"/>
                </a:solidFill>
                <a:latin typeface="+mj-lt"/>
              </a:rPr>
              <a:t> </a:t>
            </a:r>
            <a:r>
              <a:rPr lang="tr-TR" b="1" err="1">
                <a:solidFill>
                  <a:srgbClr val="0065C4"/>
                </a:solidFill>
                <a:latin typeface="+mj-lt"/>
              </a:rPr>
              <a:t>dataSnapshot</a:t>
            </a:r>
            <a:r>
              <a:rPr lang="tr-TR" b="1">
                <a:solidFill>
                  <a:srgbClr val="0065C4"/>
                </a:solidFill>
                <a:latin typeface="+mj-lt"/>
              </a:rPr>
              <a:t>) {</a:t>
            </a:r>
          </a:p>
          <a:p>
            <a:r>
              <a:rPr lang="tr-TR" b="1">
                <a:solidFill>
                  <a:srgbClr val="0065C4"/>
                </a:solidFill>
                <a:latin typeface="+mj-lt"/>
              </a:rPr>
              <a:t>   </a:t>
            </a:r>
            <a:r>
              <a:rPr lang="tr-TR" i="1">
                <a:solidFill>
                  <a:schemeClr val="bg2">
                    <a:lumMod val="75000"/>
                  </a:schemeClr>
                </a:solidFill>
                <a:latin typeface="+mj-lt"/>
              </a:rPr>
              <a:t>// Bu </a:t>
            </a:r>
            <a:r>
              <a:rPr lang="tr-TR" i="1" err="1">
                <a:solidFill>
                  <a:schemeClr val="bg2">
                    <a:lumMod val="75000"/>
                  </a:schemeClr>
                </a:solidFill>
                <a:latin typeface="+mj-lt"/>
              </a:rPr>
              <a:t>metod</a:t>
            </a:r>
            <a:r>
              <a:rPr lang="tr-TR" i="1">
                <a:solidFill>
                  <a:schemeClr val="bg2">
                    <a:lumMod val="75000"/>
                  </a:schemeClr>
                </a:solidFill>
                <a:latin typeface="+mj-lt"/>
              </a:rPr>
              <a:t> </a:t>
            </a:r>
            <a:r>
              <a:rPr lang="tr-TR" i="1" err="1">
                <a:solidFill>
                  <a:schemeClr val="bg2">
                    <a:lumMod val="75000"/>
                  </a:schemeClr>
                </a:solidFill>
                <a:latin typeface="+mj-lt"/>
              </a:rPr>
              <a:t>Firebase</a:t>
            </a:r>
            <a:r>
              <a:rPr lang="tr-TR" i="1">
                <a:solidFill>
                  <a:schemeClr val="bg2">
                    <a:lumMod val="75000"/>
                  </a:schemeClr>
                </a:solidFill>
                <a:latin typeface="+mj-lt"/>
              </a:rPr>
              <a:t> </a:t>
            </a:r>
            <a:r>
              <a:rPr lang="tr-TR" i="1" err="1">
                <a:solidFill>
                  <a:schemeClr val="bg2">
                    <a:lumMod val="75000"/>
                  </a:schemeClr>
                </a:solidFill>
                <a:latin typeface="+mj-lt"/>
              </a:rPr>
              <a:t>veritabanımızı</a:t>
            </a:r>
            <a:r>
              <a:rPr lang="tr-TR" i="1">
                <a:solidFill>
                  <a:schemeClr val="bg2">
                    <a:lumMod val="75000"/>
                  </a:schemeClr>
                </a:solidFill>
                <a:latin typeface="+mj-lt"/>
              </a:rPr>
              <a:t> dinliyor. </a:t>
            </a:r>
            <a:r>
              <a:rPr lang="tr-TR" i="1" err="1">
                <a:solidFill>
                  <a:schemeClr val="bg2">
                    <a:lumMod val="75000"/>
                  </a:schemeClr>
                </a:solidFill>
                <a:latin typeface="+mj-lt"/>
              </a:rPr>
              <a:t>Veritabanımızda</a:t>
            </a:r>
            <a:r>
              <a:rPr lang="tr-TR" i="1">
                <a:solidFill>
                  <a:schemeClr val="bg2">
                    <a:lumMod val="75000"/>
                  </a:schemeClr>
                </a:solidFill>
                <a:latin typeface="+mj-lt"/>
              </a:rPr>
              <a:t> herhangi bir veri  </a:t>
            </a:r>
            <a:br>
              <a:rPr lang="tr-TR" b="1">
                <a:solidFill>
                  <a:schemeClr val="bg2">
                    <a:lumMod val="75000"/>
                  </a:schemeClr>
                </a:solidFill>
                <a:latin typeface="+mj-lt"/>
              </a:rPr>
            </a:br>
            <a:r>
              <a:rPr lang="tr-TR" b="1">
                <a:solidFill>
                  <a:schemeClr val="bg2">
                    <a:lumMod val="75000"/>
                  </a:schemeClr>
                </a:solidFill>
                <a:latin typeface="+mj-lt"/>
              </a:rPr>
              <a:t>   </a:t>
            </a:r>
            <a:r>
              <a:rPr lang="tr-TR" i="1">
                <a:solidFill>
                  <a:schemeClr val="bg2">
                    <a:lumMod val="75000"/>
                  </a:schemeClr>
                </a:solidFill>
                <a:latin typeface="+mj-lt"/>
              </a:rPr>
              <a:t>// </a:t>
            </a:r>
            <a:r>
              <a:rPr lang="tr-TR" i="1">
                <a:solidFill>
                  <a:schemeClr val="bg2">
                    <a:lumMod val="75000"/>
                  </a:schemeClr>
                </a:solidFill>
              </a:rPr>
              <a:t>değişikliği</a:t>
            </a:r>
            <a:r>
              <a:rPr lang="tr-TR" i="1">
                <a:solidFill>
                  <a:schemeClr val="bg2">
                    <a:lumMod val="75000"/>
                  </a:schemeClr>
                </a:solidFill>
                <a:latin typeface="+mj-lt"/>
              </a:rPr>
              <a:t> olduğunda bu </a:t>
            </a:r>
            <a:r>
              <a:rPr lang="tr-TR" i="1" err="1">
                <a:solidFill>
                  <a:schemeClr val="bg2">
                    <a:lumMod val="75000"/>
                  </a:schemeClr>
                </a:solidFill>
                <a:latin typeface="+mj-lt"/>
              </a:rPr>
              <a:t>metod</a:t>
            </a:r>
            <a:r>
              <a:rPr lang="tr-TR" i="1">
                <a:solidFill>
                  <a:schemeClr val="bg2">
                    <a:lumMod val="75000"/>
                  </a:schemeClr>
                </a:solidFill>
                <a:latin typeface="+mj-lt"/>
              </a:rPr>
              <a:t> tetikleniyor.</a:t>
            </a:r>
          </a:p>
          <a:p>
            <a:br>
              <a:rPr lang="tr-TR" b="1">
                <a:solidFill>
                  <a:srgbClr val="0065C4"/>
                </a:solidFill>
                <a:latin typeface="+mj-lt"/>
              </a:rPr>
            </a:br>
            <a:r>
              <a:rPr lang="tr-TR" b="1">
                <a:solidFill>
                  <a:srgbClr val="0065C4"/>
                </a:solidFill>
                <a:latin typeface="+mj-lt"/>
              </a:rPr>
              <a:t>String </a:t>
            </a:r>
            <a:r>
              <a:rPr lang="tr-TR" b="1" err="1">
                <a:solidFill>
                  <a:srgbClr val="0065C4"/>
                </a:solidFill>
                <a:latin typeface="+mj-lt"/>
              </a:rPr>
              <a:t>deger</a:t>
            </a:r>
            <a:r>
              <a:rPr lang="tr-TR" b="1">
                <a:solidFill>
                  <a:srgbClr val="0065C4"/>
                </a:solidFill>
                <a:latin typeface="+mj-lt"/>
              </a:rPr>
              <a:t> = </a:t>
            </a:r>
            <a:r>
              <a:rPr lang="tr-TR" b="1" err="1">
                <a:solidFill>
                  <a:srgbClr val="0065C4"/>
                </a:solidFill>
                <a:latin typeface="+mj-lt"/>
              </a:rPr>
              <a:t>dataSnapshot.getValue</a:t>
            </a:r>
            <a:r>
              <a:rPr lang="tr-TR" b="1">
                <a:solidFill>
                  <a:srgbClr val="0065C4"/>
                </a:solidFill>
                <a:latin typeface="+mj-lt"/>
              </a:rPr>
              <a:t>( </a:t>
            </a:r>
            <a:r>
              <a:rPr lang="tr-TR" b="1" err="1">
                <a:solidFill>
                  <a:srgbClr val="0065C4"/>
                </a:solidFill>
                <a:latin typeface="+mj-lt"/>
              </a:rPr>
              <a:t>String</a:t>
            </a:r>
            <a:r>
              <a:rPr lang="tr-TR" b="1">
                <a:solidFill>
                  <a:srgbClr val="0065C4"/>
                </a:solidFill>
                <a:latin typeface="+mj-lt"/>
              </a:rPr>
              <a:t> . </a:t>
            </a:r>
            <a:r>
              <a:rPr lang="tr-TR" b="1" err="1">
                <a:solidFill>
                  <a:srgbClr val="0065C4"/>
                </a:solidFill>
                <a:latin typeface="+mj-lt"/>
              </a:rPr>
              <a:t>class</a:t>
            </a:r>
            <a:r>
              <a:rPr lang="tr-TR" b="1">
                <a:solidFill>
                  <a:srgbClr val="0065C4"/>
                </a:solidFill>
                <a:latin typeface="+mj-lt"/>
              </a:rPr>
              <a:t> ); }</a:t>
            </a:r>
          </a:p>
          <a:p>
            <a:r>
              <a:rPr lang="tr-TR" b="1">
                <a:solidFill>
                  <a:srgbClr val="0065C4"/>
                </a:solidFill>
                <a:latin typeface="+mj-lt"/>
              </a:rPr>
              <a:t>   @</a:t>
            </a:r>
            <a:r>
              <a:rPr lang="tr-TR" b="1" err="1">
                <a:solidFill>
                  <a:srgbClr val="0065C4"/>
                </a:solidFill>
                <a:latin typeface="+mj-lt"/>
              </a:rPr>
              <a:t>Override</a:t>
            </a:r>
            <a:endParaRPr lang="tr-TR" b="1">
              <a:solidFill>
                <a:srgbClr val="0065C4"/>
              </a:solidFill>
              <a:latin typeface="+mj-lt"/>
            </a:endParaRPr>
          </a:p>
          <a:p>
            <a:r>
              <a:rPr lang="tr-TR" b="1">
                <a:solidFill>
                  <a:srgbClr val="0065C4"/>
                </a:solidFill>
                <a:latin typeface="+mj-lt"/>
              </a:rPr>
              <a:t>   public </a:t>
            </a:r>
            <a:r>
              <a:rPr lang="tr-TR" b="1" err="1">
                <a:solidFill>
                  <a:srgbClr val="0065C4"/>
                </a:solidFill>
                <a:latin typeface="+mj-lt"/>
              </a:rPr>
              <a:t>void</a:t>
            </a:r>
            <a:r>
              <a:rPr lang="tr-TR" b="1">
                <a:solidFill>
                  <a:srgbClr val="0065C4"/>
                </a:solidFill>
                <a:latin typeface="+mj-lt"/>
              </a:rPr>
              <a:t> </a:t>
            </a:r>
            <a:r>
              <a:rPr lang="tr-TR" b="1" err="1">
                <a:solidFill>
                  <a:srgbClr val="0065C4"/>
                </a:solidFill>
                <a:latin typeface="+mj-lt"/>
              </a:rPr>
              <a:t>onCancelled</a:t>
            </a:r>
            <a:r>
              <a:rPr lang="tr-TR" b="1">
                <a:solidFill>
                  <a:srgbClr val="0065C4"/>
                </a:solidFill>
                <a:latin typeface="+mj-lt"/>
              </a:rPr>
              <a:t>( </a:t>
            </a:r>
            <a:r>
              <a:rPr lang="tr-TR" b="1" err="1">
                <a:solidFill>
                  <a:srgbClr val="0065C4"/>
                </a:solidFill>
                <a:latin typeface="+mj-lt"/>
              </a:rPr>
              <a:t>DatabaseError</a:t>
            </a:r>
            <a:r>
              <a:rPr lang="tr-TR" b="1">
                <a:solidFill>
                  <a:srgbClr val="0065C4"/>
                </a:solidFill>
                <a:latin typeface="+mj-lt"/>
              </a:rPr>
              <a:t> </a:t>
            </a:r>
            <a:r>
              <a:rPr lang="tr-TR" b="1" err="1">
                <a:solidFill>
                  <a:srgbClr val="0065C4"/>
                </a:solidFill>
                <a:latin typeface="+mj-lt"/>
              </a:rPr>
              <a:t>error</a:t>
            </a:r>
            <a:r>
              <a:rPr lang="tr-TR" b="1">
                <a:solidFill>
                  <a:srgbClr val="0065C4"/>
                </a:solidFill>
                <a:latin typeface="+mj-lt"/>
              </a:rPr>
              <a:t>) {</a:t>
            </a:r>
          </a:p>
          <a:p>
            <a:r>
              <a:rPr lang="tr-TR" b="1">
                <a:solidFill>
                  <a:srgbClr val="0065C4"/>
                </a:solidFill>
                <a:latin typeface="+mj-lt"/>
              </a:rPr>
              <a:t>   </a:t>
            </a:r>
            <a:r>
              <a:rPr lang="tr-TR" i="1">
                <a:solidFill>
                  <a:schemeClr val="bg2">
                    <a:lumMod val="75000"/>
                  </a:schemeClr>
                </a:solidFill>
                <a:latin typeface="+mj-lt"/>
              </a:rPr>
              <a:t>// Bu </a:t>
            </a:r>
            <a:r>
              <a:rPr lang="tr-TR" i="1" err="1">
                <a:solidFill>
                  <a:schemeClr val="bg2">
                    <a:lumMod val="75000"/>
                  </a:schemeClr>
                </a:solidFill>
                <a:latin typeface="+mj-lt"/>
              </a:rPr>
              <a:t>metod</a:t>
            </a:r>
            <a:r>
              <a:rPr lang="tr-TR" i="1">
                <a:solidFill>
                  <a:schemeClr val="bg2">
                    <a:lumMod val="75000"/>
                  </a:schemeClr>
                </a:solidFill>
                <a:latin typeface="+mj-lt"/>
              </a:rPr>
              <a:t> veri okuma sırasında oluşacak hataları </a:t>
            </a:r>
            <a:r>
              <a:rPr lang="tr-TR" i="1" err="1">
                <a:solidFill>
                  <a:schemeClr val="bg2">
                    <a:lumMod val="75000"/>
                  </a:schemeClr>
                </a:solidFill>
                <a:latin typeface="+mj-lt"/>
              </a:rPr>
              <a:t>kerşılamaya</a:t>
            </a:r>
            <a:r>
              <a:rPr lang="tr-TR" i="1">
                <a:solidFill>
                  <a:schemeClr val="bg2">
                    <a:lumMod val="75000"/>
                  </a:schemeClr>
                </a:solidFill>
                <a:latin typeface="+mj-lt"/>
              </a:rPr>
              <a:t> yarar.</a:t>
            </a:r>
          </a:p>
          <a:p>
            <a:r>
              <a:rPr lang="tr-TR" b="1">
                <a:solidFill>
                  <a:srgbClr val="0065C4"/>
                </a:solidFill>
                <a:latin typeface="+mj-lt"/>
              </a:rPr>
              <a:t>   Log .w(TAG, "</a:t>
            </a:r>
            <a:r>
              <a:rPr lang="tr-TR" b="1" err="1">
                <a:solidFill>
                  <a:srgbClr val="0065C4"/>
                </a:solidFill>
                <a:latin typeface="+mj-lt"/>
              </a:rPr>
              <a:t>Deger</a:t>
            </a:r>
            <a:r>
              <a:rPr lang="tr-TR" b="1">
                <a:solidFill>
                  <a:srgbClr val="0065C4"/>
                </a:solidFill>
                <a:latin typeface="+mj-lt"/>
              </a:rPr>
              <a:t> okuma hatası:" , </a:t>
            </a:r>
            <a:r>
              <a:rPr lang="tr-TR" b="1" err="1">
                <a:solidFill>
                  <a:srgbClr val="0065C4"/>
                </a:solidFill>
                <a:latin typeface="+mj-lt"/>
              </a:rPr>
              <a:t>error.toException</a:t>
            </a:r>
            <a:r>
              <a:rPr lang="tr-TR" b="1">
                <a:solidFill>
                  <a:srgbClr val="0065C4"/>
                </a:solidFill>
                <a:latin typeface="+mj-lt"/>
              </a:rPr>
              <a:t>());</a:t>
            </a:r>
          </a:p>
          <a:p>
            <a:r>
              <a:rPr lang="tr-TR" b="1">
                <a:solidFill>
                  <a:srgbClr val="0065C4"/>
                </a:solidFill>
                <a:latin typeface="+mj-lt"/>
              </a:rPr>
              <a:t>}});</a:t>
            </a:r>
            <a:endParaRPr lang="tr-TR" sz="1600" b="1">
              <a:solidFill>
                <a:srgbClr val="0065C4"/>
              </a:solidFill>
              <a:latin typeface="+mj-lt"/>
            </a:endParaRPr>
          </a:p>
          <a:p>
            <a:endParaRPr lang="tr-TR"/>
          </a:p>
        </p:txBody>
      </p:sp>
    </p:spTree>
    <p:extLst>
      <p:ext uri="{BB962C8B-B14F-4D97-AF65-F5344CB8AC3E}">
        <p14:creationId xmlns:p14="http://schemas.microsoft.com/office/powerpoint/2010/main" val="203049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err="1"/>
              <a:t>Firebase</a:t>
            </a:r>
            <a:r>
              <a:rPr lang="tr-TR"/>
              <a:t> | Veri Silme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633775" cy="1631216"/>
          </a:xfrm>
          <a:prstGeom prst="rect">
            <a:avLst/>
          </a:prstGeom>
          <a:noFill/>
        </p:spPr>
        <p:txBody>
          <a:bodyPr wrap="square" rtlCol="0">
            <a:spAutoFit/>
          </a:bodyPr>
          <a:lstStyle/>
          <a:p>
            <a:r>
              <a:rPr lang="tr-TR" sz="1600"/>
              <a:t>Verileri silmenin en kolay yolu, verinin bulunduğu yere yapılan bir referans için</a:t>
            </a:r>
          </a:p>
          <a:p>
            <a:r>
              <a:rPr lang="tr-TR" sz="1600" b="1" err="1"/>
              <a:t>removeValue</a:t>
            </a:r>
            <a:r>
              <a:rPr lang="tr-TR" sz="1600" b="1"/>
              <a:t>() </a:t>
            </a:r>
            <a:r>
              <a:rPr lang="tr-TR" sz="1600"/>
              <a:t>metodunu çağırmaktır.</a:t>
            </a:r>
          </a:p>
          <a:p>
            <a:r>
              <a:rPr lang="tr-TR" sz="1600" b="1" err="1"/>
              <a:t>setValue</a:t>
            </a:r>
            <a:r>
              <a:rPr lang="tr-TR" sz="1600" b="1"/>
              <a:t>() </a:t>
            </a:r>
            <a:r>
              <a:rPr lang="tr-TR" sz="1600"/>
              <a:t>veya </a:t>
            </a:r>
            <a:r>
              <a:rPr lang="tr-TR" sz="1600" b="1" err="1"/>
              <a:t>updateChildren</a:t>
            </a:r>
            <a:r>
              <a:rPr lang="tr-TR" sz="1600" b="1"/>
              <a:t>() </a:t>
            </a:r>
            <a:r>
              <a:rPr lang="tr-TR" sz="1600"/>
              <a:t>gibi veri yazmada kullanılan metotlar ile de</a:t>
            </a:r>
          </a:p>
          <a:p>
            <a:r>
              <a:rPr lang="tr-TR" sz="1600"/>
              <a:t>verilerin silinmesi mümkündür. Bu işlem silmek istenilen verinin değerine </a:t>
            </a:r>
            <a:r>
              <a:rPr lang="tr-TR" sz="1600" err="1"/>
              <a:t>null</a:t>
            </a:r>
            <a:endParaRPr lang="tr-TR" sz="1600"/>
          </a:p>
          <a:p>
            <a:r>
              <a:rPr lang="tr-TR" sz="1600"/>
              <a:t>atanması ile gerçekleştirilir. Bu tekniği </a:t>
            </a:r>
            <a:r>
              <a:rPr lang="tr-TR" sz="1600" b="1" err="1"/>
              <a:t>updateChildren</a:t>
            </a:r>
            <a:r>
              <a:rPr lang="tr-TR" sz="1600" b="1"/>
              <a:t>() </a:t>
            </a:r>
            <a:r>
              <a:rPr lang="tr-TR" sz="1600"/>
              <a:t>ile birlikte kullanarak,</a:t>
            </a:r>
          </a:p>
          <a:p>
            <a:r>
              <a:rPr lang="tr-TR" sz="1600"/>
              <a:t>tek bir çağrıda birden fazla çocuk düğümü silebilirsiniz.</a:t>
            </a:r>
            <a:endParaRPr lang="tr-TR" sz="1600" b="1">
              <a:solidFill>
                <a:schemeClr val="tx1"/>
              </a:solidFill>
            </a:endParaRPr>
          </a:p>
        </p:txBody>
      </p:sp>
    </p:spTree>
    <p:extLst>
      <p:ext uri="{BB962C8B-B14F-4D97-AF65-F5344CB8AC3E}">
        <p14:creationId xmlns:p14="http://schemas.microsoft.com/office/powerpoint/2010/main" val="1135591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EF997DCA-9A9F-4922-B508-D06FEAA6D06D}"/>
              </a:ext>
            </a:extLst>
          </p:cNvPr>
          <p:cNvPicPr>
            <a:picLocks noChangeAspect="1"/>
          </p:cNvPicPr>
          <p:nvPr/>
        </p:nvPicPr>
        <p:blipFill>
          <a:blip r:embed="rId2"/>
          <a:stretch>
            <a:fillRect/>
          </a:stretch>
        </p:blipFill>
        <p:spPr>
          <a:xfrm>
            <a:off x="3288192" y="1764225"/>
            <a:ext cx="2590476" cy="3123809"/>
          </a:xfrm>
          <a:prstGeom prst="rect">
            <a:avLst/>
          </a:prstGeom>
        </p:spPr>
      </p:pic>
      <p:sp>
        <p:nvSpPr>
          <p:cNvPr id="6" name="Metin kutusu 5">
            <a:extLst>
              <a:ext uri="{FF2B5EF4-FFF2-40B4-BE49-F238E27FC236}">
                <a16:creationId xmlns:a16="http://schemas.microsoft.com/office/drawing/2014/main" id="{9856329E-CA32-40DA-9FF6-7B054CAD6050}"/>
              </a:ext>
            </a:extLst>
          </p:cNvPr>
          <p:cNvSpPr txBox="1"/>
          <p:nvPr/>
        </p:nvSpPr>
        <p:spPr>
          <a:xfrm>
            <a:off x="1002962" y="1764225"/>
            <a:ext cx="7160935" cy="584775"/>
          </a:xfrm>
          <a:prstGeom prst="rect">
            <a:avLst/>
          </a:prstGeom>
          <a:noFill/>
        </p:spPr>
        <p:txBody>
          <a:bodyPr wrap="none" rtlCol="0">
            <a:spAutoFit/>
          </a:bodyPr>
          <a:lstStyle/>
          <a:p>
            <a:r>
              <a:rPr lang="tr-TR" sz="3200" b="1"/>
              <a:t>DİNLEDİĞİNİZ İÇİN TEŞEKKÜRLER.</a:t>
            </a:r>
          </a:p>
        </p:txBody>
      </p:sp>
    </p:spTree>
    <p:extLst>
      <p:ext uri="{BB962C8B-B14F-4D97-AF65-F5344CB8AC3E}">
        <p14:creationId xmlns:p14="http://schemas.microsoft.com/office/powerpoint/2010/main" val="322420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ED0A0414-A7B6-4313-9CEA-F1D86F1DEBF5}"/>
              </a:ext>
            </a:extLst>
          </p:cNvPr>
          <p:cNvSpPr txBox="1"/>
          <p:nvPr/>
        </p:nvSpPr>
        <p:spPr>
          <a:xfrm>
            <a:off x="2764714" y="959409"/>
            <a:ext cx="3001143" cy="523220"/>
          </a:xfrm>
          <a:prstGeom prst="rect">
            <a:avLst/>
          </a:prstGeom>
          <a:noFill/>
        </p:spPr>
        <p:txBody>
          <a:bodyPr wrap="none" rtlCol="0">
            <a:spAutoFit/>
          </a:bodyPr>
          <a:lstStyle/>
          <a:p>
            <a:r>
              <a:rPr lang="tr-TR" sz="2800" b="1"/>
              <a:t>Firebase Nedir ?</a:t>
            </a:r>
          </a:p>
        </p:txBody>
      </p:sp>
      <p:sp>
        <p:nvSpPr>
          <p:cNvPr id="6" name="Metin kutusu 5">
            <a:extLst>
              <a:ext uri="{FF2B5EF4-FFF2-40B4-BE49-F238E27FC236}">
                <a16:creationId xmlns:a16="http://schemas.microsoft.com/office/drawing/2014/main" id="{C3940AAC-E341-42D5-81FC-7F307D4CBAD4}"/>
              </a:ext>
            </a:extLst>
          </p:cNvPr>
          <p:cNvSpPr txBox="1"/>
          <p:nvPr/>
        </p:nvSpPr>
        <p:spPr>
          <a:xfrm>
            <a:off x="2764714" y="1699708"/>
            <a:ext cx="5979236" cy="2308324"/>
          </a:xfrm>
          <a:prstGeom prst="rect">
            <a:avLst/>
          </a:prstGeom>
          <a:noFill/>
        </p:spPr>
        <p:txBody>
          <a:bodyPr wrap="square" rtlCol="0">
            <a:spAutoFit/>
          </a:bodyPr>
          <a:lstStyle/>
          <a:p>
            <a:pPr algn="just"/>
            <a:r>
              <a:rPr lang="tr-TR" sz="1800"/>
              <a:t>Firebase uygulamalarımız için yönetim, kullanım takip, veri depolama, bildirim gönderme gibi işlemleri, ekstra bir sunucuya ve sunucu taraflı kod yazmaya gerek kalmadan gerçekleştiren, yeni geliştirici dostu </a:t>
            </a:r>
            <a:r>
              <a:rPr lang="tr-TR" sz="1800" err="1"/>
              <a:t>arayüzünde</a:t>
            </a:r>
            <a:r>
              <a:rPr lang="tr-TR" sz="1800"/>
              <a:t> </a:t>
            </a:r>
            <a:r>
              <a:rPr lang="tr-TR" sz="1800" err="1"/>
              <a:t>Realtime</a:t>
            </a:r>
            <a:r>
              <a:rPr lang="tr-TR" sz="1800"/>
              <a:t> Database, Notification, Remote Config, Storage gibi güçlü özelliklerle donatılmış her uygulama için ayrı ayrı ulaşım imkanı sağlayan platformdur.</a:t>
            </a:r>
          </a:p>
        </p:txBody>
      </p:sp>
      <p:pic>
        <p:nvPicPr>
          <p:cNvPr id="8" name="Resim 7" descr="şey içeren bir resim&#10;&#10;Yüksek güvenilirlikle oluşturulmuş açıklama">
            <a:extLst>
              <a:ext uri="{FF2B5EF4-FFF2-40B4-BE49-F238E27FC236}">
                <a16:creationId xmlns:a16="http://schemas.microsoft.com/office/drawing/2014/main" id="{6362ECE7-7D37-4E07-A8F8-2FA182EAF750}"/>
              </a:ext>
            </a:extLst>
          </p:cNvPr>
          <p:cNvPicPr>
            <a:picLocks noChangeAspect="1"/>
          </p:cNvPicPr>
          <p:nvPr/>
        </p:nvPicPr>
        <p:blipFill>
          <a:blip r:embed="rId2"/>
          <a:stretch>
            <a:fillRect/>
          </a:stretch>
        </p:blipFill>
        <p:spPr>
          <a:xfrm>
            <a:off x="720168" y="1482629"/>
            <a:ext cx="2044546" cy="2465482"/>
          </a:xfrm>
          <a:prstGeom prst="rect">
            <a:avLst/>
          </a:prstGeom>
        </p:spPr>
      </p:pic>
    </p:spTree>
    <p:extLst>
      <p:ext uri="{BB962C8B-B14F-4D97-AF65-F5344CB8AC3E}">
        <p14:creationId xmlns:p14="http://schemas.microsoft.com/office/powerpoint/2010/main" val="346722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EB42E18C-5290-45BE-920A-7B9B7AEB516C}"/>
              </a:ext>
            </a:extLst>
          </p:cNvPr>
          <p:cNvSpPr txBox="1"/>
          <p:nvPr/>
        </p:nvSpPr>
        <p:spPr>
          <a:xfrm>
            <a:off x="285266" y="1119324"/>
            <a:ext cx="2807282" cy="2246769"/>
          </a:xfrm>
          <a:prstGeom prst="rect">
            <a:avLst/>
          </a:prstGeom>
          <a:noFill/>
        </p:spPr>
        <p:txBody>
          <a:bodyPr wrap="square" rtlCol="0">
            <a:spAutoFit/>
          </a:bodyPr>
          <a:lstStyle/>
          <a:p>
            <a:r>
              <a:rPr lang="tr-TR" b="1"/>
              <a:t>Analitik (</a:t>
            </a:r>
            <a:r>
              <a:rPr lang="tr-TR" b="1" err="1"/>
              <a:t>Analytics</a:t>
            </a:r>
            <a:r>
              <a:rPr lang="tr-TR" b="1"/>
              <a:t>)</a:t>
            </a:r>
            <a:br>
              <a:rPr lang="tr-TR"/>
            </a:br>
            <a:r>
              <a:rPr lang="tr-TR" err="1"/>
              <a:t>Firebase</a:t>
            </a:r>
            <a:r>
              <a:rPr lang="tr-TR"/>
              <a:t> </a:t>
            </a:r>
            <a:r>
              <a:rPr lang="tr-TR" err="1"/>
              <a:t>Analytics</a:t>
            </a:r>
            <a:r>
              <a:rPr lang="tr-TR"/>
              <a:t>, uygulama kullanımı ve kullanıcı etkileşimi hakkında fikir edinmeye yardımcı olan ücretsiz ve sınırsız bir analitik çözümdür. </a:t>
            </a:r>
            <a:r>
              <a:rPr lang="tr-TR" err="1"/>
              <a:t>Analytics</a:t>
            </a:r>
            <a:r>
              <a:rPr lang="tr-TR"/>
              <a:t>, </a:t>
            </a:r>
            <a:r>
              <a:rPr lang="tr-TR" err="1"/>
              <a:t>Firebase</a:t>
            </a:r>
            <a:r>
              <a:rPr lang="tr-TR"/>
              <a:t> SDK kullanarak tanımlayabildiğiniz 500 ayrı olay için sınırsız raporlama imkanı sunar.</a:t>
            </a:r>
          </a:p>
        </p:txBody>
      </p:sp>
      <p:sp>
        <p:nvSpPr>
          <p:cNvPr id="10" name="Metin kutusu 9">
            <a:extLst>
              <a:ext uri="{FF2B5EF4-FFF2-40B4-BE49-F238E27FC236}">
                <a16:creationId xmlns:a16="http://schemas.microsoft.com/office/drawing/2014/main" id="{AB59A095-3367-4E9C-8629-7FF79372DD2C}"/>
              </a:ext>
            </a:extLst>
          </p:cNvPr>
          <p:cNvSpPr txBox="1"/>
          <p:nvPr/>
        </p:nvSpPr>
        <p:spPr>
          <a:xfrm>
            <a:off x="3092548" y="2476161"/>
            <a:ext cx="2727272" cy="2031325"/>
          </a:xfrm>
          <a:prstGeom prst="rect">
            <a:avLst/>
          </a:prstGeom>
          <a:noFill/>
        </p:spPr>
        <p:txBody>
          <a:bodyPr wrap="square" rtlCol="0">
            <a:spAutoFit/>
          </a:bodyPr>
          <a:lstStyle/>
          <a:p>
            <a:r>
              <a:rPr lang="tr-TR" b="1"/>
              <a:t>Cloud Messaging (FCM)</a:t>
            </a:r>
          </a:p>
          <a:p>
            <a:r>
              <a:rPr lang="tr-TR"/>
              <a:t>FCM ile mesajlarınızı güvenilir bir şekilde ücretsiz göndermenizi sağlayan</a:t>
            </a:r>
          </a:p>
          <a:p>
            <a:r>
              <a:rPr lang="tr-TR"/>
              <a:t>mesajlaşma çözümüdür. </a:t>
            </a:r>
            <a:r>
              <a:rPr lang="tr-TR" err="1"/>
              <a:t>FCM'yi</a:t>
            </a:r>
            <a:r>
              <a:rPr lang="tr-TR"/>
              <a:t> kullanarak uygulamanızda, yeni e-postaların veya</a:t>
            </a:r>
          </a:p>
          <a:p>
            <a:r>
              <a:rPr lang="tr-TR"/>
              <a:t>diğer verilerin senkronize edilebileceğini bildirebilirsiniz.</a:t>
            </a:r>
          </a:p>
        </p:txBody>
      </p:sp>
      <p:pic>
        <p:nvPicPr>
          <p:cNvPr id="13" name="Resim 12">
            <a:extLst>
              <a:ext uri="{FF2B5EF4-FFF2-40B4-BE49-F238E27FC236}">
                <a16:creationId xmlns:a16="http://schemas.microsoft.com/office/drawing/2014/main" id="{18C372A0-CAE7-4322-B889-B12E59C80396}"/>
              </a:ext>
            </a:extLst>
          </p:cNvPr>
          <p:cNvPicPr>
            <a:picLocks noChangeAspect="1"/>
          </p:cNvPicPr>
          <p:nvPr/>
        </p:nvPicPr>
        <p:blipFill>
          <a:blip r:embed="rId2"/>
          <a:stretch>
            <a:fillRect/>
          </a:stretch>
        </p:blipFill>
        <p:spPr>
          <a:xfrm>
            <a:off x="531758" y="2850343"/>
            <a:ext cx="1732411" cy="2089084"/>
          </a:xfrm>
          <a:prstGeom prst="rect">
            <a:avLst/>
          </a:prstGeom>
        </p:spPr>
      </p:pic>
      <p:pic>
        <p:nvPicPr>
          <p:cNvPr id="14" name="Resim 13">
            <a:extLst>
              <a:ext uri="{FF2B5EF4-FFF2-40B4-BE49-F238E27FC236}">
                <a16:creationId xmlns:a16="http://schemas.microsoft.com/office/drawing/2014/main" id="{8452B94E-08EA-481A-A75B-9632D2CC7C98}"/>
              </a:ext>
            </a:extLst>
          </p:cNvPr>
          <p:cNvPicPr>
            <a:picLocks noChangeAspect="1"/>
          </p:cNvPicPr>
          <p:nvPr/>
        </p:nvPicPr>
        <p:blipFill>
          <a:blip r:embed="rId2"/>
          <a:stretch>
            <a:fillRect/>
          </a:stretch>
        </p:blipFill>
        <p:spPr>
          <a:xfrm>
            <a:off x="6523878" y="2713183"/>
            <a:ext cx="1732411" cy="2089084"/>
          </a:xfrm>
          <a:prstGeom prst="rect">
            <a:avLst/>
          </a:prstGeom>
        </p:spPr>
      </p:pic>
      <p:pic>
        <p:nvPicPr>
          <p:cNvPr id="17" name="Resim 16">
            <a:extLst>
              <a:ext uri="{FF2B5EF4-FFF2-40B4-BE49-F238E27FC236}">
                <a16:creationId xmlns:a16="http://schemas.microsoft.com/office/drawing/2014/main" id="{EA32505F-32E0-45BF-82FE-7CE1ADE643C0}"/>
              </a:ext>
            </a:extLst>
          </p:cNvPr>
          <p:cNvPicPr>
            <a:picLocks noChangeAspect="1"/>
          </p:cNvPicPr>
          <p:nvPr/>
        </p:nvPicPr>
        <p:blipFill>
          <a:blip r:embed="rId3"/>
          <a:stretch>
            <a:fillRect/>
          </a:stretch>
        </p:blipFill>
        <p:spPr>
          <a:xfrm>
            <a:off x="3604015" y="902827"/>
            <a:ext cx="1228888" cy="1481894"/>
          </a:xfrm>
          <a:prstGeom prst="rect">
            <a:avLst/>
          </a:prstGeom>
        </p:spPr>
      </p:pic>
      <p:sp>
        <p:nvSpPr>
          <p:cNvPr id="18" name="Metin kutusu 17">
            <a:extLst>
              <a:ext uri="{FF2B5EF4-FFF2-40B4-BE49-F238E27FC236}">
                <a16:creationId xmlns:a16="http://schemas.microsoft.com/office/drawing/2014/main" id="{E5A113D4-46BC-496A-97BA-78036977C8C2}"/>
              </a:ext>
            </a:extLst>
          </p:cNvPr>
          <p:cNvSpPr txBox="1"/>
          <p:nvPr/>
        </p:nvSpPr>
        <p:spPr>
          <a:xfrm>
            <a:off x="6243618" y="1221378"/>
            <a:ext cx="2797512" cy="1815882"/>
          </a:xfrm>
          <a:prstGeom prst="rect">
            <a:avLst/>
          </a:prstGeom>
          <a:noFill/>
        </p:spPr>
        <p:txBody>
          <a:bodyPr wrap="square" rtlCol="0">
            <a:spAutoFit/>
          </a:bodyPr>
          <a:lstStyle/>
          <a:p>
            <a:r>
              <a:rPr lang="tr-TR" b="1"/>
              <a:t>Remote </a:t>
            </a:r>
            <a:r>
              <a:rPr lang="tr-TR" b="1" err="1"/>
              <a:t>Config</a:t>
            </a:r>
            <a:endParaRPr lang="tr-TR" b="1"/>
          </a:p>
          <a:p>
            <a:r>
              <a:rPr lang="tr-TR" err="1"/>
              <a:t>Firebase</a:t>
            </a:r>
            <a:r>
              <a:rPr lang="tr-TR"/>
              <a:t> Remote </a:t>
            </a:r>
            <a:r>
              <a:rPr lang="tr-TR" err="1"/>
              <a:t>Config</a:t>
            </a:r>
            <a:r>
              <a:rPr lang="tr-TR"/>
              <a:t>, kullanıcıların bir uygulama güncellemesini indirmesini</a:t>
            </a:r>
          </a:p>
          <a:p>
            <a:r>
              <a:rPr lang="tr-TR"/>
              <a:t>gerektirmeden uygulamanızın davranışını ve görünümünü değiştirmenize izin veren</a:t>
            </a:r>
          </a:p>
          <a:p>
            <a:r>
              <a:rPr lang="tr-TR"/>
              <a:t>bir bulut hizmetidir.</a:t>
            </a:r>
          </a:p>
        </p:txBody>
      </p:sp>
    </p:spTree>
    <p:extLst>
      <p:ext uri="{BB962C8B-B14F-4D97-AF65-F5344CB8AC3E}">
        <p14:creationId xmlns:p14="http://schemas.microsoft.com/office/powerpoint/2010/main" val="301262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EB42E18C-5290-45BE-920A-7B9B7AEB516C}"/>
              </a:ext>
            </a:extLst>
          </p:cNvPr>
          <p:cNvSpPr txBox="1"/>
          <p:nvPr/>
        </p:nvSpPr>
        <p:spPr>
          <a:xfrm>
            <a:off x="1518481" y="1217229"/>
            <a:ext cx="3120390" cy="2462213"/>
          </a:xfrm>
          <a:prstGeom prst="rect">
            <a:avLst/>
          </a:prstGeom>
          <a:noFill/>
        </p:spPr>
        <p:txBody>
          <a:bodyPr wrap="square" rtlCol="0">
            <a:spAutoFit/>
          </a:bodyPr>
          <a:lstStyle/>
          <a:p>
            <a:r>
              <a:rPr lang="it-IT" b="1"/>
              <a:t>Gerçek Zamanlı Veri </a:t>
            </a:r>
            <a:br>
              <a:rPr lang="tr-TR" b="1"/>
            </a:br>
            <a:r>
              <a:rPr lang="it-IT" b="1"/>
              <a:t>(Realtime Database)</a:t>
            </a:r>
          </a:p>
          <a:p>
            <a:r>
              <a:rPr lang="tr-TR"/>
              <a:t>Bulut tabanlı, NoSQL </a:t>
            </a:r>
            <a:r>
              <a:rPr lang="tr-TR" err="1"/>
              <a:t>veritabanı</a:t>
            </a:r>
            <a:r>
              <a:rPr lang="tr-TR"/>
              <a:t> olma özelliği ile tüm istemciler arasında anlık veriyi senkronize edebilme fırsatını sunar. Ağ bağlantısı olmadığında </a:t>
            </a:r>
            <a:r>
              <a:rPr lang="tr-TR" err="1"/>
              <a:t>veritabanına</a:t>
            </a:r>
            <a:r>
              <a:rPr lang="tr-TR"/>
              <a:t> eklenen</a:t>
            </a:r>
          </a:p>
          <a:p>
            <a:r>
              <a:rPr lang="tr-TR"/>
              <a:t>verileri geçici bellekte tutar. Kullanıcı yeniden ağa bağlandığında, uygulama otomatik olarak senkronize edilir.</a:t>
            </a:r>
          </a:p>
        </p:txBody>
      </p:sp>
      <p:pic>
        <p:nvPicPr>
          <p:cNvPr id="3" name="Resim 2" descr="şey içeren bir resim&#10;&#10;Yüksek güvenilirlikle oluşturulmuş açıklama">
            <a:extLst>
              <a:ext uri="{FF2B5EF4-FFF2-40B4-BE49-F238E27FC236}">
                <a16:creationId xmlns:a16="http://schemas.microsoft.com/office/drawing/2014/main" id="{09BCCA2C-0D69-49E8-AFF9-04E65637254A}"/>
              </a:ext>
            </a:extLst>
          </p:cNvPr>
          <p:cNvPicPr>
            <a:picLocks noChangeAspect="1"/>
          </p:cNvPicPr>
          <p:nvPr/>
        </p:nvPicPr>
        <p:blipFill>
          <a:blip r:embed="rId2"/>
          <a:stretch>
            <a:fillRect/>
          </a:stretch>
        </p:blipFill>
        <p:spPr>
          <a:xfrm>
            <a:off x="280231" y="1217229"/>
            <a:ext cx="1320243" cy="1592057"/>
          </a:xfrm>
          <a:prstGeom prst="rect">
            <a:avLst/>
          </a:prstGeom>
        </p:spPr>
      </p:pic>
      <p:sp>
        <p:nvSpPr>
          <p:cNvPr id="12" name="Metin kutusu 11">
            <a:extLst>
              <a:ext uri="{FF2B5EF4-FFF2-40B4-BE49-F238E27FC236}">
                <a16:creationId xmlns:a16="http://schemas.microsoft.com/office/drawing/2014/main" id="{B3576853-9109-4578-99CC-30A948B12B9F}"/>
              </a:ext>
            </a:extLst>
          </p:cNvPr>
          <p:cNvSpPr txBox="1"/>
          <p:nvPr/>
        </p:nvSpPr>
        <p:spPr>
          <a:xfrm>
            <a:off x="5959113" y="1217229"/>
            <a:ext cx="3038397" cy="1815882"/>
          </a:xfrm>
          <a:prstGeom prst="rect">
            <a:avLst/>
          </a:prstGeom>
          <a:noFill/>
        </p:spPr>
        <p:txBody>
          <a:bodyPr wrap="square" rtlCol="0">
            <a:spAutoFit/>
          </a:bodyPr>
          <a:lstStyle/>
          <a:p>
            <a:r>
              <a:rPr lang="tr-TR" b="1"/>
              <a:t>Kimlik Doğrulama (Authentication)</a:t>
            </a:r>
          </a:p>
          <a:p>
            <a:r>
              <a:rPr lang="tr-TR"/>
              <a:t>Veritabanı ve depolama alanındaki verileri koruma fırsatı sunar. Ayrıca tek bir kütüphane sayesinde facebook, twitter, github ve Google hesabı üzerinden uygulamaya giriş yapılabilmektedir.</a:t>
            </a:r>
          </a:p>
        </p:txBody>
      </p:sp>
      <p:pic>
        <p:nvPicPr>
          <p:cNvPr id="15" name="Resim 14" descr="şey içeren bir resim&#10;&#10;Yüksek güvenilirlikle oluşturulmuş açıklama">
            <a:extLst>
              <a:ext uri="{FF2B5EF4-FFF2-40B4-BE49-F238E27FC236}">
                <a16:creationId xmlns:a16="http://schemas.microsoft.com/office/drawing/2014/main" id="{3CD1A946-0933-4D93-A2C7-3EBD1C9993E6}"/>
              </a:ext>
            </a:extLst>
          </p:cNvPr>
          <p:cNvPicPr>
            <a:picLocks noChangeAspect="1"/>
          </p:cNvPicPr>
          <p:nvPr/>
        </p:nvPicPr>
        <p:blipFill>
          <a:blip r:embed="rId2"/>
          <a:stretch>
            <a:fillRect/>
          </a:stretch>
        </p:blipFill>
        <p:spPr>
          <a:xfrm>
            <a:off x="4638871" y="1217229"/>
            <a:ext cx="1320243" cy="1592057"/>
          </a:xfrm>
          <a:prstGeom prst="rect">
            <a:avLst/>
          </a:prstGeom>
        </p:spPr>
      </p:pic>
    </p:spTree>
    <p:extLst>
      <p:ext uri="{BB962C8B-B14F-4D97-AF65-F5344CB8AC3E}">
        <p14:creationId xmlns:p14="http://schemas.microsoft.com/office/powerpoint/2010/main" val="198142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6A6AD195-8FA8-42CB-9E8E-D10FF95911A3}"/>
              </a:ext>
            </a:extLst>
          </p:cNvPr>
          <p:cNvPicPr>
            <a:picLocks noChangeAspect="1"/>
          </p:cNvPicPr>
          <p:nvPr/>
        </p:nvPicPr>
        <p:blipFill>
          <a:blip r:embed="rId2"/>
          <a:stretch>
            <a:fillRect/>
          </a:stretch>
        </p:blipFill>
        <p:spPr>
          <a:xfrm>
            <a:off x="6088542" y="906975"/>
            <a:ext cx="2590476" cy="3123809"/>
          </a:xfrm>
          <a:prstGeom prst="rect">
            <a:avLst/>
          </a:prstGeom>
        </p:spPr>
      </p:pic>
      <p:sp>
        <p:nvSpPr>
          <p:cNvPr id="4" name="Metin kutusu 3">
            <a:extLst>
              <a:ext uri="{FF2B5EF4-FFF2-40B4-BE49-F238E27FC236}">
                <a16:creationId xmlns:a16="http://schemas.microsoft.com/office/drawing/2014/main" id="{A22414E9-11BD-4393-BD0F-9554DE00C9C8}"/>
              </a:ext>
            </a:extLst>
          </p:cNvPr>
          <p:cNvSpPr txBox="1"/>
          <p:nvPr/>
        </p:nvSpPr>
        <p:spPr>
          <a:xfrm>
            <a:off x="525780" y="1560938"/>
            <a:ext cx="5829300" cy="1815882"/>
          </a:xfrm>
          <a:prstGeom prst="rect">
            <a:avLst/>
          </a:prstGeom>
          <a:noFill/>
        </p:spPr>
        <p:txBody>
          <a:bodyPr wrap="square" rtlCol="0">
            <a:spAutoFit/>
          </a:bodyPr>
          <a:lstStyle/>
          <a:p>
            <a:r>
              <a:rPr lang="tr-TR" b="1"/>
              <a:t>Storage</a:t>
            </a:r>
          </a:p>
          <a:p>
            <a:r>
              <a:rPr lang="tr-TR"/>
              <a:t>Fotoğraf , ses ve video gibi içerikleri depolamaya ve istemciye sunma fırsatını sunar.</a:t>
            </a:r>
          </a:p>
          <a:p>
            <a:endParaRPr lang="tr-TR" b="1"/>
          </a:p>
          <a:p>
            <a:r>
              <a:rPr lang="tr-TR" b="1" err="1"/>
              <a:t>Admob</a:t>
            </a:r>
            <a:endParaRPr lang="tr-TR" b="1"/>
          </a:p>
          <a:p>
            <a:r>
              <a:rPr lang="tr-TR"/>
              <a:t>Google </a:t>
            </a:r>
            <a:r>
              <a:rPr lang="tr-TR" err="1"/>
              <a:t>AdMob</a:t>
            </a:r>
            <a:r>
              <a:rPr lang="tr-TR"/>
              <a:t>, uygulamanızdan gelir elde etmek için kullanabileceğiniz bir mobil reklamcılık platformudur. </a:t>
            </a:r>
            <a:r>
              <a:rPr lang="tr-TR" err="1"/>
              <a:t>Firebase</a:t>
            </a:r>
            <a:r>
              <a:rPr lang="tr-TR"/>
              <a:t> </a:t>
            </a:r>
            <a:r>
              <a:rPr lang="tr-TR" err="1"/>
              <a:t>Analytics</a:t>
            </a:r>
            <a:r>
              <a:rPr lang="tr-TR"/>
              <a:t> ile </a:t>
            </a:r>
            <a:r>
              <a:rPr lang="tr-TR" err="1"/>
              <a:t>AdMob'u</a:t>
            </a:r>
            <a:r>
              <a:rPr lang="tr-TR"/>
              <a:t> kullanmak, ek uygulama kullanımı veri ve analiz özellikleri sunar.</a:t>
            </a:r>
          </a:p>
        </p:txBody>
      </p:sp>
    </p:spTree>
    <p:extLst>
      <p:ext uri="{BB962C8B-B14F-4D97-AF65-F5344CB8AC3E}">
        <p14:creationId xmlns:p14="http://schemas.microsoft.com/office/powerpoint/2010/main" val="142147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err="1"/>
              <a:t>Firebase</a:t>
            </a:r>
            <a:r>
              <a:rPr lang="tr-TR"/>
              <a:t> | Projeye Dahil Etme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994410" y="1303475"/>
            <a:ext cx="6875600" cy="2031325"/>
          </a:xfrm>
          <a:prstGeom prst="rect">
            <a:avLst/>
          </a:prstGeom>
          <a:noFill/>
        </p:spPr>
        <p:txBody>
          <a:bodyPr wrap="none" rtlCol="0">
            <a:spAutoFit/>
          </a:bodyPr>
          <a:lstStyle/>
          <a:p>
            <a:r>
              <a:rPr lang="tr-TR" b="1"/>
              <a:t>1.Adım : </a:t>
            </a:r>
            <a:r>
              <a:rPr lang="tr-TR"/>
              <a:t>Firebase console üzerinde yeni projemizi oluşturalım. Eğer daha önce var</a:t>
            </a:r>
          </a:p>
          <a:p>
            <a:r>
              <a:rPr lang="tr-TR"/>
              <a:t>olan bir projeniz varsa “ </a:t>
            </a:r>
            <a:r>
              <a:rPr lang="tr-TR" b="1"/>
              <a:t>Import Google Project” </a:t>
            </a:r>
            <a:r>
              <a:rPr lang="tr-TR"/>
              <a:t>seçeneğini seçelim.. Aksi durumda</a:t>
            </a:r>
          </a:p>
          <a:p>
            <a:r>
              <a:rPr lang="tr-TR"/>
              <a:t>“ </a:t>
            </a:r>
            <a:r>
              <a:rPr lang="tr-TR" b="1"/>
              <a:t>Create New Project” </a:t>
            </a:r>
            <a:r>
              <a:rPr lang="tr-TR"/>
              <a:t>butonuna tıklayalım. İlgili adımları takip edip proje oluşturma</a:t>
            </a:r>
          </a:p>
          <a:p>
            <a:r>
              <a:rPr lang="tr-TR"/>
              <a:t>adımını sonlandıralım</a:t>
            </a:r>
          </a:p>
          <a:p>
            <a:r>
              <a:rPr lang="tr-TR" b="1"/>
              <a:t>2. Adım : </a:t>
            </a:r>
            <a:r>
              <a:rPr lang="tr-TR"/>
              <a:t>Ardından açılan ekranda “ </a:t>
            </a:r>
            <a:r>
              <a:rPr lang="tr-TR" b="1"/>
              <a:t>Add Firebase to your Android app” </a:t>
            </a:r>
            <a:r>
              <a:rPr lang="tr-TR"/>
              <a:t>butonuna</a:t>
            </a:r>
          </a:p>
          <a:p>
            <a:r>
              <a:rPr lang="tr-TR"/>
              <a:t>tıklayarak gerekli konfigüresyonları gerçekleştiriyoruz.</a:t>
            </a:r>
          </a:p>
          <a:p>
            <a:r>
              <a:rPr lang="tr-TR" b="1"/>
              <a:t>3. Adım : </a:t>
            </a:r>
            <a:r>
              <a:rPr lang="tr-TR"/>
              <a:t>Bu işlemler sonunda elde ettiğimiz google-services.json dosyasını</a:t>
            </a:r>
          </a:p>
          <a:p>
            <a:r>
              <a:rPr lang="tr-TR" b="1"/>
              <a:t>app/ </a:t>
            </a:r>
            <a:r>
              <a:rPr lang="tr-TR"/>
              <a:t>modülü içerisine ekliyoruz.</a:t>
            </a:r>
            <a:br>
              <a:rPr lang="tr-TR"/>
            </a:br>
            <a:endParaRPr lang="tr-TR"/>
          </a:p>
        </p:txBody>
      </p:sp>
    </p:spTree>
    <p:extLst>
      <p:ext uri="{BB962C8B-B14F-4D97-AF65-F5344CB8AC3E}">
        <p14:creationId xmlns:p14="http://schemas.microsoft.com/office/powerpoint/2010/main" val="261229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err="1"/>
              <a:t>Firebase</a:t>
            </a:r>
            <a:r>
              <a:rPr lang="tr-TR"/>
              <a:t> | Projeye Dahil Etme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6848350" cy="3323987"/>
          </a:xfrm>
          <a:prstGeom prst="rect">
            <a:avLst/>
          </a:prstGeom>
          <a:noFill/>
        </p:spPr>
        <p:txBody>
          <a:bodyPr wrap="none" rtlCol="0">
            <a:spAutoFit/>
          </a:bodyPr>
          <a:lstStyle/>
          <a:p>
            <a:r>
              <a:rPr lang="tr-TR" b="1"/>
              <a:t>4.Adım : </a:t>
            </a:r>
            <a:r>
              <a:rPr lang="tr-TR"/>
              <a:t>Şimdi projemiz içerisinde gerekli konfigürasyonu yapalım. Öncelikle</a:t>
            </a:r>
          </a:p>
          <a:p>
            <a:r>
              <a:rPr lang="tr-TR" b="1"/>
              <a:t>project </a:t>
            </a:r>
            <a:r>
              <a:rPr lang="tr-TR"/>
              <a:t>seviyesinde bulunan </a:t>
            </a:r>
            <a:r>
              <a:rPr lang="tr-TR" b="1"/>
              <a:t>build.gradle </a:t>
            </a:r>
            <a:r>
              <a:rPr lang="tr-TR"/>
              <a:t>dosyasında ilgili kısma aşağıdaki kod</a:t>
            </a:r>
          </a:p>
          <a:p>
            <a:r>
              <a:rPr lang="tr-TR"/>
              <a:t>parçasındaki gibi yapıyoruz.</a:t>
            </a:r>
          </a:p>
          <a:p>
            <a:r>
              <a:rPr lang="tr-TR"/>
              <a:t>buildscript {</a:t>
            </a:r>
          </a:p>
          <a:p>
            <a:r>
              <a:rPr lang="tr-TR"/>
              <a:t>        dependencies {</a:t>
            </a:r>
          </a:p>
          <a:p>
            <a:r>
              <a:rPr lang="tr-TR"/>
              <a:t>                 </a:t>
            </a:r>
            <a:r>
              <a:rPr lang="en-US" b="1">
                <a:solidFill>
                  <a:srgbClr val="FF0000"/>
                </a:solidFill>
              </a:rPr>
              <a:t>classpath 'com.google.gms:google-services:3.0.0'</a:t>
            </a:r>
          </a:p>
          <a:p>
            <a:r>
              <a:rPr lang="tr-TR"/>
              <a:t>}}</a:t>
            </a:r>
          </a:p>
          <a:p>
            <a:r>
              <a:rPr lang="tr-TR" b="1"/>
              <a:t>5.Adım : </a:t>
            </a:r>
            <a:r>
              <a:rPr lang="tr-TR"/>
              <a:t>Ardından </a:t>
            </a:r>
            <a:r>
              <a:rPr lang="tr-TR" b="1"/>
              <a:t>app </a:t>
            </a:r>
            <a:r>
              <a:rPr lang="tr-TR"/>
              <a:t>seviyesinde bulunan </a:t>
            </a:r>
            <a:r>
              <a:rPr lang="tr-TR" b="1"/>
              <a:t>build.gradle </a:t>
            </a:r>
            <a:r>
              <a:rPr lang="tr-TR"/>
              <a:t>dosyasının en alt kısmına</a:t>
            </a:r>
          </a:p>
          <a:p>
            <a:r>
              <a:rPr lang="tr-TR"/>
              <a:t>ilgili kod parçacığını ekleyiniz.</a:t>
            </a:r>
          </a:p>
          <a:p>
            <a:r>
              <a:rPr lang="tr-TR"/>
              <a:t>apply plugin: 'com.android.application’</a:t>
            </a:r>
          </a:p>
          <a:p>
            <a:r>
              <a:rPr lang="tr-TR"/>
              <a:t>  dependencies {</a:t>
            </a:r>
          </a:p>
          <a:p>
            <a:r>
              <a:rPr lang="tr-TR"/>
              <a:t>               </a:t>
            </a:r>
            <a:r>
              <a:rPr lang="it-IT" b="1">
                <a:solidFill>
                  <a:srgbClr val="FF0000"/>
                </a:solidFill>
              </a:rPr>
              <a:t>compile 'com.google.firebase:firebase-core:10.2.0'</a:t>
            </a:r>
          </a:p>
          <a:p>
            <a:r>
              <a:rPr lang="tr-TR"/>
              <a:t>}</a:t>
            </a:r>
          </a:p>
          <a:p>
            <a:r>
              <a:rPr lang="en-US" b="1">
                <a:solidFill>
                  <a:srgbClr val="FF0000"/>
                </a:solidFill>
              </a:rPr>
              <a:t>apply plugin: 'com.google.gms.google-services'</a:t>
            </a:r>
          </a:p>
          <a:p>
            <a:r>
              <a:rPr lang="tr-TR" b="1"/>
              <a:t>6.Adım : </a:t>
            </a:r>
            <a:r>
              <a:rPr lang="tr-TR"/>
              <a:t>Son olarak sağ üst köşede bulunan </a:t>
            </a:r>
            <a:r>
              <a:rPr lang="tr-TR" b="1"/>
              <a:t>Sync Now </a:t>
            </a:r>
            <a:r>
              <a:rPr lang="tr-TR"/>
              <a:t>butonuna tıklayalım.</a:t>
            </a:r>
          </a:p>
        </p:txBody>
      </p:sp>
    </p:spTree>
    <p:extLst>
      <p:ext uri="{BB962C8B-B14F-4D97-AF65-F5344CB8AC3E}">
        <p14:creationId xmlns:p14="http://schemas.microsoft.com/office/powerpoint/2010/main" val="3462015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err="1"/>
              <a:t>Firebase</a:t>
            </a:r>
            <a:r>
              <a:rPr lang="tr-TR"/>
              <a:t> | Veritabanı Yapısı</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6875600" cy="1015663"/>
          </a:xfrm>
          <a:prstGeom prst="rect">
            <a:avLst/>
          </a:prstGeom>
          <a:noFill/>
        </p:spPr>
        <p:txBody>
          <a:bodyPr wrap="none" rtlCol="0">
            <a:spAutoFit/>
          </a:bodyPr>
          <a:lstStyle/>
          <a:p>
            <a:r>
              <a:rPr lang="tr-TR" sz="1500" err="1"/>
              <a:t>Firebase</a:t>
            </a:r>
            <a:r>
              <a:rPr lang="tr-TR" sz="1500"/>
              <a:t> </a:t>
            </a:r>
            <a:r>
              <a:rPr lang="tr-TR" sz="1500" err="1"/>
              <a:t>Realtime</a:t>
            </a:r>
            <a:r>
              <a:rPr lang="tr-TR" sz="1500"/>
              <a:t> Database, bütün verileri JSON( </a:t>
            </a:r>
            <a:r>
              <a:rPr lang="tr-TR" sz="1500" b="1"/>
              <a:t>J</a:t>
            </a:r>
            <a:r>
              <a:rPr lang="tr-TR" sz="1500"/>
              <a:t>ava </a:t>
            </a:r>
            <a:r>
              <a:rPr lang="tr-TR" sz="1500" b="1" err="1"/>
              <a:t>S</a:t>
            </a:r>
            <a:r>
              <a:rPr lang="tr-TR" sz="1500" err="1"/>
              <a:t>cript</a:t>
            </a:r>
            <a:r>
              <a:rPr lang="tr-TR" sz="1500"/>
              <a:t> </a:t>
            </a:r>
            <a:r>
              <a:rPr lang="tr-TR" sz="1500" b="1"/>
              <a:t>O</a:t>
            </a:r>
            <a:r>
              <a:rPr lang="tr-TR" sz="1500"/>
              <a:t>bject </a:t>
            </a:r>
            <a:r>
              <a:rPr lang="tr-TR" sz="1500" b="1" err="1"/>
              <a:t>N</a:t>
            </a:r>
            <a:r>
              <a:rPr lang="tr-TR" sz="1500" err="1"/>
              <a:t>otation</a:t>
            </a:r>
            <a:r>
              <a:rPr lang="tr-TR" sz="1500"/>
              <a:t>)</a:t>
            </a:r>
          </a:p>
          <a:p>
            <a:r>
              <a:rPr lang="tr-TR" sz="1500"/>
              <a:t>objesi olarak tutar. </a:t>
            </a:r>
            <a:r>
              <a:rPr lang="tr-TR" sz="1500" err="1"/>
              <a:t>Firebase</a:t>
            </a:r>
            <a:r>
              <a:rPr lang="tr-TR" sz="1500"/>
              <a:t> </a:t>
            </a:r>
            <a:r>
              <a:rPr lang="tr-TR" sz="1500" err="1"/>
              <a:t>Realtime</a:t>
            </a:r>
            <a:r>
              <a:rPr lang="tr-TR" sz="1500"/>
              <a:t> yapısını genel olarak bulut tabanlı bir</a:t>
            </a:r>
          </a:p>
          <a:p>
            <a:r>
              <a:rPr lang="tr-TR" sz="1500" err="1"/>
              <a:t>json</a:t>
            </a:r>
            <a:r>
              <a:rPr lang="tr-TR" sz="1500"/>
              <a:t> ağaç yapısı olarak düşünebilirsiniz. </a:t>
            </a:r>
            <a:r>
              <a:rPr lang="tr-TR" sz="1500" err="1"/>
              <a:t>Json</a:t>
            </a:r>
            <a:r>
              <a:rPr lang="tr-TR" sz="1500"/>
              <a:t> ağacına veri eklediğinizde veriniz</a:t>
            </a:r>
          </a:p>
          <a:p>
            <a:r>
              <a:rPr lang="tr-TR" sz="1500"/>
              <a:t>JSON formatında bir </a:t>
            </a:r>
            <a:r>
              <a:rPr lang="tr-TR" sz="1500" err="1"/>
              <a:t>node</a:t>
            </a:r>
            <a:r>
              <a:rPr lang="tr-TR" sz="1500"/>
              <a:t>(düğüm) haline gelir.</a:t>
            </a:r>
          </a:p>
        </p:txBody>
      </p:sp>
      <p:pic>
        <p:nvPicPr>
          <p:cNvPr id="9" name="Resim 8">
            <a:extLst>
              <a:ext uri="{FF2B5EF4-FFF2-40B4-BE49-F238E27FC236}">
                <a16:creationId xmlns:a16="http://schemas.microsoft.com/office/drawing/2014/main" id="{FAD8E0AE-FF8A-490E-B3D7-1089CA80779A}"/>
              </a:ext>
            </a:extLst>
          </p:cNvPr>
          <p:cNvPicPr>
            <a:picLocks noChangeAspect="1"/>
          </p:cNvPicPr>
          <p:nvPr/>
        </p:nvPicPr>
        <p:blipFill rotWithShape="1">
          <a:blip r:embed="rId3"/>
          <a:srcRect b="37089"/>
          <a:stretch/>
        </p:blipFill>
        <p:spPr>
          <a:xfrm flipV="1">
            <a:off x="2294406" y="2319138"/>
            <a:ext cx="5021707" cy="1852812"/>
          </a:xfrm>
          <a:prstGeom prst="rect">
            <a:avLst/>
          </a:prstGeom>
        </p:spPr>
      </p:pic>
    </p:spTree>
    <p:extLst>
      <p:ext uri="{BB962C8B-B14F-4D97-AF65-F5344CB8AC3E}">
        <p14:creationId xmlns:p14="http://schemas.microsoft.com/office/powerpoint/2010/main" val="169289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err="1"/>
              <a:t>Firebase</a:t>
            </a:r>
            <a:r>
              <a:rPr lang="tr-TR"/>
              <a:t> | Veritabanı Yapısı</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027886" cy="830997"/>
          </a:xfrm>
          <a:prstGeom prst="rect">
            <a:avLst/>
          </a:prstGeom>
          <a:noFill/>
        </p:spPr>
        <p:txBody>
          <a:bodyPr wrap="none" rtlCol="0">
            <a:spAutoFit/>
          </a:bodyPr>
          <a:lstStyle/>
          <a:p>
            <a:r>
              <a:rPr lang="tr-TR" sz="1600"/>
              <a:t>Aşağıdaki </a:t>
            </a:r>
            <a:r>
              <a:rPr lang="tr-TR" sz="1600" err="1"/>
              <a:t>Json</a:t>
            </a:r>
            <a:r>
              <a:rPr lang="tr-TR" sz="1600"/>
              <a:t> yapısında “notlar” isimli bir ana düğüm ve bu düğüm altında</a:t>
            </a:r>
          </a:p>
          <a:p>
            <a:r>
              <a:rPr lang="tr-TR" sz="1600"/>
              <a:t>“not1”,”not2” alt düğümleri bulunmaktadır. Bu düğümler ile veriler arasında</a:t>
            </a:r>
          </a:p>
          <a:p>
            <a:r>
              <a:rPr lang="tr-TR" sz="1600"/>
              <a:t>gezerek </a:t>
            </a:r>
            <a:r>
              <a:rPr lang="tr-TR" sz="1600" err="1"/>
              <a:t>arama,listeleme</a:t>
            </a:r>
            <a:r>
              <a:rPr lang="tr-TR" sz="1600"/>
              <a:t> işlemleri gerçekleştirilir.</a:t>
            </a:r>
          </a:p>
        </p:txBody>
      </p:sp>
      <p:pic>
        <p:nvPicPr>
          <p:cNvPr id="7" name="Resim 6">
            <a:extLst>
              <a:ext uri="{FF2B5EF4-FFF2-40B4-BE49-F238E27FC236}">
                <a16:creationId xmlns:a16="http://schemas.microsoft.com/office/drawing/2014/main" id="{FB175F41-A313-4C9F-B96B-40586C91E4F7}"/>
              </a:ext>
            </a:extLst>
          </p:cNvPr>
          <p:cNvPicPr>
            <a:picLocks noChangeAspect="1"/>
          </p:cNvPicPr>
          <p:nvPr/>
        </p:nvPicPr>
        <p:blipFill rotWithShape="1">
          <a:blip r:embed="rId3"/>
          <a:srcRect l="14487" t="31900" r="30000" b="22266"/>
          <a:stretch/>
        </p:blipFill>
        <p:spPr>
          <a:xfrm>
            <a:off x="1981737" y="2134472"/>
            <a:ext cx="5275612" cy="2448958"/>
          </a:xfrm>
          <a:prstGeom prst="rect">
            <a:avLst/>
          </a:prstGeom>
        </p:spPr>
      </p:pic>
    </p:spTree>
    <p:extLst>
      <p:ext uri="{BB962C8B-B14F-4D97-AF65-F5344CB8AC3E}">
        <p14:creationId xmlns:p14="http://schemas.microsoft.com/office/powerpoint/2010/main" val="3563456028"/>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945</Words>
  <Application>Microsoft Office PowerPoint</Application>
  <PresentationFormat>Ekran Gösterisi (16:9)</PresentationFormat>
  <Paragraphs>122</Paragraphs>
  <Slides>19</Slides>
  <Notes>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19</vt:i4>
      </vt:variant>
    </vt:vector>
  </HeadingPairs>
  <TitlesOfParts>
    <vt:vector size="22" baseType="lpstr">
      <vt:lpstr>Arial</vt:lpstr>
      <vt:lpstr>Century Gothic</vt:lpstr>
      <vt:lpstr>simple-light-2</vt:lpstr>
      <vt:lpstr>Geleceği Yazan Kadınlar</vt:lpstr>
      <vt:lpstr>PowerPoint Sunusu</vt:lpstr>
      <vt:lpstr>PowerPoint Sunusu</vt:lpstr>
      <vt:lpstr>PowerPoint Sunusu</vt:lpstr>
      <vt:lpstr>PowerPoint Sunusu</vt:lpstr>
      <vt:lpstr>Firebase | Projeye Dahil Etme</vt:lpstr>
      <vt:lpstr>Firebase | Projeye Dahil Etme</vt:lpstr>
      <vt:lpstr>Firebase | Veritabanı Yapısı</vt:lpstr>
      <vt:lpstr>Firebase | Veritabanı Yapısı</vt:lpstr>
      <vt:lpstr>Firebase | Push ID</vt:lpstr>
      <vt:lpstr>Firebase | Child ve Parent Kavramı</vt:lpstr>
      <vt:lpstr>Firebase | Child ve Parent Kavramı</vt:lpstr>
      <vt:lpstr>Firebase | Realtime Database Projeye Ekleme</vt:lpstr>
      <vt:lpstr>Firebase | Veritabanı Kurallarını Yapılandırma</vt:lpstr>
      <vt:lpstr>Firebase | Veritabanı Kurallarını Yapılandırma</vt:lpstr>
      <vt:lpstr>Firebase | Veri Ekleme</vt:lpstr>
      <vt:lpstr>Firebase | Veri Okuma</vt:lpstr>
      <vt:lpstr>Firebase | Veri Silme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Geleceği Yazan Kadınlar</dc:title>
  <dc:creator>Derya Kendirci</dc:creator>
  <cp:lastModifiedBy>hasibezafer</cp:lastModifiedBy>
  <cp:revision>55</cp:revision>
  <dcterms:modified xsi:type="dcterms:W3CDTF">2017-07-04T20:28:39Z</dcterms:modified>
</cp:coreProperties>
</file>