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363" r:id="rId3"/>
    <p:sldId id="330" r:id="rId4"/>
    <p:sldId id="318" r:id="rId5"/>
    <p:sldId id="319" r:id="rId6"/>
    <p:sldId id="332" r:id="rId7"/>
    <p:sldId id="333" r:id="rId8"/>
    <p:sldId id="334" r:id="rId9"/>
    <p:sldId id="335" r:id="rId10"/>
    <p:sldId id="336" r:id="rId11"/>
    <p:sldId id="337" r:id="rId12"/>
    <p:sldId id="338" r:id="rId13"/>
    <p:sldId id="339" r:id="rId14"/>
    <p:sldId id="340" r:id="rId15"/>
    <p:sldId id="341" r:id="rId16"/>
    <p:sldId id="342" r:id="rId17"/>
    <p:sldId id="364"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28"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arsayılan Bölüm" id="{776FEA26-18D7-48B8-877D-91B3FEA18E29}">
          <p14:sldIdLst>
            <p14:sldId id="256"/>
            <p14:sldId id="363"/>
            <p14:sldId id="330"/>
            <p14:sldId id="318"/>
            <p14:sldId id="319"/>
            <p14:sldId id="332"/>
            <p14:sldId id="333"/>
            <p14:sldId id="334"/>
            <p14:sldId id="335"/>
            <p14:sldId id="336"/>
            <p14:sldId id="337"/>
            <p14:sldId id="338"/>
            <p14:sldId id="339"/>
            <p14:sldId id="340"/>
            <p14:sldId id="341"/>
            <p14:sldId id="342"/>
            <p14:sldId id="364"/>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C4"/>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04" autoAdjust="0"/>
  </p:normalViewPr>
  <p:slideViewPr>
    <p:cSldViewPr snapToGrid="0">
      <p:cViewPr varScale="1">
        <p:scale>
          <a:sx n="84" d="100"/>
          <a:sy n="84"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7877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94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13" name="Shape 1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21" name="Shape 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0" name="Shape 40"/>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1" name="Shape 41"/>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8" name="Shape 48"/>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r" sz="1000">
                <a:solidFill>
                  <a:schemeClr val="dk2"/>
                </a:solidFill>
              </a:rPr>
              <a:t>‹#›</a:t>
            </a:fld>
            <a:endParaRPr lang="t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835500"/>
            <a:ext cx="8520600" cy="1229700"/>
          </a:xfrm>
          <a:prstGeom prst="rect">
            <a:avLst/>
          </a:prstGeom>
        </p:spPr>
        <p:txBody>
          <a:bodyPr lIns="91425" tIns="91425" rIns="91425" bIns="91425" anchor="b" anchorCtr="0">
            <a:noAutofit/>
          </a:bodyPr>
          <a:lstStyle/>
          <a:p>
            <a:pPr lvl="0">
              <a:spcBef>
                <a:spcPts val="0"/>
              </a:spcBef>
              <a:buNone/>
            </a:pPr>
            <a:r>
              <a:rPr lang="tr" b="1">
                <a:solidFill>
                  <a:srgbClr val="0D253D"/>
                </a:solidFill>
              </a:rPr>
              <a:t>Geleceği Yazan Kadınlar</a:t>
            </a:r>
          </a:p>
        </p:txBody>
      </p:sp>
      <p:sp>
        <p:nvSpPr>
          <p:cNvPr id="57" name="Shape 57"/>
          <p:cNvSpPr txBox="1">
            <a:spLocks noGrp="1"/>
          </p:cNvSpPr>
          <p:nvPr>
            <p:ph type="subTitle" idx="1"/>
          </p:nvPr>
        </p:nvSpPr>
        <p:spPr>
          <a:xfrm>
            <a:off x="311700" y="2302781"/>
            <a:ext cx="8520600" cy="1558500"/>
          </a:xfrm>
          <a:prstGeom prst="rect">
            <a:avLst/>
          </a:prstGeom>
        </p:spPr>
        <p:txBody>
          <a:bodyPr lIns="91425" tIns="91425" rIns="91425" bIns="91425" anchor="t" anchorCtr="0">
            <a:noAutofit/>
          </a:bodyPr>
          <a:lstStyle/>
          <a:p>
            <a:pPr lvl="0">
              <a:spcBef>
                <a:spcPts val="0"/>
              </a:spcBef>
              <a:buNone/>
            </a:pPr>
            <a:r>
              <a:rPr lang="tr-TR" sz="3500" err="1">
                <a:solidFill>
                  <a:srgbClr val="0D253D"/>
                </a:solidFill>
              </a:rPr>
              <a:t>Firebase</a:t>
            </a:r>
            <a:r>
              <a:rPr lang="tr-TR" sz="3500">
                <a:solidFill>
                  <a:srgbClr val="0D253D"/>
                </a:solidFill>
              </a:rPr>
              <a:t> 2. Gün</a:t>
            </a:r>
            <a:endParaRPr lang="tr" sz="3500">
              <a:solidFill>
                <a:srgbClr val="0D25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700"/>
              <a:t>Authentication | Kullanıcı Bilgilerine Erişim</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2893100"/>
          </a:xfrm>
          <a:prstGeom prst="rect">
            <a:avLst/>
          </a:prstGeom>
          <a:noFill/>
        </p:spPr>
        <p:txBody>
          <a:bodyPr wrap="square" rtlCol="0">
            <a:spAutoFit/>
          </a:bodyPr>
          <a:lstStyle/>
          <a:p>
            <a:r>
              <a:rPr lang="tr-TR"/>
              <a:t>Bir kullanıcı başarılı bir şekilde oturum açtıysa hesap bilgilerini herhangi bir noktada </a:t>
            </a:r>
            <a:r>
              <a:rPr lang="tr-TR" b="1"/>
              <a:t>getCurrentUser() </a:t>
            </a:r>
            <a:r>
              <a:rPr lang="tr-TR"/>
              <a:t>metodu ile alabilirsiniz. Bunun için aşağıdaki kod parçacığını eklemeniz gerekmektedir. </a:t>
            </a:r>
            <a:br>
              <a:rPr lang="tr-TR"/>
            </a:br>
            <a:r>
              <a:rPr lang="tr-TR"/>
              <a:t>      </a:t>
            </a:r>
          </a:p>
          <a:p>
            <a:r>
              <a:rPr lang="tr-TR"/>
              <a:t>       </a:t>
            </a:r>
            <a:r>
              <a:rPr lang="tr-TR">
                <a:solidFill>
                  <a:srgbClr val="7030A0"/>
                </a:solidFill>
              </a:rPr>
              <a:t>FirebaseUser</a:t>
            </a:r>
            <a:r>
              <a:rPr lang="tr-TR"/>
              <a:t> </a:t>
            </a:r>
            <a:r>
              <a:rPr lang="tr-TR">
                <a:solidFill>
                  <a:schemeClr val="tx1">
                    <a:lumMod val="75000"/>
                    <a:lumOff val="25000"/>
                  </a:schemeClr>
                </a:solidFill>
              </a:rPr>
              <a:t>user</a:t>
            </a:r>
            <a:r>
              <a:rPr lang="tr-TR"/>
              <a:t> = </a:t>
            </a:r>
            <a:r>
              <a:rPr lang="tr-TR">
                <a:solidFill>
                  <a:srgbClr val="7030A0"/>
                </a:solidFill>
              </a:rPr>
              <a:t>FirebaseAuth</a:t>
            </a:r>
            <a:r>
              <a:rPr lang="tr-TR"/>
              <a:t>.getInstance().getCurrentUser(); </a:t>
            </a:r>
          </a:p>
          <a:p>
            <a:r>
              <a:rPr lang="tr-TR">
                <a:solidFill>
                  <a:srgbClr val="0070C0"/>
                </a:solidFill>
              </a:rPr>
              <a:t>          if </a:t>
            </a:r>
            <a:r>
              <a:rPr lang="tr-TR"/>
              <a:t>(user != </a:t>
            </a:r>
            <a:r>
              <a:rPr lang="tr-TR">
                <a:solidFill>
                  <a:srgbClr val="0070C0"/>
                </a:solidFill>
              </a:rPr>
              <a:t>null</a:t>
            </a:r>
            <a:r>
              <a:rPr lang="tr-TR"/>
              <a:t>) { </a:t>
            </a:r>
          </a:p>
          <a:p>
            <a:r>
              <a:rPr lang="tr-TR"/>
              <a:t>              String name </a:t>
            </a:r>
            <a:r>
              <a:rPr lang="tr-TR">
                <a:solidFill>
                  <a:schemeClr val="tx1">
                    <a:lumMod val="75000"/>
                    <a:lumOff val="25000"/>
                  </a:schemeClr>
                </a:solidFill>
              </a:rPr>
              <a:t>= user</a:t>
            </a:r>
            <a:r>
              <a:rPr lang="tr-TR"/>
              <a:t>.getDisplayName(); </a:t>
            </a:r>
          </a:p>
          <a:p>
            <a:r>
              <a:rPr lang="tr-TR"/>
              <a:t>              String email = </a:t>
            </a:r>
            <a:r>
              <a:rPr lang="tr-TR">
                <a:solidFill>
                  <a:schemeClr val="tx1">
                    <a:lumMod val="75000"/>
                    <a:lumOff val="25000"/>
                  </a:schemeClr>
                </a:solidFill>
              </a:rPr>
              <a:t>user</a:t>
            </a:r>
            <a:r>
              <a:rPr lang="tr-TR"/>
              <a:t>.getEmail(); </a:t>
            </a:r>
          </a:p>
          <a:p>
            <a:r>
              <a:rPr lang="tr-TR"/>
              <a:t>              Uri photoUrl = </a:t>
            </a:r>
            <a:r>
              <a:rPr lang="tr-TR">
                <a:solidFill>
                  <a:schemeClr val="tx1">
                    <a:lumMod val="75000"/>
                    <a:lumOff val="25000"/>
                  </a:schemeClr>
                </a:solidFill>
              </a:rPr>
              <a:t>user</a:t>
            </a:r>
            <a:r>
              <a:rPr lang="tr-TR"/>
              <a:t>.getPhotoUrl(); </a:t>
            </a:r>
          </a:p>
          <a:p>
            <a:r>
              <a:rPr lang="tr-TR">
                <a:solidFill>
                  <a:srgbClr val="0070C0"/>
                </a:solidFill>
              </a:rPr>
              <a:t>              </a:t>
            </a:r>
            <a:br>
              <a:rPr lang="tr-TR">
                <a:solidFill>
                  <a:srgbClr val="0070C0"/>
                </a:solidFill>
              </a:rPr>
            </a:br>
            <a:r>
              <a:rPr lang="tr-TR">
                <a:solidFill>
                  <a:srgbClr val="0070C0"/>
                </a:solidFill>
              </a:rPr>
              <a:t>              boolean </a:t>
            </a:r>
            <a:r>
              <a:rPr lang="tr-TR"/>
              <a:t>emailVerified = </a:t>
            </a:r>
            <a:r>
              <a:rPr lang="tr-TR">
                <a:solidFill>
                  <a:schemeClr val="tx1">
                    <a:lumMod val="75000"/>
                    <a:lumOff val="25000"/>
                  </a:schemeClr>
                </a:solidFill>
              </a:rPr>
              <a:t>user</a:t>
            </a:r>
            <a:r>
              <a:rPr lang="tr-TR"/>
              <a:t>.</a:t>
            </a:r>
            <a:r>
              <a:rPr lang="tr-TR">
                <a:solidFill>
                  <a:srgbClr val="7030A0"/>
                </a:solidFill>
              </a:rPr>
              <a:t>isEmailVerified(); </a:t>
            </a:r>
          </a:p>
          <a:p>
            <a:r>
              <a:rPr lang="tr-TR"/>
              <a:t>              String uid = </a:t>
            </a:r>
            <a:r>
              <a:rPr lang="tr-TR">
                <a:solidFill>
                  <a:schemeClr val="tx1">
                    <a:lumMod val="75000"/>
                    <a:lumOff val="25000"/>
                  </a:schemeClr>
                </a:solidFill>
              </a:rPr>
              <a:t>user</a:t>
            </a:r>
            <a:r>
              <a:rPr lang="tr-TR"/>
              <a:t>.getUid(); </a:t>
            </a:r>
          </a:p>
          <a:p>
            <a:r>
              <a:rPr lang="tr-TR"/>
              <a:t>}  </a:t>
            </a:r>
            <a:endParaRPr lang="tr-TR" sz="1600"/>
          </a:p>
        </p:txBody>
      </p:sp>
    </p:spTree>
    <p:extLst>
      <p:ext uri="{BB962C8B-B14F-4D97-AF65-F5344CB8AC3E}">
        <p14:creationId xmlns:p14="http://schemas.microsoft.com/office/powerpoint/2010/main" val="159041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Kullanıcı E-posta Adresinin Güncelleme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2677656"/>
          </a:xfrm>
          <a:prstGeom prst="rect">
            <a:avLst/>
          </a:prstGeom>
          <a:noFill/>
        </p:spPr>
        <p:txBody>
          <a:bodyPr wrap="square" rtlCol="0">
            <a:spAutoFit/>
          </a:bodyPr>
          <a:lstStyle/>
          <a:p>
            <a:r>
              <a:rPr lang="tr-TR"/>
              <a:t>Bir kullanıcının e-posta adresini </a:t>
            </a:r>
            <a:r>
              <a:rPr lang="tr-TR" b="1"/>
              <a:t>updateEmail() </a:t>
            </a:r>
            <a:r>
              <a:rPr lang="tr-TR"/>
              <a:t>metodunu kullanarak düzenleyebilirsiniz. Bu işlem için aşağıdaki kod parçacığını eklemeniz gerekmektedir.</a:t>
            </a:r>
            <a:br>
              <a:rPr lang="tr-TR"/>
            </a:br>
            <a:r>
              <a:rPr lang="tr-TR"/>
              <a:t>      </a:t>
            </a:r>
          </a:p>
          <a:p>
            <a:r>
              <a:rPr lang="tr-TR"/>
              <a:t>       </a:t>
            </a:r>
            <a:r>
              <a:rPr lang="tr-TR">
                <a:solidFill>
                  <a:srgbClr val="7030A0"/>
                </a:solidFill>
              </a:rPr>
              <a:t>FirebaseUser</a:t>
            </a:r>
            <a:r>
              <a:rPr lang="tr-TR"/>
              <a:t> </a:t>
            </a:r>
            <a:r>
              <a:rPr lang="tr-TR">
                <a:solidFill>
                  <a:schemeClr val="tx1">
                    <a:lumMod val="75000"/>
                    <a:lumOff val="25000"/>
                  </a:schemeClr>
                </a:solidFill>
              </a:rPr>
              <a:t>user</a:t>
            </a:r>
            <a:r>
              <a:rPr lang="tr-TR"/>
              <a:t> = </a:t>
            </a:r>
            <a:r>
              <a:rPr lang="tr-TR">
                <a:solidFill>
                  <a:srgbClr val="7030A0"/>
                </a:solidFill>
              </a:rPr>
              <a:t>FirebaseAuth</a:t>
            </a:r>
            <a:r>
              <a:rPr lang="tr-TR"/>
              <a:t>.getInstance().getCurrentUser(); </a:t>
            </a:r>
          </a:p>
          <a:p>
            <a:r>
              <a:rPr lang="tr-TR">
                <a:solidFill>
                  <a:srgbClr val="0070C0"/>
                </a:solidFill>
              </a:rPr>
              <a:t>          </a:t>
            </a:r>
            <a:r>
              <a:rPr lang="tr-TR"/>
              <a:t>user.updateEmail(</a:t>
            </a:r>
            <a:r>
              <a:rPr lang="tr-TR">
                <a:solidFill>
                  <a:srgbClr val="00B050"/>
                </a:solidFill>
              </a:rPr>
              <a:t>"user@example.com"</a:t>
            </a:r>
            <a:r>
              <a:rPr lang="tr-TR"/>
              <a:t>) </a:t>
            </a:r>
          </a:p>
          <a:p>
            <a:r>
              <a:rPr lang="tr-TR"/>
              <a:t>              .addOnCompleteListener(</a:t>
            </a:r>
            <a:r>
              <a:rPr lang="tr-TR">
                <a:solidFill>
                  <a:srgbClr val="0070C0"/>
                </a:solidFill>
              </a:rPr>
              <a:t>new</a:t>
            </a:r>
            <a:r>
              <a:rPr lang="tr-TR"/>
              <a:t> </a:t>
            </a:r>
            <a:r>
              <a:rPr lang="tr-TR">
                <a:solidFill>
                  <a:srgbClr val="7030A0"/>
                </a:solidFill>
              </a:rPr>
              <a:t>OnCompleteListener</a:t>
            </a:r>
            <a:r>
              <a:rPr lang="tr-TR"/>
              <a:t>&lt;Void&gt;() { </a:t>
            </a:r>
          </a:p>
          <a:p>
            <a:r>
              <a:rPr lang="tr-TR">
                <a:solidFill>
                  <a:srgbClr val="C00000"/>
                </a:solidFill>
              </a:rPr>
              <a:t>                 @Override </a:t>
            </a:r>
          </a:p>
          <a:p>
            <a:r>
              <a:rPr lang="tr-TR">
                <a:solidFill>
                  <a:srgbClr val="0070C0"/>
                </a:solidFill>
              </a:rPr>
              <a:t>                  </a:t>
            </a:r>
            <a:r>
              <a:rPr lang="en-US">
                <a:solidFill>
                  <a:srgbClr val="0070C0"/>
                </a:solidFill>
              </a:rPr>
              <a:t>public void </a:t>
            </a:r>
            <a:r>
              <a:rPr lang="en-US"/>
              <a:t>onComplete(</a:t>
            </a:r>
            <a:r>
              <a:rPr lang="en-US">
                <a:solidFill>
                  <a:srgbClr val="C00000"/>
                </a:solidFill>
              </a:rPr>
              <a:t>@NonNull </a:t>
            </a:r>
            <a:r>
              <a:rPr lang="en-US"/>
              <a:t>Task&lt;Void&gt; task) { </a:t>
            </a:r>
          </a:p>
          <a:p>
            <a:r>
              <a:rPr lang="tr-TR">
                <a:solidFill>
                  <a:srgbClr val="0070C0"/>
                </a:solidFill>
              </a:rPr>
              <a:t>                      if</a:t>
            </a:r>
            <a:r>
              <a:rPr lang="tr-TR"/>
              <a:t> (task.isSuccessful()) { </a:t>
            </a:r>
          </a:p>
          <a:p>
            <a:r>
              <a:rPr lang="tr-TR"/>
              <a:t>                          </a:t>
            </a:r>
            <a:r>
              <a:rPr lang="en-US"/>
              <a:t>Log.d(TAG, </a:t>
            </a:r>
            <a:r>
              <a:rPr lang="en-US">
                <a:solidFill>
                  <a:srgbClr val="00B050"/>
                </a:solidFill>
              </a:rPr>
              <a:t>"User email address updated."); </a:t>
            </a:r>
          </a:p>
          <a:p>
            <a:r>
              <a:rPr lang="tr-TR"/>
              <a:t>       } </a:t>
            </a:r>
          </a:p>
          <a:p>
            <a:r>
              <a:rPr lang="tr-TR"/>
              <a:t>     }}); </a:t>
            </a:r>
            <a:endParaRPr lang="tr-TR" sz="1600"/>
          </a:p>
        </p:txBody>
      </p:sp>
    </p:spTree>
    <p:extLst>
      <p:ext uri="{BB962C8B-B14F-4D97-AF65-F5344CB8AC3E}">
        <p14:creationId xmlns:p14="http://schemas.microsoft.com/office/powerpoint/2010/main" val="204227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Doğrulama E-postası Gönderme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2677656"/>
          </a:xfrm>
          <a:prstGeom prst="rect">
            <a:avLst/>
          </a:prstGeom>
          <a:noFill/>
        </p:spPr>
        <p:txBody>
          <a:bodyPr wrap="square" rtlCol="0">
            <a:spAutoFit/>
          </a:bodyPr>
          <a:lstStyle/>
          <a:p>
            <a:r>
              <a:rPr lang="tr-TR" b="1"/>
              <a:t>sendEmailVerification() </a:t>
            </a:r>
            <a:r>
              <a:rPr lang="tr-TR"/>
              <a:t>metodu ile kullanıcıya adres doğrulama e-postası gönderebilirsiniz. Bu işlem için kod parçacığını eklemeniz gerekmektedir.</a:t>
            </a:r>
            <a:br>
              <a:rPr lang="tr-TR"/>
            </a:br>
            <a:r>
              <a:rPr lang="tr-TR"/>
              <a:t>      </a:t>
            </a:r>
          </a:p>
          <a:p>
            <a:r>
              <a:rPr lang="tr-TR"/>
              <a:t>       </a:t>
            </a:r>
            <a:r>
              <a:rPr lang="tr-TR">
                <a:solidFill>
                  <a:srgbClr val="7030A0"/>
                </a:solidFill>
              </a:rPr>
              <a:t>FirebaseUser</a:t>
            </a:r>
            <a:r>
              <a:rPr lang="tr-TR"/>
              <a:t> </a:t>
            </a:r>
            <a:r>
              <a:rPr lang="tr-TR">
                <a:solidFill>
                  <a:schemeClr val="tx1">
                    <a:lumMod val="75000"/>
                    <a:lumOff val="25000"/>
                  </a:schemeClr>
                </a:solidFill>
              </a:rPr>
              <a:t>user</a:t>
            </a:r>
            <a:r>
              <a:rPr lang="tr-TR"/>
              <a:t> = </a:t>
            </a:r>
            <a:r>
              <a:rPr lang="tr-TR">
                <a:solidFill>
                  <a:srgbClr val="7030A0"/>
                </a:solidFill>
              </a:rPr>
              <a:t>FirebaseAuth</a:t>
            </a:r>
            <a:r>
              <a:rPr lang="tr-TR"/>
              <a:t>.</a:t>
            </a:r>
            <a:r>
              <a:rPr lang="tr-TR">
                <a:solidFill>
                  <a:schemeClr val="tx1">
                    <a:lumMod val="75000"/>
                    <a:lumOff val="25000"/>
                  </a:schemeClr>
                </a:solidFill>
              </a:rPr>
              <a:t>getInstance().getCurrentUser();</a:t>
            </a:r>
            <a:r>
              <a:rPr lang="tr-TR"/>
              <a:t> </a:t>
            </a:r>
          </a:p>
          <a:p>
            <a:r>
              <a:rPr lang="tr-TR">
                <a:solidFill>
                  <a:schemeClr val="tx1">
                    <a:lumMod val="75000"/>
                    <a:lumOff val="25000"/>
                  </a:schemeClr>
                </a:solidFill>
              </a:rPr>
              <a:t>          user.sendEmailVerification() </a:t>
            </a:r>
          </a:p>
          <a:p>
            <a:r>
              <a:rPr lang="tr-TR">
                <a:solidFill>
                  <a:schemeClr val="tx1">
                    <a:lumMod val="75000"/>
                    <a:lumOff val="25000"/>
                  </a:schemeClr>
                </a:solidFill>
              </a:rPr>
              <a:t>             .addOnCompleteListener</a:t>
            </a:r>
            <a:r>
              <a:rPr lang="tr-TR"/>
              <a:t>(new </a:t>
            </a:r>
            <a:r>
              <a:rPr lang="tr-TR">
                <a:solidFill>
                  <a:srgbClr val="7030A0"/>
                </a:solidFill>
              </a:rPr>
              <a:t>OnCompleteListener</a:t>
            </a:r>
            <a:r>
              <a:rPr lang="tr-TR"/>
              <a:t>&lt;Void&gt;() { </a:t>
            </a:r>
          </a:p>
          <a:p>
            <a:r>
              <a:rPr lang="tr-TR"/>
              <a:t>                 </a:t>
            </a:r>
            <a:r>
              <a:rPr lang="tr-TR">
                <a:solidFill>
                  <a:srgbClr val="C00000"/>
                </a:solidFill>
              </a:rPr>
              <a:t>@Override </a:t>
            </a:r>
          </a:p>
          <a:p>
            <a:r>
              <a:rPr lang="tr-TR">
                <a:solidFill>
                  <a:srgbClr val="0070C0"/>
                </a:solidFill>
              </a:rPr>
              <a:t>                 </a:t>
            </a:r>
            <a:r>
              <a:rPr lang="en-US">
                <a:solidFill>
                  <a:srgbClr val="0070C0"/>
                </a:solidFill>
              </a:rPr>
              <a:t>public void </a:t>
            </a:r>
            <a:r>
              <a:rPr lang="en-US"/>
              <a:t>onComplete(</a:t>
            </a:r>
            <a:r>
              <a:rPr lang="en-US">
                <a:solidFill>
                  <a:srgbClr val="C00000"/>
                </a:solidFill>
              </a:rPr>
              <a:t>@NonNull </a:t>
            </a:r>
            <a:r>
              <a:rPr lang="en-US">
                <a:solidFill>
                  <a:srgbClr val="7030A0"/>
                </a:solidFill>
              </a:rPr>
              <a:t>Task&lt;Void&gt; </a:t>
            </a:r>
            <a:r>
              <a:rPr lang="en-US"/>
              <a:t>task) { </a:t>
            </a:r>
          </a:p>
          <a:p>
            <a:r>
              <a:rPr lang="tr-TR"/>
              <a:t>                      </a:t>
            </a:r>
            <a:r>
              <a:rPr lang="tr-TR">
                <a:solidFill>
                  <a:srgbClr val="0070C0"/>
                </a:solidFill>
              </a:rPr>
              <a:t>if </a:t>
            </a:r>
            <a:r>
              <a:rPr lang="tr-TR"/>
              <a:t>(task.isSuccessful()) { </a:t>
            </a:r>
          </a:p>
          <a:p>
            <a:r>
              <a:rPr lang="tr-TR"/>
              <a:t>                      </a:t>
            </a:r>
            <a:r>
              <a:rPr lang="sv-SE"/>
              <a:t>Log.d(TAG, </a:t>
            </a:r>
            <a:r>
              <a:rPr lang="sv-SE">
                <a:solidFill>
                  <a:srgbClr val="00B050"/>
                </a:solidFill>
              </a:rPr>
              <a:t>"Email sent."); </a:t>
            </a:r>
          </a:p>
          <a:p>
            <a:r>
              <a:rPr lang="tr-TR"/>
              <a:t>      } </a:t>
            </a:r>
          </a:p>
          <a:p>
            <a:r>
              <a:rPr lang="tr-TR"/>
              <a:t>      }  }); </a:t>
            </a:r>
            <a:endParaRPr lang="tr-TR" sz="1600"/>
          </a:p>
        </p:txBody>
      </p:sp>
    </p:spTree>
    <p:extLst>
      <p:ext uri="{BB962C8B-B14F-4D97-AF65-F5344CB8AC3E}">
        <p14:creationId xmlns:p14="http://schemas.microsoft.com/office/powerpoint/2010/main" val="185641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Kullanıcının Şifresini Düzenleme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108543"/>
          </a:xfrm>
          <a:prstGeom prst="rect">
            <a:avLst/>
          </a:prstGeom>
          <a:noFill/>
        </p:spPr>
        <p:txBody>
          <a:bodyPr wrap="square" rtlCol="0">
            <a:spAutoFit/>
          </a:bodyPr>
          <a:lstStyle/>
          <a:p>
            <a:r>
              <a:rPr lang="tr-TR"/>
              <a:t>Bir kullanıcının şifresini </a:t>
            </a:r>
            <a:r>
              <a:rPr lang="tr-TR" b="1"/>
              <a:t>updatePassword() </a:t>
            </a:r>
            <a:r>
              <a:rPr lang="tr-TR"/>
              <a:t>metodunu kullanarak değiştirebilirsiniz. Bu işlem için kod parçacığını eklemeniz gerekmektedir.</a:t>
            </a:r>
            <a:br>
              <a:rPr lang="tr-TR"/>
            </a:br>
            <a:r>
              <a:rPr lang="tr-TR"/>
              <a:t>      </a:t>
            </a:r>
          </a:p>
          <a:p>
            <a:r>
              <a:rPr lang="tr-TR"/>
              <a:t>       </a:t>
            </a:r>
            <a:r>
              <a:rPr lang="tr-TR">
                <a:solidFill>
                  <a:srgbClr val="7030A0"/>
                </a:solidFill>
              </a:rPr>
              <a:t>FirebaseUser</a:t>
            </a:r>
            <a:r>
              <a:rPr lang="tr-TR"/>
              <a:t> </a:t>
            </a:r>
            <a:r>
              <a:rPr lang="tr-TR">
                <a:solidFill>
                  <a:schemeClr val="tx1">
                    <a:lumMod val="75000"/>
                    <a:lumOff val="25000"/>
                  </a:schemeClr>
                </a:solidFill>
              </a:rPr>
              <a:t>user</a:t>
            </a:r>
            <a:r>
              <a:rPr lang="tr-TR"/>
              <a:t> = </a:t>
            </a:r>
            <a:r>
              <a:rPr lang="tr-TR">
                <a:solidFill>
                  <a:srgbClr val="7030A0"/>
                </a:solidFill>
              </a:rPr>
              <a:t>FirebaseAuth</a:t>
            </a:r>
            <a:r>
              <a:rPr lang="tr-TR"/>
              <a:t>.</a:t>
            </a:r>
            <a:r>
              <a:rPr lang="tr-TR">
                <a:solidFill>
                  <a:schemeClr val="tx1">
                    <a:lumMod val="75000"/>
                    <a:lumOff val="25000"/>
                  </a:schemeClr>
                </a:solidFill>
              </a:rPr>
              <a:t>getInstance().getCurrentUser();</a:t>
            </a:r>
            <a:r>
              <a:rPr lang="tr-TR"/>
              <a:t> </a:t>
            </a:r>
          </a:p>
          <a:p>
            <a:r>
              <a:rPr lang="tr-TR">
                <a:solidFill>
                  <a:schemeClr val="tx1">
                    <a:lumMod val="75000"/>
                    <a:lumOff val="25000"/>
                  </a:schemeClr>
                </a:solidFill>
              </a:rPr>
              <a:t>          </a:t>
            </a:r>
            <a:r>
              <a:rPr lang="tr-TR"/>
              <a:t>String newPassword = </a:t>
            </a:r>
            <a:r>
              <a:rPr lang="tr-TR">
                <a:solidFill>
                  <a:srgbClr val="00B050"/>
                </a:solidFill>
              </a:rPr>
              <a:t>"SOME-SECURE-PASSWORD"; </a:t>
            </a:r>
          </a:p>
          <a:p>
            <a:br>
              <a:rPr lang="tr-TR"/>
            </a:br>
            <a:r>
              <a:rPr lang="tr-TR"/>
              <a:t>          </a:t>
            </a:r>
            <a:r>
              <a:rPr lang="tr-TR">
                <a:solidFill>
                  <a:schemeClr val="bg2">
                    <a:lumMod val="75000"/>
                  </a:schemeClr>
                </a:solidFill>
              </a:rPr>
              <a:t>user</a:t>
            </a:r>
            <a:r>
              <a:rPr lang="tr-TR"/>
              <a:t>.</a:t>
            </a:r>
            <a:r>
              <a:rPr lang="tr-TR">
                <a:solidFill>
                  <a:srgbClr val="7030A0"/>
                </a:solidFill>
              </a:rPr>
              <a:t>updatePassword</a:t>
            </a:r>
            <a:r>
              <a:rPr lang="tr-TR"/>
              <a:t>(newPassword) </a:t>
            </a:r>
          </a:p>
          <a:p>
            <a:r>
              <a:rPr lang="tr-TR"/>
              <a:t>             </a:t>
            </a:r>
            <a:r>
              <a:rPr lang="tr-TR">
                <a:solidFill>
                  <a:srgbClr val="7030A0"/>
                </a:solidFill>
              </a:rPr>
              <a:t>.addOnCompleteListener</a:t>
            </a:r>
            <a:r>
              <a:rPr lang="tr-TR"/>
              <a:t>(</a:t>
            </a:r>
            <a:r>
              <a:rPr lang="tr-TR">
                <a:solidFill>
                  <a:srgbClr val="0070C0"/>
                </a:solidFill>
              </a:rPr>
              <a:t>new</a:t>
            </a:r>
            <a:r>
              <a:rPr lang="tr-TR"/>
              <a:t> </a:t>
            </a:r>
            <a:r>
              <a:rPr lang="tr-TR">
                <a:solidFill>
                  <a:srgbClr val="7030A0"/>
                </a:solidFill>
              </a:rPr>
              <a:t>OnCompleteListener</a:t>
            </a:r>
            <a:r>
              <a:rPr lang="tr-TR"/>
              <a:t>&lt;Void&gt;() { </a:t>
            </a:r>
          </a:p>
          <a:p>
            <a:r>
              <a:rPr lang="tr-TR">
                <a:solidFill>
                  <a:srgbClr val="C00000"/>
                </a:solidFill>
              </a:rPr>
              <a:t>                 @Override </a:t>
            </a:r>
          </a:p>
          <a:p>
            <a:r>
              <a:rPr lang="tr-TR">
                <a:solidFill>
                  <a:srgbClr val="0070C0"/>
                </a:solidFill>
              </a:rPr>
              <a:t>                  </a:t>
            </a:r>
            <a:r>
              <a:rPr lang="en-US">
                <a:solidFill>
                  <a:srgbClr val="0070C0"/>
                </a:solidFill>
              </a:rPr>
              <a:t>public void </a:t>
            </a:r>
            <a:r>
              <a:rPr lang="en-US"/>
              <a:t>onComplete(</a:t>
            </a:r>
            <a:r>
              <a:rPr lang="en-US">
                <a:solidFill>
                  <a:srgbClr val="C00000"/>
                </a:solidFill>
              </a:rPr>
              <a:t>@NonNull </a:t>
            </a:r>
            <a:r>
              <a:rPr lang="en-US"/>
              <a:t>Task&lt;Void&gt; task) { </a:t>
            </a:r>
          </a:p>
          <a:p>
            <a:r>
              <a:rPr lang="tr-TR">
                <a:solidFill>
                  <a:srgbClr val="0070C0"/>
                </a:solidFill>
              </a:rPr>
              <a:t>                       if </a:t>
            </a:r>
            <a:r>
              <a:rPr lang="tr-TR"/>
              <a:t>(task.isSuccessful()) { </a:t>
            </a:r>
          </a:p>
          <a:p>
            <a:r>
              <a:rPr lang="tr-TR"/>
              <a:t>                          Log.d(TAG, </a:t>
            </a:r>
            <a:r>
              <a:rPr lang="tr-TR">
                <a:solidFill>
                  <a:srgbClr val="00B050"/>
                </a:solidFill>
              </a:rPr>
              <a:t>"User password updated."); </a:t>
            </a:r>
          </a:p>
          <a:p>
            <a:r>
              <a:rPr lang="tr-TR"/>
              <a:t>       } } </a:t>
            </a:r>
          </a:p>
          <a:p>
            <a:r>
              <a:rPr lang="tr-TR"/>
              <a:t>      }); </a:t>
            </a:r>
            <a:endParaRPr lang="tr-TR" sz="1600"/>
          </a:p>
        </p:txBody>
      </p:sp>
    </p:spTree>
    <p:extLst>
      <p:ext uri="{BB962C8B-B14F-4D97-AF65-F5344CB8AC3E}">
        <p14:creationId xmlns:p14="http://schemas.microsoft.com/office/powerpoint/2010/main" val="335866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Şifre Sıfırlama E-postası Gönderme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323987"/>
          </a:xfrm>
          <a:prstGeom prst="rect">
            <a:avLst/>
          </a:prstGeom>
          <a:noFill/>
        </p:spPr>
        <p:txBody>
          <a:bodyPr wrap="square" rtlCol="0">
            <a:spAutoFit/>
          </a:bodyPr>
          <a:lstStyle/>
          <a:p>
            <a:r>
              <a:rPr lang="tr-TR" b="1"/>
              <a:t>sendPasswordResetEmail() </a:t>
            </a:r>
            <a:r>
              <a:rPr lang="tr-TR"/>
              <a:t>metodu ile kullanıcıya şifre sıfırlama e-postası gönderebilirsiniz. Bu işlem için aşağıdaki kod parçacığını eklemeniz gerekmektedir.</a:t>
            </a:r>
            <a:br>
              <a:rPr lang="tr-TR"/>
            </a:br>
            <a:r>
              <a:rPr lang="tr-TR"/>
              <a:t>      </a:t>
            </a:r>
          </a:p>
          <a:p>
            <a:r>
              <a:rPr lang="tr-TR">
                <a:solidFill>
                  <a:srgbClr val="7030A0"/>
                </a:solidFill>
              </a:rPr>
              <a:t>           FirebaseAuth </a:t>
            </a:r>
            <a:r>
              <a:rPr lang="tr-TR">
                <a:solidFill>
                  <a:schemeClr val="tx1">
                    <a:lumMod val="75000"/>
                    <a:lumOff val="25000"/>
                  </a:schemeClr>
                </a:solidFill>
              </a:rPr>
              <a:t>auth </a:t>
            </a:r>
            <a:r>
              <a:rPr lang="tr-TR"/>
              <a:t>= </a:t>
            </a:r>
            <a:r>
              <a:rPr lang="tr-TR">
                <a:solidFill>
                  <a:srgbClr val="7030A0"/>
                </a:solidFill>
              </a:rPr>
              <a:t>FirebaseAuth</a:t>
            </a:r>
            <a:r>
              <a:rPr lang="tr-TR"/>
              <a:t>.getInstance(); </a:t>
            </a:r>
          </a:p>
          <a:p>
            <a:r>
              <a:rPr lang="tr-TR"/>
              <a:t>           </a:t>
            </a:r>
            <a:r>
              <a:rPr lang="en-US"/>
              <a:t>String emailAddress = </a:t>
            </a:r>
            <a:r>
              <a:rPr lang="en-US">
                <a:solidFill>
                  <a:srgbClr val="00B050"/>
                </a:solidFill>
              </a:rPr>
              <a:t>"user@example.com"</a:t>
            </a:r>
            <a:r>
              <a:rPr lang="tr-TR">
                <a:solidFill>
                  <a:srgbClr val="00B050"/>
                </a:solidFill>
              </a:rPr>
              <a:t> </a:t>
            </a:r>
            <a:r>
              <a:rPr lang="en-US">
                <a:solidFill>
                  <a:schemeClr val="tx1">
                    <a:lumMod val="75000"/>
                    <a:lumOff val="25000"/>
                  </a:schemeClr>
                </a:solidFill>
              </a:rPr>
              <a:t>;</a:t>
            </a:r>
            <a:r>
              <a:rPr lang="en-US">
                <a:solidFill>
                  <a:srgbClr val="00B050"/>
                </a:solidFill>
              </a:rPr>
              <a:t> </a:t>
            </a:r>
          </a:p>
          <a:p>
            <a:r>
              <a:rPr lang="tr-TR"/>
              <a:t>           </a:t>
            </a:r>
          </a:p>
          <a:p>
            <a:r>
              <a:rPr lang="tr-TR"/>
              <a:t>            </a:t>
            </a:r>
            <a:r>
              <a:rPr lang="tr-TR">
                <a:solidFill>
                  <a:schemeClr val="tx1">
                    <a:lumMod val="75000"/>
                    <a:lumOff val="25000"/>
                  </a:schemeClr>
                </a:solidFill>
              </a:rPr>
              <a:t>auth</a:t>
            </a:r>
            <a:r>
              <a:rPr lang="tr-TR"/>
              <a:t>.</a:t>
            </a:r>
            <a:r>
              <a:rPr lang="tr-TR">
                <a:solidFill>
                  <a:srgbClr val="7030A0"/>
                </a:solidFill>
              </a:rPr>
              <a:t>sendPasswordResetEmail</a:t>
            </a:r>
            <a:r>
              <a:rPr lang="tr-TR"/>
              <a:t>(emailAddress) </a:t>
            </a:r>
          </a:p>
          <a:p>
            <a:r>
              <a:rPr lang="tr-TR">
                <a:solidFill>
                  <a:srgbClr val="7030A0"/>
                </a:solidFill>
              </a:rPr>
              <a:t>                .addOnCompleteListener</a:t>
            </a:r>
            <a:r>
              <a:rPr lang="tr-TR"/>
              <a:t>(new </a:t>
            </a:r>
            <a:r>
              <a:rPr lang="tr-TR">
                <a:solidFill>
                  <a:srgbClr val="7030A0"/>
                </a:solidFill>
              </a:rPr>
              <a:t>OnCompleteListener</a:t>
            </a:r>
            <a:r>
              <a:rPr lang="tr-TR"/>
              <a:t>&lt;Void&gt;() { </a:t>
            </a:r>
          </a:p>
          <a:p>
            <a:r>
              <a:rPr lang="tr-TR">
                <a:solidFill>
                  <a:srgbClr val="C00000"/>
                </a:solidFill>
              </a:rPr>
              <a:t>                 @Override </a:t>
            </a:r>
          </a:p>
          <a:p>
            <a:r>
              <a:rPr lang="tr-TR">
                <a:solidFill>
                  <a:srgbClr val="0070C0"/>
                </a:solidFill>
              </a:rPr>
              <a:t>                  </a:t>
            </a:r>
            <a:r>
              <a:rPr lang="en-US">
                <a:solidFill>
                  <a:srgbClr val="0070C0"/>
                </a:solidFill>
              </a:rPr>
              <a:t>public void </a:t>
            </a:r>
            <a:r>
              <a:rPr lang="en-US"/>
              <a:t>onComplete(</a:t>
            </a:r>
            <a:r>
              <a:rPr lang="en-US">
                <a:solidFill>
                  <a:srgbClr val="C00000"/>
                </a:solidFill>
              </a:rPr>
              <a:t>@NonNull </a:t>
            </a:r>
            <a:r>
              <a:rPr lang="en-US"/>
              <a:t>Task&lt;Void&gt; task) { </a:t>
            </a:r>
          </a:p>
          <a:p>
            <a:r>
              <a:rPr lang="tr-TR">
                <a:solidFill>
                  <a:srgbClr val="0070C0"/>
                </a:solidFill>
              </a:rPr>
              <a:t>                       if </a:t>
            </a:r>
            <a:r>
              <a:rPr lang="tr-TR"/>
              <a:t>(task.isSuccessful()) { </a:t>
            </a:r>
          </a:p>
          <a:p>
            <a:r>
              <a:rPr lang="tr-TR"/>
              <a:t>                              </a:t>
            </a:r>
            <a:r>
              <a:rPr lang="sv-SE"/>
              <a:t>Log.d(TAG, </a:t>
            </a:r>
            <a:r>
              <a:rPr lang="sv-SE">
                <a:solidFill>
                  <a:srgbClr val="00B050"/>
                </a:solidFill>
              </a:rPr>
              <a:t>"Email sent."</a:t>
            </a:r>
            <a:r>
              <a:rPr lang="sv-SE"/>
              <a:t>); </a:t>
            </a:r>
          </a:p>
          <a:p>
            <a:r>
              <a:rPr lang="tr-TR"/>
              <a:t>             } </a:t>
            </a:r>
          </a:p>
          <a:p>
            <a:r>
              <a:rPr lang="tr-TR"/>
              <a:t>           } </a:t>
            </a:r>
          </a:p>
          <a:p>
            <a:r>
              <a:rPr lang="tr-TR"/>
              <a:t>          }); </a:t>
            </a:r>
            <a:endParaRPr lang="tr-TR" sz="1600"/>
          </a:p>
        </p:txBody>
      </p:sp>
    </p:spTree>
    <p:extLst>
      <p:ext uri="{BB962C8B-B14F-4D97-AF65-F5344CB8AC3E}">
        <p14:creationId xmlns:p14="http://schemas.microsoft.com/office/powerpoint/2010/main" val="334595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Kullanıcıyı Silme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293209"/>
          </a:xfrm>
          <a:prstGeom prst="rect">
            <a:avLst/>
          </a:prstGeom>
          <a:noFill/>
        </p:spPr>
        <p:txBody>
          <a:bodyPr wrap="square" rtlCol="0">
            <a:spAutoFit/>
          </a:bodyPr>
          <a:lstStyle/>
          <a:p>
            <a:r>
              <a:rPr lang="tr-TR" b="1"/>
              <a:t>delete() </a:t>
            </a:r>
            <a:r>
              <a:rPr lang="tr-TR"/>
              <a:t>metodu ile kullanıcıya ait hesabı silebilirsiniz. Bu işlem için aşağıdaki kod parçacığını  eklemeniz gerekmektedir.</a:t>
            </a:r>
            <a:br>
              <a:rPr lang="tr-TR"/>
            </a:br>
            <a:r>
              <a:rPr lang="tr-TR"/>
              <a:t>      </a:t>
            </a:r>
          </a:p>
          <a:p>
            <a:r>
              <a:rPr lang="tr-TR">
                <a:solidFill>
                  <a:srgbClr val="7030A0"/>
                </a:solidFill>
              </a:rPr>
              <a:t>           FirebaseUser</a:t>
            </a:r>
            <a:r>
              <a:rPr lang="tr-TR"/>
              <a:t> user = </a:t>
            </a:r>
            <a:r>
              <a:rPr lang="tr-TR">
                <a:solidFill>
                  <a:srgbClr val="7030A0"/>
                </a:solidFill>
              </a:rPr>
              <a:t>FirebaseAuth.</a:t>
            </a:r>
            <a:r>
              <a:rPr lang="tr-TR"/>
              <a:t>getInstance().getCurrentUser(); </a:t>
            </a:r>
          </a:p>
          <a:p>
            <a:r>
              <a:rPr lang="tr-TR"/>
              <a:t>              </a:t>
            </a:r>
          </a:p>
          <a:p>
            <a:r>
              <a:rPr lang="tr-TR"/>
              <a:t>              user.</a:t>
            </a:r>
            <a:r>
              <a:rPr lang="tr-TR">
                <a:solidFill>
                  <a:srgbClr val="7030A0"/>
                </a:solidFill>
              </a:rPr>
              <a:t>delete() </a:t>
            </a:r>
            <a:r>
              <a:rPr lang="tr-TR"/>
              <a:t>.</a:t>
            </a:r>
            <a:r>
              <a:rPr lang="tr-TR">
                <a:solidFill>
                  <a:srgbClr val="7030A0"/>
                </a:solidFill>
              </a:rPr>
              <a:t>addOnCompleteListener</a:t>
            </a:r>
            <a:r>
              <a:rPr lang="tr-TR"/>
              <a:t>(</a:t>
            </a:r>
            <a:r>
              <a:rPr lang="tr-TR">
                <a:solidFill>
                  <a:srgbClr val="0070C0"/>
                </a:solidFill>
              </a:rPr>
              <a:t>new</a:t>
            </a:r>
            <a:r>
              <a:rPr lang="tr-TR"/>
              <a:t> </a:t>
            </a:r>
            <a:r>
              <a:rPr lang="tr-TR">
                <a:solidFill>
                  <a:srgbClr val="7030A0"/>
                </a:solidFill>
              </a:rPr>
              <a:t>OnCompleteListener</a:t>
            </a:r>
            <a:r>
              <a:rPr lang="tr-TR"/>
              <a:t>&lt;Void&gt;() { </a:t>
            </a:r>
          </a:p>
          <a:p>
            <a:r>
              <a:rPr lang="tr-TR">
                <a:solidFill>
                  <a:srgbClr val="C00000"/>
                </a:solidFill>
              </a:rPr>
              <a:t>                @Override </a:t>
            </a:r>
          </a:p>
          <a:p>
            <a:r>
              <a:rPr lang="tr-TR"/>
              <a:t>                 </a:t>
            </a:r>
            <a:r>
              <a:rPr lang="en-US"/>
              <a:t>public void onComplete(</a:t>
            </a:r>
            <a:r>
              <a:rPr lang="en-US">
                <a:solidFill>
                  <a:srgbClr val="C00000"/>
                </a:solidFill>
              </a:rPr>
              <a:t>@NonNull </a:t>
            </a:r>
            <a:r>
              <a:rPr lang="en-US"/>
              <a:t>Task&lt;Void&gt; task) { </a:t>
            </a:r>
          </a:p>
          <a:p>
            <a:r>
              <a:rPr lang="tr-TR"/>
              <a:t>                     </a:t>
            </a:r>
            <a:r>
              <a:rPr lang="tr-TR">
                <a:solidFill>
                  <a:srgbClr val="0070C0"/>
                </a:solidFill>
              </a:rPr>
              <a:t>if</a:t>
            </a:r>
            <a:r>
              <a:rPr lang="tr-TR"/>
              <a:t> (task.isSuccessful()) { </a:t>
            </a:r>
          </a:p>
          <a:p>
            <a:r>
              <a:rPr lang="tr-TR"/>
              <a:t>                     Log.d(TAG, </a:t>
            </a:r>
            <a:r>
              <a:rPr lang="tr-TR">
                <a:solidFill>
                  <a:srgbClr val="00B050"/>
                </a:solidFill>
              </a:rPr>
              <a:t>"User account deleted." </a:t>
            </a:r>
            <a:r>
              <a:rPr lang="tr-TR">
                <a:solidFill>
                  <a:schemeClr val="tx1">
                    <a:lumMod val="75000"/>
                    <a:lumOff val="25000"/>
                  </a:schemeClr>
                </a:solidFill>
              </a:rPr>
              <a:t>) ; </a:t>
            </a:r>
          </a:p>
          <a:p>
            <a:r>
              <a:rPr lang="tr-TR"/>
              <a:t>              } } </a:t>
            </a:r>
          </a:p>
          <a:p>
            <a:r>
              <a:rPr lang="tr-TR"/>
              <a:t>           }); </a:t>
            </a:r>
            <a:br>
              <a:rPr lang="tr-TR"/>
            </a:br>
            <a:br>
              <a:rPr lang="tr-TR"/>
            </a:br>
            <a:r>
              <a:rPr lang="tr-TR"/>
              <a:t>Ayrıca kullanıcıyı Firebase konsolda bulunan “Kimlik Doğrulama” bölümündeki “Kullanıcılar” sayfasından da silebilirsiniz. </a:t>
            </a:r>
            <a:endParaRPr lang="tr-TR" sz="1600"/>
          </a:p>
        </p:txBody>
      </p:sp>
    </p:spTree>
    <p:extLst>
      <p:ext uri="{BB962C8B-B14F-4D97-AF65-F5344CB8AC3E}">
        <p14:creationId xmlns:p14="http://schemas.microsoft.com/office/powerpoint/2010/main" val="1114930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Authentication | Çıkış Yapma İşlemi</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015663"/>
          </a:xfrm>
          <a:prstGeom prst="rect">
            <a:avLst/>
          </a:prstGeom>
          <a:noFill/>
        </p:spPr>
        <p:txBody>
          <a:bodyPr wrap="square" rtlCol="0">
            <a:spAutoFit/>
          </a:bodyPr>
          <a:lstStyle/>
          <a:p>
            <a:r>
              <a:rPr lang="tr-TR" sz="1500"/>
              <a:t>Kullanıcının uygulamadan çıkış yapması için aşağıdaki kod parçacığını kullanmanız yeterli olacaktır. </a:t>
            </a:r>
          </a:p>
          <a:p>
            <a:r>
              <a:rPr lang="tr-TR"/>
              <a:t>  </a:t>
            </a:r>
          </a:p>
          <a:p>
            <a:r>
              <a:rPr lang="tr-TR" sz="1600"/>
              <a:t>       </a:t>
            </a:r>
            <a:r>
              <a:rPr lang="tr-TR" sz="1600">
                <a:solidFill>
                  <a:srgbClr val="7030A0"/>
                </a:solidFill>
              </a:rPr>
              <a:t>     FirebaseAuth</a:t>
            </a:r>
            <a:r>
              <a:rPr lang="tr-TR" sz="1600"/>
              <a:t>.getInstance().</a:t>
            </a:r>
            <a:r>
              <a:rPr lang="tr-TR" sz="1600">
                <a:solidFill>
                  <a:srgbClr val="7030A0"/>
                </a:solidFill>
              </a:rPr>
              <a:t>signOut() </a:t>
            </a:r>
            <a:r>
              <a:rPr lang="tr-TR" sz="1600">
                <a:solidFill>
                  <a:schemeClr val="tx1">
                    <a:lumMod val="75000"/>
                    <a:lumOff val="25000"/>
                  </a:schemeClr>
                </a:solidFill>
              </a:rPr>
              <a:t>; </a:t>
            </a:r>
          </a:p>
        </p:txBody>
      </p:sp>
    </p:spTree>
    <p:extLst>
      <p:ext uri="{BB962C8B-B14F-4D97-AF65-F5344CB8AC3E}">
        <p14:creationId xmlns:p14="http://schemas.microsoft.com/office/powerpoint/2010/main" val="99787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937260" y="1318418"/>
            <a:ext cx="5783580" cy="572700"/>
          </a:xfrm>
        </p:spPr>
        <p:txBody>
          <a:bodyPr/>
          <a:lstStyle/>
          <a:p>
            <a:r>
              <a:rPr lang="tr-TR" sz="3600"/>
              <a:t>                     Storage</a:t>
            </a:r>
          </a:p>
        </p:txBody>
      </p:sp>
      <p:pic>
        <p:nvPicPr>
          <p:cNvPr id="7" name="Resim 6">
            <a:extLst>
              <a:ext uri="{FF2B5EF4-FFF2-40B4-BE49-F238E27FC236}">
                <a16:creationId xmlns:a16="http://schemas.microsoft.com/office/drawing/2014/main" id="{FC8AA328-201B-4131-8BAC-3E6C0B3899AC}"/>
              </a:ext>
            </a:extLst>
          </p:cNvPr>
          <p:cNvPicPr>
            <a:picLocks noChangeAspect="1"/>
          </p:cNvPicPr>
          <p:nvPr/>
        </p:nvPicPr>
        <p:blipFill>
          <a:blip r:embed="rId2"/>
          <a:stretch>
            <a:fillRect/>
          </a:stretch>
        </p:blipFill>
        <p:spPr>
          <a:xfrm>
            <a:off x="3121627" y="1185079"/>
            <a:ext cx="2786446" cy="3360126"/>
          </a:xfrm>
          <a:prstGeom prst="rect">
            <a:avLst/>
          </a:prstGeom>
        </p:spPr>
      </p:pic>
    </p:spTree>
    <p:extLst>
      <p:ext uri="{BB962C8B-B14F-4D97-AF65-F5344CB8AC3E}">
        <p14:creationId xmlns:p14="http://schemas.microsoft.com/office/powerpoint/2010/main" val="93905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Neler Sağlar ?</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877437"/>
          </a:xfrm>
          <a:prstGeom prst="rect">
            <a:avLst/>
          </a:prstGeom>
          <a:noFill/>
        </p:spPr>
        <p:txBody>
          <a:bodyPr wrap="square" rtlCol="0">
            <a:spAutoFit/>
          </a:bodyPr>
          <a:lstStyle/>
          <a:p>
            <a:r>
              <a:rPr lang="tr-TR"/>
              <a:t>Firebase için bulut depolama, uygulamalarınıza zengin medya içeriği oluşturmanıza olanak sağlar. Görüntüler ve videolar gibi kullanıcı tarafından oluşturulan içeriği yüklemenizi ve paylaşmanızı sağlar. Verileriniz, yüksek kullanılabilirlik ve global yedeklilik ile exabyte ölçekli nesne depolama çözümü olan bir Google bulut depolama alanında saklanır. Bulut Depolama, bu dosyaları doğrudan mobil cihazlardan ve web tarayıcılarından yükleyerek karmaşık ağları kolaylıkla yönetmenizi sağlar. </a:t>
            </a:r>
          </a:p>
          <a:p>
            <a:endParaRPr lang="tr-TR" sz="1600">
              <a:solidFill>
                <a:schemeClr val="tx1">
                  <a:lumMod val="75000"/>
                  <a:lumOff val="25000"/>
                </a:schemeClr>
              </a:solidFill>
            </a:endParaRPr>
          </a:p>
          <a:p>
            <a:endParaRPr lang="tr-TR" sz="1600">
              <a:solidFill>
                <a:schemeClr val="tx1">
                  <a:lumMod val="75000"/>
                  <a:lumOff val="25000"/>
                </a:schemeClr>
              </a:solidFill>
            </a:endParaRPr>
          </a:p>
        </p:txBody>
      </p:sp>
      <p:pic>
        <p:nvPicPr>
          <p:cNvPr id="6" name="Resim 5">
            <a:extLst>
              <a:ext uri="{FF2B5EF4-FFF2-40B4-BE49-F238E27FC236}">
                <a16:creationId xmlns:a16="http://schemas.microsoft.com/office/drawing/2014/main" id="{8F0A298F-8342-4E47-A1C7-899995F3DBE3}"/>
              </a:ext>
            </a:extLst>
          </p:cNvPr>
          <p:cNvPicPr>
            <a:picLocks noChangeAspect="1"/>
          </p:cNvPicPr>
          <p:nvPr/>
        </p:nvPicPr>
        <p:blipFill>
          <a:blip r:embed="rId3"/>
          <a:stretch>
            <a:fillRect/>
          </a:stretch>
        </p:blipFill>
        <p:spPr>
          <a:xfrm>
            <a:off x="2194560" y="2600614"/>
            <a:ext cx="4800600" cy="2054536"/>
          </a:xfrm>
          <a:prstGeom prst="rect">
            <a:avLst/>
          </a:prstGeom>
        </p:spPr>
      </p:pic>
    </p:spTree>
    <p:extLst>
      <p:ext uri="{BB962C8B-B14F-4D97-AF65-F5344CB8AC3E}">
        <p14:creationId xmlns:p14="http://schemas.microsoft.com/office/powerpoint/2010/main" val="306609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Erişimi Herkese Açık Hale Getirme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031325"/>
          </a:xfrm>
          <a:prstGeom prst="rect">
            <a:avLst/>
          </a:prstGeom>
          <a:noFill/>
        </p:spPr>
        <p:txBody>
          <a:bodyPr wrap="square" rtlCol="0">
            <a:spAutoFit/>
          </a:bodyPr>
          <a:lstStyle/>
          <a:p>
            <a:r>
              <a:rPr lang="tr-TR"/>
              <a:t>Firebase için bulut depolama, verilerinizin nasıl yapılandırılacağını, nasıl dizine eklenmesi gerektiğini ve verilerinizin ne zaman okunup yazıldığını tanımlamanızı sağlayan bildirimsel kurallar dili sağlar. Varsayılan olarak, Depolama alanına okuma ve yazma erişimi sınırlıdır, bu nedenle yalnızca kimliği doğrulanmış kullanıcılar veri okuyabilir veya yazabilir. Kimlik Doğrulama kurmadan başlamak için kurallarınızı genel erişim için yapılandırabilirsiniz. </a:t>
            </a:r>
          </a:p>
          <a:p>
            <a:br>
              <a:rPr lang="tr-TR"/>
            </a:br>
            <a:r>
              <a:rPr lang="tr-TR"/>
              <a:t>Bu, depolama alanını, hatta uygulamanızı kullanmayan kişilere açık hale getirir; bu nedenle, kimlik doğrulamasını ayarladığınızda Depolama alanınızı tekrar kısıtladığınızdan yani kurallarınızı eski haline getirdiğinizden emin olun. </a:t>
            </a:r>
            <a:endParaRPr lang="tr-TR" sz="1600">
              <a:solidFill>
                <a:schemeClr val="tx1">
                  <a:lumMod val="75000"/>
                  <a:lumOff val="25000"/>
                </a:schemeClr>
              </a:solidFill>
            </a:endParaRPr>
          </a:p>
        </p:txBody>
      </p:sp>
    </p:spTree>
    <p:extLst>
      <p:ext uri="{BB962C8B-B14F-4D97-AF65-F5344CB8AC3E}">
        <p14:creationId xmlns:p14="http://schemas.microsoft.com/office/powerpoint/2010/main" val="490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943100" y="1318418"/>
            <a:ext cx="5783580" cy="572700"/>
          </a:xfrm>
        </p:spPr>
        <p:txBody>
          <a:bodyPr/>
          <a:lstStyle/>
          <a:p>
            <a:r>
              <a:rPr lang="tr-TR"/>
              <a:t>Authentication (Kimlik Doğrulama)</a:t>
            </a:r>
          </a:p>
        </p:txBody>
      </p:sp>
      <p:pic>
        <p:nvPicPr>
          <p:cNvPr id="7" name="Resim 6">
            <a:extLst>
              <a:ext uri="{FF2B5EF4-FFF2-40B4-BE49-F238E27FC236}">
                <a16:creationId xmlns:a16="http://schemas.microsoft.com/office/drawing/2014/main" id="{FC8AA328-201B-4131-8BAC-3E6C0B3899AC}"/>
              </a:ext>
            </a:extLst>
          </p:cNvPr>
          <p:cNvPicPr>
            <a:picLocks noChangeAspect="1"/>
          </p:cNvPicPr>
          <p:nvPr/>
        </p:nvPicPr>
        <p:blipFill>
          <a:blip r:embed="rId2"/>
          <a:stretch>
            <a:fillRect/>
          </a:stretch>
        </p:blipFill>
        <p:spPr>
          <a:xfrm>
            <a:off x="3315937" y="1135843"/>
            <a:ext cx="2786446" cy="3360126"/>
          </a:xfrm>
          <a:prstGeom prst="rect">
            <a:avLst/>
          </a:prstGeom>
        </p:spPr>
      </p:pic>
    </p:spTree>
    <p:extLst>
      <p:ext uri="{BB962C8B-B14F-4D97-AF65-F5344CB8AC3E}">
        <p14:creationId xmlns:p14="http://schemas.microsoft.com/office/powerpoint/2010/main" val="25992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Erişimi Herkese Açık Hale Getirme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07777"/>
          </a:xfrm>
          <a:prstGeom prst="rect">
            <a:avLst/>
          </a:prstGeom>
          <a:noFill/>
        </p:spPr>
        <p:txBody>
          <a:bodyPr wrap="square" rtlCol="0">
            <a:spAutoFit/>
          </a:bodyPr>
          <a:lstStyle/>
          <a:p>
            <a:r>
              <a:rPr lang="tr-TR"/>
              <a:t>  Storage kısmında Kurallar dizininde varsayılan kural şu şekildedir :</a:t>
            </a:r>
            <a:endParaRPr lang="tr-TR" sz="1600">
              <a:solidFill>
                <a:schemeClr val="tx1">
                  <a:lumMod val="75000"/>
                  <a:lumOff val="25000"/>
                </a:schemeClr>
              </a:solidFill>
            </a:endParaRPr>
          </a:p>
        </p:txBody>
      </p:sp>
      <p:pic>
        <p:nvPicPr>
          <p:cNvPr id="6" name="Resim 5" descr="ekran görüntüsü içeren bir resim&#10;&#10;Çok yüksek güvenilirlikle oluşturulmuş açıklama">
            <a:extLst>
              <a:ext uri="{FF2B5EF4-FFF2-40B4-BE49-F238E27FC236}">
                <a16:creationId xmlns:a16="http://schemas.microsoft.com/office/drawing/2014/main" id="{AE697779-C84D-40BC-9949-CD8CD78751A4}"/>
              </a:ext>
            </a:extLst>
          </p:cNvPr>
          <p:cNvPicPr>
            <a:picLocks noChangeAspect="1"/>
          </p:cNvPicPr>
          <p:nvPr/>
        </p:nvPicPr>
        <p:blipFill>
          <a:blip r:embed="rId3"/>
          <a:stretch>
            <a:fillRect/>
          </a:stretch>
        </p:blipFill>
        <p:spPr>
          <a:xfrm>
            <a:off x="1097280" y="1784735"/>
            <a:ext cx="7498080" cy="2719084"/>
          </a:xfrm>
          <a:prstGeom prst="rect">
            <a:avLst/>
          </a:prstGeom>
        </p:spPr>
      </p:pic>
    </p:spTree>
    <p:extLst>
      <p:ext uri="{BB962C8B-B14F-4D97-AF65-F5344CB8AC3E}">
        <p14:creationId xmlns:p14="http://schemas.microsoft.com/office/powerpoint/2010/main" val="4735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Erişimi Herkese Açık Hale Getirme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07777"/>
          </a:xfrm>
          <a:prstGeom prst="rect">
            <a:avLst/>
          </a:prstGeom>
          <a:noFill/>
        </p:spPr>
        <p:txBody>
          <a:bodyPr wrap="square" rtlCol="0">
            <a:spAutoFit/>
          </a:bodyPr>
          <a:lstStyle/>
          <a:p>
            <a:r>
              <a:rPr lang="tr-TR"/>
              <a:t>  Herkese açık hale getirmek için yapmamız gereken değişiklik ise şu şekildedir :</a:t>
            </a:r>
            <a:endParaRPr lang="tr-TR" sz="1600">
              <a:solidFill>
                <a:schemeClr val="tx1">
                  <a:lumMod val="75000"/>
                  <a:lumOff val="25000"/>
                </a:schemeClr>
              </a:solidFill>
            </a:endParaRPr>
          </a:p>
        </p:txBody>
      </p:sp>
      <p:pic>
        <p:nvPicPr>
          <p:cNvPr id="7" name="Resim 6" descr="ekran görüntüsü içeren bir resim&#10;&#10;Çok yüksek güvenilirlikle oluşturulmuş açıklama">
            <a:extLst>
              <a:ext uri="{FF2B5EF4-FFF2-40B4-BE49-F238E27FC236}">
                <a16:creationId xmlns:a16="http://schemas.microsoft.com/office/drawing/2014/main" id="{7573F5F0-D7F3-4A80-BBB1-9A507C4A21AD}"/>
              </a:ext>
            </a:extLst>
          </p:cNvPr>
          <p:cNvPicPr>
            <a:picLocks noChangeAspect="1"/>
          </p:cNvPicPr>
          <p:nvPr/>
        </p:nvPicPr>
        <p:blipFill>
          <a:blip r:embed="rId3"/>
          <a:stretch>
            <a:fillRect/>
          </a:stretch>
        </p:blipFill>
        <p:spPr>
          <a:xfrm>
            <a:off x="1097279" y="1733716"/>
            <a:ext cx="7574629" cy="2746844"/>
          </a:xfrm>
          <a:prstGeom prst="rect">
            <a:avLst/>
          </a:prstGeom>
        </p:spPr>
      </p:pic>
    </p:spTree>
    <p:extLst>
      <p:ext uri="{BB962C8B-B14F-4D97-AF65-F5344CB8AC3E}">
        <p14:creationId xmlns:p14="http://schemas.microsoft.com/office/powerpoint/2010/main" val="337742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Projeye Bağlama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231106"/>
          </a:xfrm>
          <a:prstGeom prst="rect">
            <a:avLst/>
          </a:prstGeom>
          <a:noFill/>
        </p:spPr>
        <p:txBody>
          <a:bodyPr wrap="square" rtlCol="0">
            <a:spAutoFit/>
          </a:bodyPr>
          <a:lstStyle/>
          <a:p>
            <a:r>
              <a:rPr lang="tr-TR"/>
              <a:t>İlgili bağımlılığı projemize eklemek için build.gradle dosyasının dependencies tagları arasına bu kod satırını eklemeniz gerekmektedir.</a:t>
            </a:r>
          </a:p>
          <a:p>
            <a:endParaRPr lang="tr-TR"/>
          </a:p>
          <a:p>
            <a:r>
              <a:rPr lang="tr-TR" sz="1600"/>
              <a:t>              compile </a:t>
            </a:r>
            <a:r>
              <a:rPr lang="tr-TR" sz="1600">
                <a:solidFill>
                  <a:srgbClr val="00B050"/>
                </a:solidFill>
              </a:rPr>
              <a:t>'com.google.firebase:firebase-storage:10.2.0'</a:t>
            </a:r>
          </a:p>
          <a:p>
            <a:endParaRPr lang="tr-TR" sz="1600">
              <a:solidFill>
                <a:schemeClr val="tx1">
                  <a:lumMod val="75000"/>
                  <a:lumOff val="25000"/>
                </a:schemeClr>
              </a:solidFill>
            </a:endParaRPr>
          </a:p>
        </p:txBody>
      </p:sp>
    </p:spTree>
    <p:extLst>
      <p:ext uri="{BB962C8B-B14F-4D97-AF65-F5344CB8AC3E}">
        <p14:creationId xmlns:p14="http://schemas.microsoft.com/office/powerpoint/2010/main" val="260292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Bulut Depolamayı Kurmak</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415772"/>
          </a:xfrm>
          <a:prstGeom prst="rect">
            <a:avLst/>
          </a:prstGeom>
          <a:noFill/>
        </p:spPr>
        <p:txBody>
          <a:bodyPr wrap="square" rtlCol="0">
            <a:spAutoFit/>
          </a:bodyPr>
          <a:lstStyle/>
          <a:p>
            <a:r>
              <a:rPr lang="tr-TR"/>
              <a:t>Depolama alanına erişmenin ilk adımı FirebaseStorage örneği oluşturmaktır. Bu kod satırı yardımı ile bir örnek oluşturun.</a:t>
            </a:r>
            <a:br>
              <a:rPr lang="tr-TR"/>
            </a:br>
            <a:endParaRPr lang="tr-TR"/>
          </a:p>
          <a:p>
            <a:r>
              <a:rPr lang="tr-TR" sz="1600">
                <a:solidFill>
                  <a:srgbClr val="7030A0"/>
                </a:solidFill>
              </a:rPr>
              <a:t>       FirebaseStorage </a:t>
            </a:r>
            <a:r>
              <a:rPr lang="tr-TR" sz="1600"/>
              <a:t>storage =</a:t>
            </a:r>
            <a:r>
              <a:rPr lang="tr-TR" sz="1600">
                <a:solidFill>
                  <a:srgbClr val="7030A0"/>
                </a:solidFill>
              </a:rPr>
              <a:t> FirebaseStorage</a:t>
            </a:r>
            <a:r>
              <a:rPr lang="tr-TR" sz="1600"/>
              <a:t>.getInstance();</a:t>
            </a:r>
          </a:p>
          <a:p>
            <a:br>
              <a:rPr lang="tr-TR"/>
            </a:br>
            <a:endParaRPr lang="tr-TR"/>
          </a:p>
        </p:txBody>
      </p:sp>
    </p:spTree>
    <p:extLst>
      <p:ext uri="{BB962C8B-B14F-4D97-AF65-F5344CB8AC3E}">
        <p14:creationId xmlns:p14="http://schemas.microsoft.com/office/powerpoint/2010/main" val="239864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Referans Oluşturma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200329"/>
          </a:xfrm>
          <a:prstGeom prst="rect">
            <a:avLst/>
          </a:prstGeom>
          <a:noFill/>
        </p:spPr>
        <p:txBody>
          <a:bodyPr wrap="square" rtlCol="0">
            <a:spAutoFit/>
          </a:bodyPr>
          <a:lstStyle/>
          <a:p>
            <a:r>
              <a:rPr lang="tr-TR"/>
              <a:t>Bir dosyayı karşıya yüklemek, indirmek, silmek, meta verilerini almak veya güncellemek için bir referans oluşturmanız gerekmektedir. Bir referans buluttaki bir dosyaya işaretçi olarak düşünülebilir. Referans oluşturmak için aşağıdaki kod parçacığını eklemeniz gerekmektedir.</a:t>
            </a:r>
            <a:br>
              <a:rPr lang="tr-TR"/>
            </a:br>
            <a:br>
              <a:rPr lang="tr-TR"/>
            </a:br>
            <a:r>
              <a:rPr lang="tr-TR"/>
              <a:t>            </a:t>
            </a:r>
            <a:r>
              <a:rPr lang="tr-TR" sz="1600">
                <a:solidFill>
                  <a:srgbClr val="7030A0"/>
                </a:solidFill>
              </a:rPr>
              <a:t>StorageReference</a:t>
            </a:r>
            <a:r>
              <a:rPr lang="tr-TR" sz="1600"/>
              <a:t> storageRef = storage.getReference();</a:t>
            </a:r>
          </a:p>
        </p:txBody>
      </p:sp>
    </p:spTree>
    <p:extLst>
      <p:ext uri="{BB962C8B-B14F-4D97-AF65-F5344CB8AC3E}">
        <p14:creationId xmlns:p14="http://schemas.microsoft.com/office/powerpoint/2010/main" val="355675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Referans Oluşturma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246769"/>
          </a:xfrm>
          <a:prstGeom prst="rect">
            <a:avLst/>
          </a:prstGeom>
          <a:noFill/>
        </p:spPr>
        <p:txBody>
          <a:bodyPr wrap="square" rtlCol="0">
            <a:spAutoFit/>
          </a:bodyPr>
          <a:lstStyle/>
          <a:p>
            <a:r>
              <a:rPr lang="tr-TR"/>
              <a:t>Ağacın altındaki bir konuma bir referans oluşturabilirsiniz, varolan bir referans üzerinde </a:t>
            </a:r>
            <a:r>
              <a:rPr lang="tr-TR" b="1"/>
              <a:t>getChild() </a:t>
            </a:r>
            <a:r>
              <a:rPr lang="tr-TR"/>
              <a:t>metodunu kullanarak 'images / space.jpg' yolunu izleyin. </a:t>
            </a:r>
          </a:p>
          <a:p>
            <a:br>
              <a:rPr lang="tr-TR"/>
            </a:br>
            <a:r>
              <a:rPr lang="tr-TR"/>
              <a:t>     </a:t>
            </a:r>
            <a:r>
              <a:rPr lang="tr-TR">
                <a:solidFill>
                  <a:srgbClr val="7030A0"/>
                </a:solidFill>
              </a:rPr>
              <a:t> StorageReference </a:t>
            </a:r>
            <a:r>
              <a:rPr lang="tr-TR"/>
              <a:t>imagesRef = storageRef.child</a:t>
            </a:r>
            <a:r>
              <a:rPr lang="tr-TR">
                <a:solidFill>
                  <a:schemeClr val="tx1"/>
                </a:solidFill>
              </a:rPr>
              <a:t>(</a:t>
            </a:r>
            <a:r>
              <a:rPr lang="tr-TR">
                <a:solidFill>
                  <a:srgbClr val="00B050"/>
                </a:solidFill>
              </a:rPr>
              <a:t>"images"</a:t>
            </a:r>
            <a:r>
              <a:rPr lang="tr-TR"/>
              <a:t>); </a:t>
            </a:r>
          </a:p>
          <a:p>
            <a:r>
              <a:rPr lang="tr-TR"/>
              <a:t>        </a:t>
            </a:r>
            <a:r>
              <a:rPr lang="tr-TR" i="1">
                <a:solidFill>
                  <a:schemeClr val="tx1">
                    <a:lumMod val="65000"/>
                    <a:lumOff val="35000"/>
                  </a:schemeClr>
                </a:solidFill>
              </a:rPr>
              <a:t> // Bir child referans oluşturduk ve imagesRef artık ‘images’ işaret ediyor.</a:t>
            </a:r>
          </a:p>
          <a:p>
            <a:r>
              <a:rPr lang="tr-TR" i="1">
                <a:solidFill>
                  <a:schemeClr val="tx1">
                    <a:lumMod val="65000"/>
                    <a:lumOff val="35000"/>
                  </a:schemeClr>
                </a:solidFill>
              </a:rPr>
              <a:t>      </a:t>
            </a:r>
          </a:p>
          <a:p>
            <a:r>
              <a:rPr lang="tr-TR"/>
              <a:t>     StorageReference spaceRef = storageRef.child</a:t>
            </a:r>
            <a:r>
              <a:rPr lang="tr-TR">
                <a:solidFill>
                  <a:schemeClr val="tx1"/>
                </a:solidFill>
              </a:rPr>
              <a:t>(</a:t>
            </a:r>
            <a:r>
              <a:rPr lang="tr-TR">
                <a:solidFill>
                  <a:srgbClr val="00B050"/>
                </a:solidFill>
              </a:rPr>
              <a:t>"images/space.jpg"</a:t>
            </a:r>
            <a:r>
              <a:rPr lang="tr-TR">
                <a:solidFill>
                  <a:schemeClr val="tx1"/>
                </a:solidFill>
              </a:rPr>
              <a:t>); </a:t>
            </a:r>
            <a:endParaRPr lang="tr-TR" sz="1600">
              <a:solidFill>
                <a:schemeClr val="tx1"/>
              </a:solidFill>
            </a:endParaRPr>
          </a:p>
          <a:p>
            <a:r>
              <a:rPr lang="tr-TR"/>
              <a:t>        </a:t>
            </a:r>
            <a:r>
              <a:rPr lang="tr-TR" i="1">
                <a:solidFill>
                  <a:schemeClr val="tx1">
                    <a:lumMod val="65000"/>
                    <a:lumOff val="35000"/>
                  </a:schemeClr>
                </a:solidFill>
              </a:rPr>
              <a:t>// Child referanslar yolları(path bilgisi) da içerebilir. </a:t>
            </a:r>
            <a:br>
              <a:rPr lang="tr-TR"/>
            </a:br>
            <a:r>
              <a:rPr lang="tr-TR" b="1">
                <a:solidFill>
                  <a:schemeClr val="tx1">
                    <a:lumMod val="65000"/>
                    <a:lumOff val="35000"/>
                  </a:schemeClr>
                </a:solidFill>
              </a:rPr>
              <a:t>        </a:t>
            </a:r>
            <a:r>
              <a:rPr lang="tr-TR" i="1">
                <a:solidFill>
                  <a:schemeClr val="tx1">
                    <a:lumMod val="65000"/>
                    <a:lumOff val="35000"/>
                  </a:schemeClr>
                </a:solidFill>
              </a:rPr>
              <a:t>// spaceRef artık "images / space.jpg'a işaret ediyor </a:t>
            </a:r>
          </a:p>
          <a:p>
            <a:r>
              <a:rPr lang="tr-TR" i="1">
                <a:solidFill>
                  <a:schemeClr val="tx1">
                    <a:lumMod val="65000"/>
                    <a:lumOff val="35000"/>
                  </a:schemeClr>
                </a:solidFill>
              </a:rPr>
              <a:t>        // imagesRef hala "images" işaret ediyor </a:t>
            </a:r>
          </a:p>
        </p:txBody>
      </p:sp>
    </p:spTree>
    <p:extLst>
      <p:ext uri="{BB962C8B-B14F-4D97-AF65-F5344CB8AC3E}">
        <p14:creationId xmlns:p14="http://schemas.microsoft.com/office/powerpoint/2010/main" val="1583070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Referanslar ile Gezinme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246769"/>
          </a:xfrm>
          <a:prstGeom prst="rect">
            <a:avLst/>
          </a:prstGeom>
          <a:noFill/>
        </p:spPr>
        <p:txBody>
          <a:bodyPr wrap="square" rtlCol="0">
            <a:spAutoFit/>
          </a:bodyPr>
          <a:lstStyle/>
          <a:p>
            <a:r>
              <a:rPr lang="tr-TR"/>
              <a:t>Dosya hiyerarşisinde gezinmek için </a:t>
            </a:r>
            <a:r>
              <a:rPr lang="tr-TR" b="1"/>
              <a:t>getParent() </a:t>
            </a:r>
            <a:r>
              <a:rPr lang="tr-TR"/>
              <a:t>ve </a:t>
            </a:r>
            <a:r>
              <a:rPr lang="tr-TR" b="1"/>
              <a:t>getRoot() </a:t>
            </a:r>
            <a:r>
              <a:rPr lang="tr-TR"/>
              <a:t>metodlarını da kullanabilirsiniz. </a:t>
            </a:r>
            <a:r>
              <a:rPr lang="tr-TR" b="1"/>
              <a:t>getParent() </a:t>
            </a:r>
            <a:r>
              <a:rPr lang="tr-TR"/>
              <a:t>bir seviye yukarıya doğru giderken, </a:t>
            </a:r>
            <a:r>
              <a:rPr lang="tr-TR" b="1"/>
              <a:t>getRoot() </a:t>
            </a:r>
            <a:r>
              <a:rPr lang="tr-TR"/>
              <a:t>üste kadar dolaşır. </a:t>
            </a:r>
          </a:p>
          <a:p>
            <a:endParaRPr lang="tr-TR" i="1">
              <a:solidFill>
                <a:schemeClr val="tx1">
                  <a:lumMod val="65000"/>
                  <a:lumOff val="35000"/>
                </a:schemeClr>
              </a:solidFill>
            </a:endParaRPr>
          </a:p>
          <a:p>
            <a:r>
              <a:rPr lang="tr-TR"/>
              <a:t>             imagesRef = spaceRef.</a:t>
            </a:r>
            <a:r>
              <a:rPr lang="tr-TR">
                <a:solidFill>
                  <a:srgbClr val="0070C0"/>
                </a:solidFill>
              </a:rPr>
              <a:t>getParent(); </a:t>
            </a:r>
          </a:p>
          <a:p>
            <a:r>
              <a:rPr lang="tr-TR" i="1">
                <a:solidFill>
                  <a:schemeClr val="tx1">
                    <a:lumMod val="65000"/>
                    <a:lumOff val="35000"/>
                  </a:schemeClr>
                </a:solidFill>
              </a:rPr>
              <a:t>                // getParent, başvuruyu bir üst düğüme taşımamızı sağlar.</a:t>
            </a:r>
            <a:br>
              <a:rPr lang="tr-TR" i="1">
                <a:solidFill>
                  <a:schemeClr val="tx1">
                    <a:lumMod val="65000"/>
                    <a:lumOff val="35000"/>
                  </a:schemeClr>
                </a:solidFill>
              </a:rPr>
            </a:br>
            <a:r>
              <a:rPr lang="tr-TR" i="1">
                <a:solidFill>
                  <a:schemeClr val="tx1">
                    <a:lumMod val="65000"/>
                    <a:lumOff val="35000"/>
                  </a:schemeClr>
                </a:solidFill>
              </a:rPr>
              <a:t>                // imagesRef artık ‘images' işaret ediyor. </a:t>
            </a:r>
          </a:p>
          <a:p>
            <a:endParaRPr lang="tr-TR"/>
          </a:p>
          <a:p>
            <a:r>
              <a:rPr lang="tr-TR"/>
              <a:t>            </a:t>
            </a:r>
            <a:r>
              <a:rPr lang="tr-TR">
                <a:solidFill>
                  <a:srgbClr val="7030A0"/>
                </a:solidFill>
              </a:rPr>
              <a:t>StorageReference</a:t>
            </a:r>
            <a:r>
              <a:rPr lang="tr-TR"/>
              <a:t> rootRef = spaceRef.</a:t>
            </a:r>
            <a:r>
              <a:rPr lang="tr-TR">
                <a:solidFill>
                  <a:srgbClr val="0070C0"/>
                </a:solidFill>
              </a:rPr>
              <a:t>getRoot(); </a:t>
            </a:r>
          </a:p>
          <a:p>
            <a:r>
              <a:rPr lang="tr-TR"/>
              <a:t>                </a:t>
            </a:r>
            <a:r>
              <a:rPr lang="tr-TR" i="1">
                <a:solidFill>
                  <a:schemeClr val="tx1">
                    <a:lumMod val="65000"/>
                    <a:lumOff val="35000"/>
                  </a:schemeClr>
                </a:solidFill>
              </a:rPr>
              <a:t>// getRoot(), alanın üst kısmına geri dönmemizi sağlar. </a:t>
            </a:r>
          </a:p>
          <a:p>
            <a:r>
              <a:rPr lang="tr-TR"/>
              <a:t>                </a:t>
            </a:r>
            <a:r>
              <a:rPr lang="tr-TR" i="1">
                <a:solidFill>
                  <a:schemeClr val="tx1">
                    <a:lumMod val="65000"/>
                    <a:lumOff val="35000"/>
                  </a:schemeClr>
                </a:solidFill>
              </a:rPr>
              <a:t>// rootRef artık root noktasını işaret ediyor. </a:t>
            </a:r>
          </a:p>
        </p:txBody>
      </p:sp>
    </p:spTree>
    <p:extLst>
      <p:ext uri="{BB962C8B-B14F-4D97-AF65-F5344CB8AC3E}">
        <p14:creationId xmlns:p14="http://schemas.microsoft.com/office/powerpoint/2010/main" val="213530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Referanslar ile Gezinme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246769"/>
          </a:xfrm>
          <a:prstGeom prst="rect">
            <a:avLst/>
          </a:prstGeom>
          <a:noFill/>
        </p:spPr>
        <p:txBody>
          <a:bodyPr wrap="square" rtlCol="0">
            <a:spAutoFit/>
          </a:bodyPr>
          <a:lstStyle/>
          <a:p>
            <a:r>
              <a:rPr lang="tr-TR" b="1"/>
              <a:t>child(), getParent() </a:t>
            </a:r>
            <a:r>
              <a:rPr lang="tr-TR"/>
              <a:t>ve </a:t>
            </a:r>
            <a:r>
              <a:rPr lang="tr-TR" b="1"/>
              <a:t>getRoot() </a:t>
            </a:r>
            <a:r>
              <a:rPr lang="tr-TR"/>
              <a:t>birden çok kez zincirlenebilir; her biri bir referans döndürür. Ancak </a:t>
            </a:r>
            <a:r>
              <a:rPr lang="tr-TR" b="1" i="1"/>
              <a:t>getRoot().getParent() </a:t>
            </a:r>
            <a:r>
              <a:rPr lang="tr-TR"/>
              <a:t>çağrısı </a:t>
            </a:r>
            <a:r>
              <a:rPr lang="tr-TR" b="1">
                <a:solidFill>
                  <a:srgbClr val="C00000"/>
                </a:solidFill>
              </a:rPr>
              <a:t>null </a:t>
            </a:r>
            <a:r>
              <a:rPr lang="tr-TR"/>
              <a:t>döndürür. </a:t>
            </a:r>
            <a:br>
              <a:rPr lang="tr-TR"/>
            </a:br>
            <a:br>
              <a:rPr lang="tr-TR"/>
            </a:br>
            <a:r>
              <a:rPr lang="tr-TR"/>
              <a:t>        </a:t>
            </a:r>
            <a:r>
              <a:rPr lang="tr-TR">
                <a:solidFill>
                  <a:srgbClr val="7030A0"/>
                </a:solidFill>
              </a:rPr>
              <a:t> </a:t>
            </a:r>
          </a:p>
          <a:p>
            <a:r>
              <a:rPr lang="tr-TR">
                <a:solidFill>
                  <a:srgbClr val="7030A0"/>
                </a:solidFill>
              </a:rPr>
              <a:t>        </a:t>
            </a:r>
            <a:r>
              <a:rPr lang="en-US">
                <a:solidFill>
                  <a:srgbClr val="7030A0"/>
                </a:solidFill>
              </a:rPr>
              <a:t>StorageReference </a:t>
            </a:r>
            <a:r>
              <a:rPr lang="en-US"/>
              <a:t>earthRef = spaceRef.getParent().child</a:t>
            </a:r>
            <a:r>
              <a:rPr lang="en-US">
                <a:solidFill>
                  <a:schemeClr val="tx1"/>
                </a:solidFill>
              </a:rPr>
              <a:t>(</a:t>
            </a:r>
            <a:r>
              <a:rPr lang="en-US">
                <a:solidFill>
                  <a:srgbClr val="00B050"/>
                </a:solidFill>
              </a:rPr>
              <a:t>"earth.jpg"</a:t>
            </a:r>
            <a:r>
              <a:rPr lang="en-US">
                <a:solidFill>
                  <a:schemeClr val="tx1"/>
                </a:solidFill>
              </a:rPr>
              <a:t>);</a:t>
            </a:r>
            <a:r>
              <a:rPr lang="en-US">
                <a:solidFill>
                  <a:srgbClr val="00B050"/>
                </a:solidFill>
              </a:rPr>
              <a:t> </a:t>
            </a:r>
          </a:p>
          <a:p>
            <a:r>
              <a:rPr lang="tr-TR"/>
              <a:t>                 </a:t>
            </a:r>
            <a:r>
              <a:rPr lang="tr-TR" i="1">
                <a:solidFill>
                  <a:schemeClr val="tx1">
                    <a:lumMod val="65000"/>
                    <a:lumOff val="35000"/>
                  </a:schemeClr>
                </a:solidFill>
              </a:rPr>
              <a:t>// Kaynaklar birden fazla kez zincirlenebilir. </a:t>
            </a:r>
          </a:p>
          <a:p>
            <a:r>
              <a:rPr lang="tr-TR" i="1">
                <a:solidFill>
                  <a:schemeClr val="tx1">
                    <a:lumMod val="65000"/>
                    <a:lumOff val="35000"/>
                  </a:schemeClr>
                </a:solidFill>
              </a:rPr>
              <a:t>                 </a:t>
            </a:r>
            <a:r>
              <a:rPr lang="en-US" i="1">
                <a:solidFill>
                  <a:schemeClr val="tx1">
                    <a:lumMod val="65000"/>
                    <a:lumOff val="35000"/>
                  </a:schemeClr>
                </a:solidFill>
              </a:rPr>
              <a:t>// earthRef 'images/earth.jpg' yi işaret eder</a:t>
            </a:r>
            <a:r>
              <a:rPr lang="tr-TR" i="1">
                <a:solidFill>
                  <a:schemeClr val="tx1">
                    <a:lumMod val="65000"/>
                    <a:lumOff val="35000"/>
                  </a:schemeClr>
                </a:solidFill>
              </a:rPr>
              <a:t>.</a:t>
            </a:r>
            <a:r>
              <a:rPr lang="en-US" i="1">
                <a:solidFill>
                  <a:schemeClr val="tx1">
                    <a:lumMod val="65000"/>
                    <a:lumOff val="35000"/>
                  </a:schemeClr>
                </a:solidFill>
              </a:rPr>
              <a:t> </a:t>
            </a:r>
            <a:endParaRPr lang="tr-TR" i="1">
              <a:solidFill>
                <a:schemeClr val="tx1">
                  <a:lumMod val="65000"/>
                  <a:lumOff val="35000"/>
                </a:schemeClr>
              </a:solidFill>
            </a:endParaRPr>
          </a:p>
          <a:p>
            <a:endParaRPr lang="tr-TR"/>
          </a:p>
          <a:p>
            <a:r>
              <a:rPr lang="tr-TR"/>
              <a:t>       </a:t>
            </a:r>
            <a:r>
              <a:rPr lang="tr-TR">
                <a:solidFill>
                  <a:srgbClr val="7030A0"/>
                </a:solidFill>
              </a:rPr>
              <a:t> StorageReference </a:t>
            </a:r>
            <a:r>
              <a:rPr lang="tr-TR"/>
              <a:t>nullRef = spaceRef.</a:t>
            </a:r>
            <a:r>
              <a:rPr lang="tr-TR">
                <a:solidFill>
                  <a:srgbClr val="0070C0"/>
                </a:solidFill>
              </a:rPr>
              <a:t>getRoot().getParent(); </a:t>
            </a:r>
            <a:endParaRPr lang="tr-TR" i="1">
              <a:solidFill>
                <a:srgbClr val="0070C0"/>
              </a:solidFill>
            </a:endParaRPr>
          </a:p>
          <a:p>
            <a:r>
              <a:rPr lang="tr-TR"/>
              <a:t>                </a:t>
            </a:r>
            <a:r>
              <a:rPr lang="tr-TR">
                <a:solidFill>
                  <a:schemeClr val="tx1">
                    <a:lumMod val="65000"/>
                    <a:lumOff val="35000"/>
                  </a:schemeClr>
                </a:solidFill>
              </a:rPr>
              <a:t>// nullRef, kökün üst öğesi olduğu için boştur. </a:t>
            </a:r>
          </a:p>
        </p:txBody>
      </p:sp>
    </p:spTree>
    <p:extLst>
      <p:ext uri="{BB962C8B-B14F-4D97-AF65-F5344CB8AC3E}">
        <p14:creationId xmlns:p14="http://schemas.microsoft.com/office/powerpoint/2010/main" val="73616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 Yükleme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585323"/>
          </a:xfrm>
          <a:prstGeom prst="rect">
            <a:avLst/>
          </a:prstGeom>
          <a:noFill/>
        </p:spPr>
        <p:txBody>
          <a:bodyPr wrap="square" rtlCol="0">
            <a:spAutoFit/>
          </a:bodyPr>
          <a:lstStyle/>
          <a:p>
            <a:r>
              <a:rPr lang="tr-TR"/>
              <a:t>Bulut depolama, geliştiricilerin Firebase tarafından sağlanan ve yönetilen bir Google Bulut Depolama alanında dosyaları hızlı ve kolay bir şekilde yüklemelerine olanak tanır. </a:t>
            </a:r>
            <a:br>
              <a:rPr lang="tr-TR"/>
            </a:br>
            <a:br>
              <a:rPr lang="tr-TR"/>
            </a:br>
            <a:r>
              <a:rPr lang="tr-TR"/>
              <a:t>Bulut depolamaya bir dosya yüklemek için önce dosyanın tam yoluna (dosya adı dahil) bir referans oluşturmalısınız. </a:t>
            </a:r>
            <a:br>
              <a:rPr lang="tr-TR"/>
            </a:br>
            <a:br>
              <a:rPr lang="tr-TR"/>
            </a:br>
            <a:r>
              <a:rPr lang="tr-TR"/>
              <a:t>            </a:t>
            </a:r>
            <a:r>
              <a:rPr lang="tr-TR" sz="1600">
                <a:solidFill>
                  <a:srgbClr val="7030A0"/>
                </a:solidFill>
              </a:rPr>
              <a:t>StorageReference </a:t>
            </a:r>
            <a:r>
              <a:rPr lang="tr-TR" sz="1600"/>
              <a:t>storageRef = storage.</a:t>
            </a:r>
            <a:r>
              <a:rPr lang="tr-TR" sz="1600">
                <a:solidFill>
                  <a:srgbClr val="0070C0"/>
                </a:solidFill>
              </a:rPr>
              <a:t>getReference(); </a:t>
            </a:r>
          </a:p>
          <a:p>
            <a:endParaRPr lang="tr-TR" sz="1600">
              <a:solidFill>
                <a:srgbClr val="0070C0"/>
              </a:solidFill>
            </a:endParaRPr>
          </a:p>
          <a:p>
            <a:r>
              <a:rPr lang="tr-TR"/>
              <a:t>            </a:t>
            </a:r>
            <a:r>
              <a:rPr lang="en-US" sz="1600">
                <a:solidFill>
                  <a:srgbClr val="7030A0"/>
                </a:solidFill>
              </a:rPr>
              <a:t>StorageReference</a:t>
            </a:r>
            <a:r>
              <a:rPr lang="en-US" sz="1600"/>
              <a:t> mountainsRef = storageRef.child</a:t>
            </a:r>
            <a:r>
              <a:rPr lang="en-US" sz="1600">
                <a:solidFill>
                  <a:schemeClr val="tx1"/>
                </a:solidFill>
              </a:rPr>
              <a:t>(</a:t>
            </a:r>
            <a:r>
              <a:rPr lang="en-US" sz="1600">
                <a:solidFill>
                  <a:srgbClr val="00B050"/>
                </a:solidFill>
              </a:rPr>
              <a:t>"mountains.jpg"</a:t>
            </a:r>
            <a:r>
              <a:rPr lang="en-US" sz="1600">
                <a:solidFill>
                  <a:schemeClr val="tx1"/>
                </a:solidFill>
              </a:rPr>
              <a:t>); </a:t>
            </a:r>
            <a:endParaRPr lang="tr-TR" sz="1600">
              <a:solidFill>
                <a:schemeClr val="tx1"/>
              </a:solidFill>
            </a:endParaRPr>
          </a:p>
          <a:p>
            <a:r>
              <a:rPr lang="tr-TR" sz="1600"/>
              <a:t>                 </a:t>
            </a:r>
            <a:r>
              <a:rPr lang="tr-TR" sz="1600" i="1"/>
              <a:t>// "mountains.jpg" isimli bir referans oluşturuldu. </a:t>
            </a:r>
            <a:br>
              <a:rPr lang="tr-TR" sz="1600" i="1"/>
            </a:br>
            <a:r>
              <a:rPr lang="tr-TR"/>
              <a:t>        </a:t>
            </a:r>
            <a:r>
              <a:rPr lang="tr-TR">
                <a:solidFill>
                  <a:srgbClr val="7030A0"/>
                </a:solidFill>
              </a:rPr>
              <a:t>        </a:t>
            </a:r>
            <a:endParaRPr lang="tr-TR"/>
          </a:p>
        </p:txBody>
      </p:sp>
    </p:spTree>
    <p:extLst>
      <p:ext uri="{BB962C8B-B14F-4D97-AF65-F5344CB8AC3E}">
        <p14:creationId xmlns:p14="http://schemas.microsoft.com/office/powerpoint/2010/main" val="303188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 Yükleme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1815882"/>
          </a:xfrm>
          <a:prstGeom prst="rect">
            <a:avLst/>
          </a:prstGeom>
          <a:noFill/>
        </p:spPr>
        <p:txBody>
          <a:bodyPr wrap="square" rtlCol="0">
            <a:spAutoFit/>
          </a:bodyPr>
          <a:lstStyle/>
          <a:p>
            <a:r>
              <a:rPr lang="tr-TR"/>
              <a:t>Uygun bir referans oluşturduktan sonra dosyayı bulut depolamaya yüklemek için </a:t>
            </a:r>
            <a:r>
              <a:rPr lang="tr-TR" b="1"/>
              <a:t>putBytes(), putFile() </a:t>
            </a:r>
            <a:r>
              <a:rPr lang="tr-TR"/>
              <a:t>veya </a:t>
            </a:r>
            <a:r>
              <a:rPr lang="tr-TR" b="1"/>
              <a:t>putStream() </a:t>
            </a:r>
            <a:r>
              <a:rPr lang="tr-TR"/>
              <a:t>metodlarını çağırırsınız. </a:t>
            </a:r>
          </a:p>
          <a:p>
            <a:endParaRPr lang="tr-TR"/>
          </a:p>
          <a:p>
            <a:r>
              <a:rPr lang="tr-TR"/>
              <a:t>Google Bulut Depolama grubunun root bir referansla veri yükleyemezsiniz. Referansınızın bir child URL'ye yönlendirilmesi gerekir. </a:t>
            </a:r>
            <a:br>
              <a:rPr lang="tr-TR"/>
            </a:br>
            <a:br>
              <a:rPr lang="tr-TR"/>
            </a:br>
            <a:r>
              <a:rPr lang="tr-TR"/>
              <a:t>            </a:t>
            </a:r>
            <a:br>
              <a:rPr lang="tr-TR" sz="1600" i="1"/>
            </a:br>
            <a:r>
              <a:rPr lang="tr-TR"/>
              <a:t>        </a:t>
            </a:r>
            <a:r>
              <a:rPr lang="tr-TR">
                <a:solidFill>
                  <a:srgbClr val="7030A0"/>
                </a:solidFill>
              </a:rPr>
              <a:t>        </a:t>
            </a:r>
            <a:endParaRPr lang="tr-TR"/>
          </a:p>
        </p:txBody>
      </p:sp>
    </p:spTree>
    <p:extLst>
      <p:ext uri="{BB962C8B-B14F-4D97-AF65-F5344CB8AC3E}">
        <p14:creationId xmlns:p14="http://schemas.microsoft.com/office/powerpoint/2010/main" val="43118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a:t>Authentication (Kimlik Doğrulama)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783829" cy="784830"/>
          </a:xfrm>
          <a:prstGeom prst="rect">
            <a:avLst/>
          </a:prstGeom>
          <a:noFill/>
        </p:spPr>
        <p:txBody>
          <a:bodyPr wrap="square" rtlCol="0">
            <a:spAutoFit/>
          </a:bodyPr>
          <a:lstStyle/>
          <a:p>
            <a:r>
              <a:rPr lang="tr-TR" sz="1500">
                <a:solidFill>
                  <a:schemeClr val="tx1"/>
                </a:solidFill>
              </a:rPr>
              <a:t>Authentication; oluşturduğunuz kurallar kapsamında veritabanı ve depolama alanındaki verileri koruma fırsatı sunar. Ayrıca tek bir kütüphane sayesinde Facebook, Twitter, Github ve Google hesabı üzerinden uygulamaya giriş yapılabilmektedir. </a:t>
            </a:r>
          </a:p>
        </p:txBody>
      </p:sp>
      <p:pic>
        <p:nvPicPr>
          <p:cNvPr id="9" name="Resim 8" descr="şey, nesne içeren bir resim&#10;&#10;Çok yüksek güvenilirlikle oluşturulmuş açıklama">
            <a:extLst>
              <a:ext uri="{FF2B5EF4-FFF2-40B4-BE49-F238E27FC236}">
                <a16:creationId xmlns:a16="http://schemas.microsoft.com/office/drawing/2014/main" id="{010C867B-C22E-49EE-85E9-77F3A37458B0}"/>
              </a:ext>
            </a:extLst>
          </p:cNvPr>
          <p:cNvPicPr>
            <a:picLocks noChangeAspect="1"/>
          </p:cNvPicPr>
          <p:nvPr/>
        </p:nvPicPr>
        <p:blipFill rotWithShape="1">
          <a:blip r:embed="rId3"/>
          <a:srcRect t="19304"/>
          <a:stretch/>
        </p:blipFill>
        <p:spPr>
          <a:xfrm>
            <a:off x="2408982" y="2614839"/>
            <a:ext cx="4397542" cy="2022708"/>
          </a:xfrm>
          <a:prstGeom prst="rect">
            <a:avLst/>
          </a:prstGeom>
        </p:spPr>
      </p:pic>
      <p:pic>
        <p:nvPicPr>
          <p:cNvPr id="11" name="Resim 10">
            <a:extLst>
              <a:ext uri="{FF2B5EF4-FFF2-40B4-BE49-F238E27FC236}">
                <a16:creationId xmlns:a16="http://schemas.microsoft.com/office/drawing/2014/main" id="{272BB4C1-B18C-4AE1-9430-C5B3CAC0B49E}"/>
              </a:ext>
            </a:extLst>
          </p:cNvPr>
          <p:cNvPicPr>
            <a:picLocks noChangeAspect="1"/>
          </p:cNvPicPr>
          <p:nvPr/>
        </p:nvPicPr>
        <p:blipFill>
          <a:blip r:embed="rId4"/>
          <a:stretch>
            <a:fillRect/>
          </a:stretch>
        </p:blipFill>
        <p:spPr>
          <a:xfrm>
            <a:off x="4343760" y="2136444"/>
            <a:ext cx="582570" cy="582570"/>
          </a:xfrm>
          <a:prstGeom prst="rect">
            <a:avLst/>
          </a:prstGeom>
        </p:spPr>
      </p:pic>
    </p:spTree>
    <p:extLst>
      <p:ext uri="{BB962C8B-B14F-4D97-AF65-F5344CB8AC3E}">
        <p14:creationId xmlns:p14="http://schemas.microsoft.com/office/powerpoint/2010/main" val="346201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Bellekteki Verilerden Yükleme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539430"/>
          </a:xfrm>
          <a:prstGeom prst="rect">
            <a:avLst/>
          </a:prstGeom>
          <a:noFill/>
        </p:spPr>
        <p:txBody>
          <a:bodyPr wrap="square" rtlCol="0">
            <a:spAutoFit/>
          </a:bodyPr>
          <a:lstStyle/>
          <a:p>
            <a:r>
              <a:rPr lang="tr-TR" b="1"/>
              <a:t>putBytes() </a:t>
            </a:r>
            <a:r>
              <a:rPr lang="tr-TR"/>
              <a:t>yöntemi, bir dosyayı bulut depolama yüklemenin en basit yoludur. </a:t>
            </a:r>
            <a:r>
              <a:rPr lang="tr-TR" b="1"/>
              <a:t>putBytes() </a:t>
            </a:r>
            <a:r>
              <a:rPr lang="tr-TR"/>
              <a:t>bir bayt [] alır ve yüklemenin durumunu yönetmek ve izlemek için kullanabileceğiniz bir UploadTask döndürür. </a:t>
            </a:r>
            <a:br>
              <a:rPr lang="tr-TR"/>
            </a:br>
            <a:br>
              <a:rPr lang="tr-TR"/>
            </a:br>
            <a:r>
              <a:rPr lang="tr-TR"/>
              <a:t>          </a:t>
            </a:r>
            <a:r>
              <a:rPr lang="tr-TR" i="1">
                <a:solidFill>
                  <a:schemeClr val="tx1">
                    <a:lumMod val="65000"/>
                    <a:lumOff val="35000"/>
                  </a:schemeClr>
                </a:solidFill>
              </a:rPr>
              <a:t>// Verileri bir ImageView'den bayt olarak alalım. </a:t>
            </a:r>
          </a:p>
          <a:p>
            <a:r>
              <a:rPr lang="tr-TR"/>
              <a:t>         </a:t>
            </a:r>
            <a:r>
              <a:rPr lang="tr-TR">
                <a:solidFill>
                  <a:schemeClr val="tx1">
                    <a:lumMod val="75000"/>
                    <a:lumOff val="25000"/>
                  </a:schemeClr>
                </a:solidFill>
              </a:rPr>
              <a:t>imageView</a:t>
            </a:r>
            <a:r>
              <a:rPr lang="tr-TR"/>
              <a:t>.setDrawingCacheEnabled(</a:t>
            </a:r>
            <a:r>
              <a:rPr lang="tr-TR">
                <a:solidFill>
                  <a:srgbClr val="0070C0"/>
                </a:solidFill>
              </a:rPr>
              <a:t>true</a:t>
            </a:r>
            <a:r>
              <a:rPr lang="tr-TR"/>
              <a:t>); </a:t>
            </a:r>
          </a:p>
          <a:p>
            <a:pPr lvl="2"/>
            <a:r>
              <a:rPr lang="tr-TR"/>
              <a:t>         </a:t>
            </a:r>
            <a:r>
              <a:rPr lang="tr-TR">
                <a:solidFill>
                  <a:schemeClr val="tx1">
                    <a:lumMod val="75000"/>
                    <a:lumOff val="25000"/>
                  </a:schemeClr>
                </a:solidFill>
              </a:rPr>
              <a:t>imageView</a:t>
            </a:r>
            <a:r>
              <a:rPr lang="tr-TR"/>
              <a:t>.buildDrawingCache(); </a:t>
            </a:r>
          </a:p>
          <a:p>
            <a:pPr lvl="2"/>
            <a:r>
              <a:rPr lang="tr-TR"/>
              <a:t>         </a:t>
            </a:r>
            <a:r>
              <a:rPr lang="tr-TR">
                <a:solidFill>
                  <a:srgbClr val="0065C4"/>
                </a:solidFill>
              </a:rPr>
              <a:t>Bitmap</a:t>
            </a:r>
            <a:r>
              <a:rPr lang="tr-TR"/>
              <a:t> bitmap = imageView.getDrawingCache(); </a:t>
            </a:r>
          </a:p>
          <a:p>
            <a:pPr lvl="2"/>
            <a:r>
              <a:rPr lang="tr-TR"/>
              <a:t>        </a:t>
            </a:r>
            <a:r>
              <a:rPr lang="tr-TR">
                <a:solidFill>
                  <a:srgbClr val="0065C4"/>
                </a:solidFill>
              </a:rPr>
              <a:t> ByteArrayOutputStream </a:t>
            </a:r>
            <a:r>
              <a:rPr lang="tr-TR"/>
              <a:t>baos = new ByteArrayOutputStream(); </a:t>
            </a:r>
          </a:p>
          <a:p>
            <a:pPr lvl="2"/>
            <a:r>
              <a:rPr lang="tr-TR"/>
              <a:t>         bitmap.compress(</a:t>
            </a:r>
            <a:r>
              <a:rPr lang="tr-TR">
                <a:solidFill>
                  <a:srgbClr val="0070C0"/>
                </a:solidFill>
              </a:rPr>
              <a:t>Bitmap.CompressFormat</a:t>
            </a:r>
            <a:r>
              <a:rPr lang="tr-TR"/>
              <a:t>.JPEG, </a:t>
            </a:r>
            <a:r>
              <a:rPr lang="tr-TR">
                <a:solidFill>
                  <a:srgbClr val="C00000"/>
                </a:solidFill>
              </a:rPr>
              <a:t>100</a:t>
            </a:r>
            <a:r>
              <a:rPr lang="tr-TR"/>
              <a:t>, baos); </a:t>
            </a:r>
          </a:p>
          <a:p>
            <a:pPr lvl="2"/>
            <a:r>
              <a:rPr lang="tr-TR"/>
              <a:t>         </a:t>
            </a:r>
            <a:r>
              <a:rPr lang="tr-TR">
                <a:solidFill>
                  <a:srgbClr val="0070C0"/>
                </a:solidFill>
              </a:rPr>
              <a:t>byte</a:t>
            </a:r>
            <a:r>
              <a:rPr lang="tr-TR"/>
              <a:t>[] data = baos.toByteArray(); </a:t>
            </a:r>
          </a:p>
          <a:p>
            <a:pPr lvl="2"/>
            <a:r>
              <a:rPr lang="tr-TR"/>
              <a:t>        </a:t>
            </a:r>
            <a:r>
              <a:rPr lang="tr-TR">
                <a:solidFill>
                  <a:srgbClr val="7030A0"/>
                </a:solidFill>
              </a:rPr>
              <a:t> UploadTask </a:t>
            </a:r>
            <a:r>
              <a:rPr lang="tr-TR"/>
              <a:t>uploadTask = mountainsRef.</a:t>
            </a:r>
            <a:r>
              <a:rPr lang="tr-TR">
                <a:solidFill>
                  <a:srgbClr val="7030A0"/>
                </a:solidFill>
              </a:rPr>
              <a:t>putBytes</a:t>
            </a:r>
            <a:r>
              <a:rPr lang="tr-TR"/>
              <a:t>(data); </a:t>
            </a:r>
          </a:p>
          <a:p>
            <a:br>
              <a:rPr lang="tr-TR"/>
            </a:br>
            <a:br>
              <a:rPr lang="tr-TR"/>
            </a:br>
            <a:r>
              <a:rPr lang="tr-TR"/>
              <a:t>            </a:t>
            </a:r>
            <a:br>
              <a:rPr lang="tr-TR" sz="1600" i="1"/>
            </a:br>
            <a:r>
              <a:rPr lang="tr-TR"/>
              <a:t>        </a:t>
            </a:r>
            <a:r>
              <a:rPr lang="tr-TR">
                <a:solidFill>
                  <a:srgbClr val="7030A0"/>
                </a:solidFill>
              </a:rPr>
              <a:t>        </a:t>
            </a:r>
            <a:endParaRPr lang="tr-TR"/>
          </a:p>
        </p:txBody>
      </p:sp>
    </p:spTree>
    <p:extLst>
      <p:ext uri="{BB962C8B-B14F-4D97-AF65-F5344CB8AC3E}">
        <p14:creationId xmlns:p14="http://schemas.microsoft.com/office/powerpoint/2010/main" val="2516204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Bellekteki Verilerden Yükleme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970318"/>
          </a:xfrm>
          <a:prstGeom prst="rect">
            <a:avLst/>
          </a:prstGeom>
          <a:noFill/>
        </p:spPr>
        <p:txBody>
          <a:bodyPr wrap="square" rtlCol="0">
            <a:spAutoFit/>
          </a:bodyPr>
          <a:lstStyle/>
          <a:p>
            <a:r>
              <a:rPr lang="tr-TR"/>
              <a:t>uploadTask.addOnFailureListener(</a:t>
            </a:r>
            <a:r>
              <a:rPr lang="tr-TR">
                <a:solidFill>
                  <a:srgbClr val="0070C0"/>
                </a:solidFill>
              </a:rPr>
              <a:t>new </a:t>
            </a:r>
            <a:r>
              <a:rPr lang="tr-TR">
                <a:solidFill>
                  <a:srgbClr val="7030A0"/>
                </a:solidFill>
              </a:rPr>
              <a:t>OnFailureListener() </a:t>
            </a:r>
            <a:r>
              <a:rPr lang="tr-TR"/>
              <a:t>{ </a:t>
            </a:r>
          </a:p>
          <a:p>
            <a:r>
              <a:rPr lang="tr-TR"/>
              <a:t>   </a:t>
            </a:r>
            <a:r>
              <a:rPr lang="tr-TR">
                <a:solidFill>
                  <a:srgbClr val="C00000"/>
                </a:solidFill>
              </a:rPr>
              <a:t>@Override </a:t>
            </a:r>
          </a:p>
          <a:p>
            <a:r>
              <a:rPr lang="tr-TR"/>
              <a:t>    </a:t>
            </a:r>
            <a:r>
              <a:rPr lang="tr-TR">
                <a:solidFill>
                  <a:srgbClr val="0065C4"/>
                </a:solidFill>
              </a:rPr>
              <a:t>public void </a:t>
            </a:r>
            <a:r>
              <a:rPr lang="tr-TR"/>
              <a:t>onFailure(</a:t>
            </a:r>
            <a:r>
              <a:rPr lang="tr-TR">
                <a:solidFill>
                  <a:srgbClr val="C00000"/>
                </a:solidFill>
              </a:rPr>
              <a:t>@NonNull </a:t>
            </a:r>
            <a:r>
              <a:rPr lang="tr-TR">
                <a:solidFill>
                  <a:srgbClr val="7030A0"/>
                </a:solidFill>
              </a:rPr>
              <a:t>Exception</a:t>
            </a:r>
            <a:r>
              <a:rPr lang="tr-TR"/>
              <a:t> exception) { </a:t>
            </a:r>
          </a:p>
          <a:p>
            <a:r>
              <a:rPr lang="tr-TR"/>
              <a:t>        </a:t>
            </a:r>
            <a:r>
              <a:rPr lang="tr-TR" i="1">
                <a:solidFill>
                  <a:schemeClr val="tx1">
                    <a:lumMod val="65000"/>
                    <a:lumOff val="35000"/>
                  </a:schemeClr>
                </a:solidFill>
              </a:rPr>
              <a:t>// Başarısız yüklemeleri işleme </a:t>
            </a:r>
          </a:p>
          <a:p>
            <a:r>
              <a:rPr lang="tr-TR"/>
              <a:t>    } </a:t>
            </a:r>
          </a:p>
          <a:p>
            <a:r>
              <a:rPr lang="tr-TR"/>
              <a:t>    }).</a:t>
            </a:r>
            <a:r>
              <a:rPr lang="tr-TR">
                <a:solidFill>
                  <a:srgbClr val="7030A0"/>
                </a:solidFill>
              </a:rPr>
              <a:t>addOnSuccessListener</a:t>
            </a:r>
            <a:r>
              <a:rPr lang="tr-TR"/>
              <a:t>(</a:t>
            </a:r>
            <a:r>
              <a:rPr lang="tr-TR">
                <a:solidFill>
                  <a:srgbClr val="0070C0"/>
                </a:solidFill>
              </a:rPr>
              <a:t>new</a:t>
            </a:r>
            <a:r>
              <a:rPr lang="tr-TR"/>
              <a:t> </a:t>
            </a:r>
            <a:r>
              <a:rPr lang="tr-TR">
                <a:solidFill>
                  <a:srgbClr val="7030A0"/>
                </a:solidFill>
              </a:rPr>
              <a:t>OnSuccessListener&lt;UploadTask.TaskSnapshot&gt;() </a:t>
            </a:r>
            <a:r>
              <a:rPr lang="tr-TR"/>
              <a:t>{ </a:t>
            </a:r>
          </a:p>
          <a:p>
            <a:r>
              <a:rPr lang="tr-TR"/>
              <a:t>    </a:t>
            </a:r>
            <a:r>
              <a:rPr lang="tr-TR">
                <a:solidFill>
                  <a:srgbClr val="C00000"/>
                </a:solidFill>
              </a:rPr>
              <a:t>@Override </a:t>
            </a:r>
          </a:p>
          <a:p>
            <a:r>
              <a:rPr lang="tr-TR"/>
              <a:t>     </a:t>
            </a:r>
            <a:r>
              <a:rPr lang="tr-TR">
                <a:solidFill>
                  <a:srgbClr val="0070C0"/>
                </a:solidFill>
              </a:rPr>
              <a:t>public void </a:t>
            </a:r>
            <a:r>
              <a:rPr lang="tr-TR"/>
              <a:t>onSuccess(UploadTask.TaskSnapshot taskSnapshot) { </a:t>
            </a:r>
          </a:p>
          <a:p>
            <a:r>
              <a:rPr lang="tr-TR"/>
              <a:t>       </a:t>
            </a:r>
            <a:r>
              <a:rPr lang="tr-TR" i="1">
                <a:solidFill>
                  <a:schemeClr val="tx1">
                    <a:lumMod val="50000"/>
                    <a:lumOff val="50000"/>
                  </a:schemeClr>
                </a:solidFill>
              </a:rPr>
              <a:t>// taskSnapshot.getMetadata(), boyut, içerik türü ve indirme URL'si gibi dosya meta verileri</a:t>
            </a:r>
          </a:p>
          <a:p>
            <a:r>
              <a:rPr lang="tr-TR" i="1">
                <a:solidFill>
                  <a:schemeClr val="tx1">
                    <a:lumMod val="50000"/>
                    <a:lumOff val="50000"/>
                  </a:schemeClr>
                </a:solidFill>
              </a:rPr>
              <a:t>       //içerir. </a:t>
            </a:r>
          </a:p>
          <a:p>
            <a:r>
              <a:rPr lang="tr-TR"/>
              <a:t>     Uri downloadUrl = taskSnapshot.getDownloadUrl(); </a:t>
            </a:r>
          </a:p>
          <a:p>
            <a:r>
              <a:rPr lang="tr-TR"/>
              <a:t>    } }); </a:t>
            </a:r>
          </a:p>
          <a:p>
            <a:br>
              <a:rPr lang="tr-TR"/>
            </a:br>
            <a:r>
              <a:rPr lang="tr-TR" b="1"/>
              <a:t>putBytes() </a:t>
            </a:r>
            <a:r>
              <a:rPr lang="tr-TR"/>
              <a:t>bir bayt[] kabul ettiğinden, uygulamanızın bir dosyanın tüm içeriğini aynı anda bellekte tutması gerekir. Daha az bellek kullanmak için </a:t>
            </a:r>
            <a:r>
              <a:rPr lang="tr-TR" b="1"/>
              <a:t>putStream() </a:t>
            </a:r>
            <a:r>
              <a:rPr lang="tr-TR"/>
              <a:t>veya </a:t>
            </a:r>
            <a:r>
              <a:rPr lang="tr-TR" b="1"/>
              <a:t>putFile() </a:t>
            </a:r>
            <a:r>
              <a:rPr lang="tr-TR"/>
              <a:t>kullanmalısınız.</a:t>
            </a:r>
            <a:br>
              <a:rPr lang="tr-TR"/>
            </a:br>
            <a:br>
              <a:rPr lang="tr-TR"/>
            </a:br>
            <a:r>
              <a:rPr lang="tr-TR"/>
              <a:t>            </a:t>
            </a:r>
            <a:br>
              <a:rPr lang="tr-TR" sz="1600" i="1"/>
            </a:br>
            <a:r>
              <a:rPr lang="tr-TR"/>
              <a:t>        </a:t>
            </a:r>
            <a:r>
              <a:rPr lang="tr-TR">
                <a:solidFill>
                  <a:srgbClr val="7030A0"/>
                </a:solidFill>
              </a:rPr>
              <a:t>        </a:t>
            </a:r>
            <a:endParaRPr lang="tr-TR"/>
          </a:p>
        </p:txBody>
      </p:sp>
    </p:spTree>
    <p:extLst>
      <p:ext uri="{BB962C8B-B14F-4D97-AF65-F5344CB8AC3E}">
        <p14:creationId xmlns:p14="http://schemas.microsoft.com/office/powerpoint/2010/main" val="2436415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Medya Yükleme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539430"/>
          </a:xfrm>
          <a:prstGeom prst="rect">
            <a:avLst/>
          </a:prstGeom>
          <a:noFill/>
        </p:spPr>
        <p:txBody>
          <a:bodyPr wrap="square" rtlCol="0">
            <a:spAutoFit/>
          </a:bodyPr>
          <a:lstStyle/>
          <a:p>
            <a:r>
              <a:rPr lang="tr-TR" b="1"/>
              <a:t>putStream() </a:t>
            </a:r>
            <a:r>
              <a:rPr lang="tr-TR"/>
              <a:t>metodu bulut depolamaya bir dosya yüklemek için çok yönlü metoddur. </a:t>
            </a:r>
            <a:r>
              <a:rPr lang="tr-TR" b="1"/>
              <a:t>putStream() </a:t>
            </a:r>
            <a:r>
              <a:rPr lang="tr-TR"/>
              <a:t>bir InputStream alır ve yüklemenin durumunu izlemek ve yönetmek için kullanabileceğiniz bir UploadTask döndürür. </a:t>
            </a:r>
            <a:br>
              <a:rPr lang="tr-TR"/>
            </a:br>
            <a:br>
              <a:rPr lang="tr-TR"/>
            </a:br>
            <a:r>
              <a:rPr lang="tr-TR"/>
              <a:t>       </a:t>
            </a:r>
            <a:r>
              <a:rPr lang="en-US">
                <a:solidFill>
                  <a:srgbClr val="7030A0"/>
                </a:solidFill>
              </a:rPr>
              <a:t>InputStream</a:t>
            </a:r>
            <a:r>
              <a:rPr lang="en-US"/>
              <a:t> stream = </a:t>
            </a:r>
            <a:r>
              <a:rPr lang="en-US">
                <a:solidFill>
                  <a:srgbClr val="0070C0"/>
                </a:solidFill>
              </a:rPr>
              <a:t>new</a:t>
            </a:r>
            <a:r>
              <a:rPr lang="en-US"/>
              <a:t> </a:t>
            </a:r>
            <a:r>
              <a:rPr lang="en-US">
                <a:solidFill>
                  <a:srgbClr val="7030A0"/>
                </a:solidFill>
              </a:rPr>
              <a:t>FileInputStream</a:t>
            </a:r>
            <a:r>
              <a:rPr lang="en-US"/>
              <a:t>(new File(</a:t>
            </a:r>
            <a:r>
              <a:rPr lang="en-US">
                <a:solidFill>
                  <a:srgbClr val="00B050"/>
                </a:solidFill>
              </a:rPr>
              <a:t>"path/to/images/rivers.jpg"</a:t>
            </a:r>
            <a:r>
              <a:rPr lang="en-US"/>
              <a:t>)); </a:t>
            </a:r>
          </a:p>
          <a:p>
            <a:r>
              <a:rPr lang="tr-TR"/>
              <a:t>       uploadTask = mountainsRef.putStream(stream); </a:t>
            </a:r>
          </a:p>
          <a:p>
            <a:r>
              <a:rPr lang="tr-TR"/>
              <a:t>       uploadTask.addOnFailureListener(</a:t>
            </a:r>
            <a:r>
              <a:rPr lang="tr-TR">
                <a:solidFill>
                  <a:srgbClr val="0070C0"/>
                </a:solidFill>
              </a:rPr>
              <a:t>new</a:t>
            </a:r>
            <a:r>
              <a:rPr lang="tr-TR"/>
              <a:t> </a:t>
            </a:r>
            <a:r>
              <a:rPr lang="tr-TR">
                <a:solidFill>
                  <a:srgbClr val="7030A0"/>
                </a:solidFill>
              </a:rPr>
              <a:t>OnFailureListener() </a:t>
            </a:r>
            <a:r>
              <a:rPr lang="tr-TR"/>
              <a:t>{ </a:t>
            </a:r>
          </a:p>
          <a:p>
            <a:r>
              <a:rPr lang="tr-TR"/>
              <a:t>        </a:t>
            </a:r>
            <a:r>
              <a:rPr lang="tr-TR">
                <a:solidFill>
                  <a:srgbClr val="C00000"/>
                </a:solidFill>
              </a:rPr>
              <a:t> @Override </a:t>
            </a:r>
          </a:p>
          <a:p>
            <a:r>
              <a:rPr lang="tr-TR"/>
              <a:t>          </a:t>
            </a:r>
            <a:r>
              <a:rPr lang="tr-TR">
                <a:solidFill>
                  <a:srgbClr val="0070C0"/>
                </a:solidFill>
              </a:rPr>
              <a:t>public void </a:t>
            </a:r>
            <a:r>
              <a:rPr lang="tr-TR"/>
              <a:t>onFailure(</a:t>
            </a:r>
            <a:r>
              <a:rPr lang="tr-TR">
                <a:solidFill>
                  <a:srgbClr val="C00000"/>
                </a:solidFill>
              </a:rPr>
              <a:t>@NonNull </a:t>
            </a:r>
            <a:r>
              <a:rPr lang="tr-TR"/>
              <a:t>Exception exception) { </a:t>
            </a:r>
          </a:p>
          <a:p>
            <a:r>
              <a:rPr lang="tr-TR"/>
              <a:t>           </a:t>
            </a:r>
            <a:r>
              <a:rPr lang="tr-TR" i="1">
                <a:solidFill>
                  <a:schemeClr val="tx1">
                    <a:lumMod val="50000"/>
                    <a:lumOff val="50000"/>
                  </a:schemeClr>
                </a:solidFill>
              </a:rPr>
              <a:t>// Başarısız yüklemeleri işleme </a:t>
            </a:r>
          </a:p>
          <a:p>
            <a:r>
              <a:rPr lang="tr-TR"/>
              <a:t>        } </a:t>
            </a:r>
            <a:br>
              <a:rPr lang="tr-TR"/>
            </a:br>
            <a:r>
              <a:rPr lang="tr-TR"/>
              <a:t>            }).</a:t>
            </a:r>
            <a:r>
              <a:rPr lang="tr-TR">
                <a:solidFill>
                  <a:srgbClr val="7030A0"/>
                </a:solidFill>
              </a:rPr>
              <a:t>addOnSuccessListener</a:t>
            </a:r>
            <a:r>
              <a:rPr lang="tr-TR"/>
              <a:t>(</a:t>
            </a:r>
            <a:r>
              <a:rPr lang="tr-TR">
                <a:solidFill>
                  <a:srgbClr val="0070C0"/>
                </a:solidFill>
              </a:rPr>
              <a:t>new</a:t>
            </a:r>
            <a:r>
              <a:rPr lang="tr-TR"/>
              <a:t> OnSuccessListener&lt;UploadTask.TaskSnapshot&gt;() { </a:t>
            </a:r>
          </a:p>
          <a:p>
            <a:r>
              <a:rPr lang="tr-TR"/>
              <a:t>        </a:t>
            </a:r>
            <a:r>
              <a:rPr lang="tr-TR">
                <a:solidFill>
                  <a:srgbClr val="C00000"/>
                </a:solidFill>
              </a:rPr>
              <a:t>@Override </a:t>
            </a:r>
          </a:p>
          <a:p>
            <a:r>
              <a:rPr lang="tr-TR">
                <a:solidFill>
                  <a:srgbClr val="0070C0"/>
                </a:solidFill>
              </a:rPr>
              <a:t>        public void </a:t>
            </a:r>
            <a:r>
              <a:rPr lang="tr-TR"/>
              <a:t>onSuccess(UploadTask.TaskSnapshot taskSnapshot) { </a:t>
            </a:r>
          </a:p>
          <a:p>
            <a:r>
              <a:rPr lang="tr-TR"/>
              <a:t>        Uri downloadUrl = taskSnapshot.getDownloadUrl(); </a:t>
            </a:r>
          </a:p>
          <a:p>
            <a:r>
              <a:rPr lang="tr-TR"/>
              <a:t>} }); </a:t>
            </a:r>
          </a:p>
        </p:txBody>
      </p:sp>
    </p:spTree>
    <p:extLst>
      <p:ext uri="{BB962C8B-B14F-4D97-AF65-F5344CB8AC3E}">
        <p14:creationId xmlns:p14="http://schemas.microsoft.com/office/powerpoint/2010/main" val="147320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Yüklemeleri Yönetme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539430"/>
          </a:xfrm>
          <a:prstGeom prst="rect">
            <a:avLst/>
          </a:prstGeom>
          <a:noFill/>
        </p:spPr>
        <p:txBody>
          <a:bodyPr wrap="square" rtlCol="0">
            <a:spAutoFit/>
          </a:bodyPr>
          <a:lstStyle/>
          <a:p>
            <a:r>
              <a:rPr lang="tr-TR"/>
              <a:t>Yüklemeleri başlatmanın yanı sıra, </a:t>
            </a:r>
            <a:r>
              <a:rPr lang="tr-TR" b="1"/>
              <a:t>pause(), resume() ve cancel() </a:t>
            </a:r>
            <a:r>
              <a:rPr lang="tr-TR"/>
              <a:t>metodlarını kullanarak yüklemeleri duraklatabilir, devam ettirebilir ve iptal edebilirsiniz. Duraklatma ve devam ettirme olayları sırasıyla duraklatma ve ilerleme durum değişikliklerini artırır. Bir yüklemeyi iptal etmek, yüklemenin iptal edildiğini gösteren bir hata ile başarısız olmasına neden olur. </a:t>
            </a:r>
            <a:br>
              <a:rPr lang="tr-TR"/>
            </a:br>
            <a:br>
              <a:rPr lang="tr-TR"/>
            </a:br>
            <a:br>
              <a:rPr lang="tr-TR"/>
            </a:br>
            <a:r>
              <a:rPr lang="tr-TR"/>
              <a:t>          </a:t>
            </a:r>
            <a:r>
              <a:rPr lang="tr-TR">
                <a:solidFill>
                  <a:srgbClr val="7030A0"/>
                </a:solidFill>
              </a:rPr>
              <a:t> </a:t>
            </a:r>
            <a:r>
              <a:rPr lang="en-US">
                <a:solidFill>
                  <a:srgbClr val="7030A0"/>
                </a:solidFill>
              </a:rPr>
              <a:t>uploadTask </a:t>
            </a:r>
            <a:r>
              <a:rPr lang="en-US"/>
              <a:t>= storageRef.child</a:t>
            </a:r>
            <a:r>
              <a:rPr lang="en-US">
                <a:solidFill>
                  <a:schemeClr val="tx1"/>
                </a:solidFill>
              </a:rPr>
              <a:t>(</a:t>
            </a:r>
            <a:r>
              <a:rPr lang="en-US">
                <a:solidFill>
                  <a:srgbClr val="00B050"/>
                </a:solidFill>
              </a:rPr>
              <a:t>"images/mountains.jpg"</a:t>
            </a:r>
            <a:r>
              <a:rPr lang="en-US">
                <a:solidFill>
                  <a:schemeClr val="tx1"/>
                </a:solidFill>
              </a:rPr>
              <a:t>).</a:t>
            </a:r>
            <a:r>
              <a:rPr lang="en-US">
                <a:solidFill>
                  <a:srgbClr val="7030A0"/>
                </a:solidFill>
              </a:rPr>
              <a:t>putFile</a:t>
            </a:r>
            <a:r>
              <a:rPr lang="en-US"/>
              <a:t>(file); </a:t>
            </a:r>
          </a:p>
          <a:p>
            <a:endParaRPr lang="tr-TR"/>
          </a:p>
          <a:p>
            <a:r>
              <a:rPr lang="tr-TR"/>
              <a:t>                    uploadTask.</a:t>
            </a:r>
            <a:r>
              <a:rPr lang="tr-TR">
                <a:solidFill>
                  <a:srgbClr val="0070C0"/>
                </a:solidFill>
              </a:rPr>
              <a:t>pause(); </a:t>
            </a:r>
          </a:p>
          <a:p>
            <a:r>
              <a:rPr lang="tr-TR" i="1">
                <a:solidFill>
                  <a:schemeClr val="tx1">
                    <a:lumMod val="50000"/>
                    <a:lumOff val="50000"/>
                  </a:schemeClr>
                </a:solidFill>
              </a:rPr>
              <a:t>                         </a:t>
            </a:r>
            <a:r>
              <a:rPr lang="tr-TR" i="1">
                <a:solidFill>
                  <a:schemeClr val="tx1">
                    <a:lumMod val="65000"/>
                    <a:lumOff val="35000"/>
                  </a:schemeClr>
                </a:solidFill>
              </a:rPr>
              <a:t>// Yüklemeyi duraklat.  </a:t>
            </a:r>
          </a:p>
          <a:p>
            <a:r>
              <a:rPr lang="tr-TR"/>
              <a:t>                    uploadTask.</a:t>
            </a:r>
            <a:r>
              <a:rPr lang="tr-TR">
                <a:solidFill>
                  <a:srgbClr val="0070C0"/>
                </a:solidFill>
              </a:rPr>
              <a:t>resume(); </a:t>
            </a:r>
          </a:p>
          <a:p>
            <a:r>
              <a:rPr lang="tr-TR"/>
              <a:t>                         </a:t>
            </a:r>
            <a:r>
              <a:rPr lang="tr-TR" i="1">
                <a:solidFill>
                  <a:schemeClr val="tx1">
                    <a:lumMod val="65000"/>
                    <a:lumOff val="35000"/>
                  </a:schemeClr>
                </a:solidFill>
              </a:rPr>
              <a:t>// Yükelemeyi devam ettir. </a:t>
            </a:r>
          </a:p>
          <a:p>
            <a:r>
              <a:rPr lang="tr-TR"/>
              <a:t>                    uploadTask.</a:t>
            </a:r>
            <a:r>
              <a:rPr lang="tr-TR">
                <a:solidFill>
                  <a:srgbClr val="0070C0"/>
                </a:solidFill>
              </a:rPr>
              <a:t>cancel();</a:t>
            </a:r>
          </a:p>
          <a:p>
            <a:r>
              <a:rPr lang="tr-TR" i="1">
                <a:solidFill>
                  <a:schemeClr val="tx1">
                    <a:lumMod val="65000"/>
                    <a:lumOff val="35000"/>
                  </a:schemeClr>
                </a:solidFill>
              </a:rPr>
              <a:t>                         // Yüklemeyi iptal et. </a:t>
            </a:r>
          </a:p>
          <a:p>
            <a:br>
              <a:rPr lang="tr-TR"/>
            </a:br>
            <a:endParaRPr lang="tr-TR"/>
          </a:p>
        </p:txBody>
      </p:sp>
    </p:spTree>
    <p:extLst>
      <p:ext uri="{BB962C8B-B14F-4D97-AF65-F5344CB8AC3E}">
        <p14:creationId xmlns:p14="http://schemas.microsoft.com/office/powerpoint/2010/main" val="3493595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Dosyaları İndirme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031325"/>
          </a:xfrm>
          <a:prstGeom prst="rect">
            <a:avLst/>
          </a:prstGeom>
          <a:noFill/>
        </p:spPr>
        <p:txBody>
          <a:bodyPr wrap="square" rtlCol="0">
            <a:spAutoFit/>
          </a:bodyPr>
          <a:lstStyle/>
          <a:p>
            <a:r>
              <a:rPr lang="tr-TR"/>
              <a:t>Bulut Depolama Alanı, geliştiricilerin Firebase tarafından sağlanan ve yönetilen bir Google bulut depolama alanındaki dosyaları hızlı ve kolay bir şekilde indirmelerine olanak tanır. </a:t>
            </a:r>
          </a:p>
          <a:p>
            <a:br>
              <a:rPr lang="tr-TR"/>
            </a:br>
            <a:r>
              <a:rPr lang="tr-TR">
                <a:solidFill>
                  <a:srgbClr val="C00000"/>
                </a:solidFill>
              </a:rPr>
              <a:t>Not: </a:t>
            </a:r>
            <a:r>
              <a:rPr lang="tr-TR"/>
              <a:t>Varsayılan olarak, Bulut Depolama alanları dosyaları indirmek için Firebase Authentication (Kimlik Doğrulaması) gerektirir. Bulut depolama için Firebase Güvenlik Kurallarınızı yetkisiz erişime izin vermek üzere değiştirebilirsiniz. Varsayılan Google App Engine uygulaması ve Firebase bu alanı paylaştığından, herkese açık erişimi yapılandırmak, yeni yüklenen App Engine dosyalarını herkese açık olarak da erişilebilir hale getirebilir. Kimlik doğrulamasını ayarladığınızda erişiminizi tekrar Depolama grubunuza kısıtladığınızdan emin olun. </a:t>
            </a:r>
          </a:p>
        </p:txBody>
      </p:sp>
    </p:spTree>
    <p:extLst>
      <p:ext uri="{BB962C8B-B14F-4D97-AF65-F5344CB8AC3E}">
        <p14:creationId xmlns:p14="http://schemas.microsoft.com/office/powerpoint/2010/main" val="32061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Dosyaları İndirmek için Referans Oluşturma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539430"/>
          </a:xfrm>
          <a:prstGeom prst="rect">
            <a:avLst/>
          </a:prstGeom>
          <a:noFill/>
        </p:spPr>
        <p:txBody>
          <a:bodyPr wrap="square" rtlCol="0">
            <a:spAutoFit/>
          </a:bodyPr>
          <a:lstStyle/>
          <a:p>
            <a:r>
              <a:rPr lang="tr-TR"/>
              <a:t>Bir dosyayı indirmek için önce indirmek istediğiniz dosyaya bulut depolama başvurusu oluşturun. </a:t>
            </a:r>
          </a:p>
          <a:p>
            <a:r>
              <a:rPr lang="tr-TR"/>
              <a:t>Depolama alanına alt yol ekleyerek bir referans oluşturabilir veya bulut depolamadaki bir nesneyi referans alan, mevcut bir gs: // veya https: // URL'den bir referans oluşturabilirsiniz. </a:t>
            </a:r>
            <a:br>
              <a:rPr lang="tr-TR"/>
            </a:br>
            <a:br>
              <a:rPr lang="tr-TR"/>
            </a:br>
            <a:r>
              <a:rPr lang="tr-TR" i="1">
                <a:solidFill>
                  <a:schemeClr val="tx1">
                    <a:lumMod val="50000"/>
                    <a:lumOff val="50000"/>
                  </a:schemeClr>
                </a:solidFill>
              </a:rPr>
              <a:t>// Uygulamanız için depolama referansı oluşturun </a:t>
            </a:r>
          </a:p>
          <a:p>
            <a:r>
              <a:rPr lang="tr-TR">
                <a:solidFill>
                  <a:srgbClr val="7030A0"/>
                </a:solidFill>
              </a:rPr>
              <a:t>StorageReference</a:t>
            </a:r>
            <a:r>
              <a:rPr lang="tr-TR"/>
              <a:t> storageRef = storage.</a:t>
            </a:r>
            <a:r>
              <a:rPr lang="tr-TR">
                <a:solidFill>
                  <a:srgbClr val="0070C0"/>
                </a:solidFill>
              </a:rPr>
              <a:t>getReference(); </a:t>
            </a:r>
            <a:br>
              <a:rPr lang="tr-TR"/>
            </a:br>
            <a:r>
              <a:rPr lang="tr-TR" i="1">
                <a:solidFill>
                  <a:schemeClr val="tx1">
                    <a:lumMod val="50000"/>
                    <a:lumOff val="50000"/>
                  </a:schemeClr>
                </a:solidFill>
              </a:rPr>
              <a:t>// ilk dosya yolu ve adı olan bir referans oluşturun </a:t>
            </a:r>
          </a:p>
          <a:p>
            <a:r>
              <a:rPr lang="tr-TR">
                <a:solidFill>
                  <a:srgbClr val="7030A0"/>
                </a:solidFill>
              </a:rPr>
              <a:t>StorageReference</a:t>
            </a:r>
            <a:r>
              <a:rPr lang="tr-TR"/>
              <a:t> pathReference = storageRef.child</a:t>
            </a:r>
            <a:r>
              <a:rPr lang="tr-TR">
                <a:solidFill>
                  <a:srgbClr val="00B050"/>
                </a:solidFill>
              </a:rPr>
              <a:t>("images/stars.jpg"</a:t>
            </a:r>
            <a:r>
              <a:rPr lang="tr-TR">
                <a:solidFill>
                  <a:schemeClr val="tx1"/>
                </a:solidFill>
              </a:rPr>
              <a:t>); </a:t>
            </a:r>
            <a:br>
              <a:rPr lang="tr-TR"/>
            </a:br>
            <a:r>
              <a:rPr lang="tr-TR" i="1">
                <a:solidFill>
                  <a:schemeClr val="tx1">
                    <a:lumMod val="50000"/>
                    <a:lumOff val="50000"/>
                  </a:schemeClr>
                </a:solidFill>
              </a:rPr>
              <a:t>// Bir Google Cloud Storage URI'sinden bir dosyaya referans oluşturma </a:t>
            </a:r>
          </a:p>
          <a:p>
            <a:r>
              <a:rPr lang="tr-TR">
                <a:solidFill>
                  <a:srgbClr val="7030A0"/>
                </a:solidFill>
              </a:rPr>
              <a:t>StorageReference</a:t>
            </a:r>
            <a:r>
              <a:rPr lang="tr-TR"/>
              <a:t> gsReference = storage.</a:t>
            </a:r>
            <a:r>
              <a:rPr lang="tr-TR">
                <a:solidFill>
                  <a:srgbClr val="0070C0"/>
                </a:solidFill>
              </a:rPr>
              <a:t>getReferenceFromUrl</a:t>
            </a:r>
            <a:r>
              <a:rPr lang="tr-TR"/>
              <a:t>(</a:t>
            </a:r>
            <a:r>
              <a:rPr lang="tr-TR">
                <a:solidFill>
                  <a:srgbClr val="00B050"/>
                </a:solidFill>
              </a:rPr>
              <a:t>"gs://bucket/images/stars.jpg"</a:t>
            </a:r>
            <a:r>
              <a:rPr lang="tr-TR">
                <a:solidFill>
                  <a:schemeClr val="tx1"/>
                </a:solidFill>
              </a:rPr>
              <a:t>);</a:t>
            </a:r>
          </a:p>
          <a:p>
            <a:r>
              <a:rPr lang="tr-TR" i="1">
                <a:solidFill>
                  <a:schemeClr val="tx1">
                    <a:lumMod val="50000"/>
                    <a:lumOff val="50000"/>
                  </a:schemeClr>
                </a:solidFill>
              </a:rPr>
              <a:t>// Bir HTTPS URL'sinden referans oluşturma </a:t>
            </a:r>
          </a:p>
          <a:p>
            <a:r>
              <a:rPr lang="tr-TR" i="1">
                <a:solidFill>
                  <a:schemeClr val="tx1">
                    <a:lumMod val="50000"/>
                    <a:lumOff val="50000"/>
                  </a:schemeClr>
                </a:solidFill>
              </a:rPr>
              <a:t>// URL'de karakterlerin değiştiğini unutmayın! </a:t>
            </a:r>
          </a:p>
          <a:p>
            <a:r>
              <a:rPr lang="da-DK">
                <a:solidFill>
                  <a:srgbClr val="7030A0"/>
                </a:solidFill>
              </a:rPr>
              <a:t>StorageReference </a:t>
            </a:r>
            <a:r>
              <a:rPr lang="da-DK"/>
              <a:t>httpsReference = storage.</a:t>
            </a:r>
            <a:r>
              <a:rPr lang="da-DK">
                <a:solidFill>
                  <a:srgbClr val="0070C0"/>
                </a:solidFill>
              </a:rPr>
              <a:t>getReferenceFromUr</a:t>
            </a:r>
            <a:r>
              <a:rPr lang="da-DK"/>
              <a:t>l(</a:t>
            </a:r>
            <a:r>
              <a:rPr lang="da-DK">
                <a:solidFill>
                  <a:srgbClr val="00B050"/>
                </a:solidFill>
              </a:rPr>
              <a:t>"https://firebasestorage.googleapis.com/b/bucket/o/images%20stars.jpg"</a:t>
            </a:r>
            <a:r>
              <a:rPr lang="da-DK"/>
              <a:t>); </a:t>
            </a:r>
            <a:endParaRPr lang="tr-TR"/>
          </a:p>
          <a:p>
            <a:r>
              <a:rPr lang="tr-TR"/>
              <a:t> </a:t>
            </a:r>
          </a:p>
        </p:txBody>
      </p:sp>
    </p:spTree>
    <p:extLst>
      <p:ext uri="{BB962C8B-B14F-4D97-AF65-F5344CB8AC3E}">
        <p14:creationId xmlns:p14="http://schemas.microsoft.com/office/powerpoint/2010/main" val="3003621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Dosyaları İndirme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2462213"/>
          </a:xfrm>
          <a:prstGeom prst="rect">
            <a:avLst/>
          </a:prstGeom>
          <a:noFill/>
        </p:spPr>
        <p:txBody>
          <a:bodyPr wrap="square" rtlCol="0">
            <a:spAutoFit/>
          </a:bodyPr>
          <a:lstStyle/>
          <a:p>
            <a:r>
              <a:rPr lang="tr-TR"/>
              <a:t>Bir referans yaptıktan sonra, </a:t>
            </a:r>
            <a:r>
              <a:rPr lang="tr-TR" b="1"/>
              <a:t>getBytes()</a:t>
            </a:r>
            <a:r>
              <a:rPr lang="tr-TR"/>
              <a:t> veya </a:t>
            </a:r>
            <a:r>
              <a:rPr lang="tr-TR" b="1"/>
              <a:t>getStream() </a:t>
            </a:r>
            <a:r>
              <a:rPr lang="tr-TR"/>
              <a:t>öğelerini çağırarak bulut depolamadan dosyaları indirebilirsiniz. Dosyayı başka bir kitaplıkla indirmeyi tercih ediyorsanız, </a:t>
            </a:r>
            <a:r>
              <a:rPr lang="tr-TR" b="1"/>
              <a:t>getDownloadUrl()</a:t>
            </a:r>
            <a:r>
              <a:rPr lang="tr-TR"/>
              <a:t> ile bir indirme URL'si alabilirsiniz. </a:t>
            </a:r>
            <a:br>
              <a:rPr lang="tr-TR"/>
            </a:br>
            <a:br>
              <a:rPr lang="tr-TR"/>
            </a:br>
            <a:r>
              <a:rPr lang="tr-TR" b="1"/>
              <a:t>Hafızaya İndirme</a:t>
            </a:r>
            <a:br>
              <a:rPr lang="tr-TR" b="1"/>
            </a:br>
            <a:r>
              <a:rPr lang="tr-TR"/>
              <a:t>Dosyayı, </a:t>
            </a:r>
            <a:r>
              <a:rPr lang="tr-TR" b="1"/>
              <a:t>getBytes() </a:t>
            </a:r>
            <a:r>
              <a:rPr lang="tr-TR"/>
              <a:t>metoduyla bir bayt[]’a indir. Bu, bir dosyayı indirmenin en kolay yoludur, ancak dosyanızın tüm içeriğini belleğe yüklemeniz gerekir. Uygulamanızın kullanılabilir belleğinden daha büyük bir dosya talep ederseniz uygulamanız çöker. Bellek sorunlarına karşı koruma sağlamak için </a:t>
            </a:r>
            <a:r>
              <a:rPr lang="tr-TR" b="1"/>
              <a:t>getBytes()</a:t>
            </a:r>
            <a:r>
              <a:rPr lang="tr-TR"/>
              <a:t> indirmek için maksimum miktarda bayt alır. Maksimum boyutu, uygulamanızın kullanabileceğini bildiğiniz bir şeye ayarlayın veya başka bir indirme yöntemi kullanın. </a:t>
            </a:r>
            <a:endParaRPr lang="tr-TR" b="1"/>
          </a:p>
        </p:txBody>
      </p:sp>
    </p:spTree>
    <p:extLst>
      <p:ext uri="{BB962C8B-B14F-4D97-AF65-F5344CB8AC3E}">
        <p14:creationId xmlns:p14="http://schemas.microsoft.com/office/powerpoint/2010/main" val="252234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400"/>
              <a:t>Storage | Dosyaları İndirme</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85850" y="1303475"/>
            <a:ext cx="7872180" cy="3323987"/>
          </a:xfrm>
          <a:prstGeom prst="rect">
            <a:avLst/>
          </a:prstGeom>
          <a:noFill/>
        </p:spPr>
        <p:txBody>
          <a:bodyPr wrap="square" rtlCol="0">
            <a:spAutoFit/>
          </a:bodyPr>
          <a:lstStyle/>
          <a:p>
            <a:r>
              <a:rPr lang="tr-TR">
                <a:solidFill>
                  <a:srgbClr val="7030A0"/>
                </a:solidFill>
              </a:rPr>
              <a:t>StorageReference </a:t>
            </a:r>
            <a:r>
              <a:rPr lang="tr-TR"/>
              <a:t>islandRef = storageRef.child</a:t>
            </a:r>
            <a:r>
              <a:rPr lang="tr-TR">
                <a:solidFill>
                  <a:srgbClr val="00B050"/>
                </a:solidFill>
              </a:rPr>
              <a:t>("images/island.jpg"); </a:t>
            </a:r>
          </a:p>
          <a:p>
            <a:br>
              <a:rPr lang="tr-TR"/>
            </a:br>
            <a:r>
              <a:rPr lang="en-US"/>
              <a:t>final long ONE_MEGABYTE = 1024 * 1024; </a:t>
            </a:r>
          </a:p>
          <a:p>
            <a:r>
              <a:rPr lang="tr-TR"/>
              <a:t>islandRef.</a:t>
            </a:r>
            <a:r>
              <a:rPr lang="tr-TR">
                <a:solidFill>
                  <a:srgbClr val="0070C0"/>
                </a:solidFill>
              </a:rPr>
              <a:t>getBytes</a:t>
            </a:r>
            <a:r>
              <a:rPr lang="tr-TR"/>
              <a:t>(ONE_MEGABYTE).</a:t>
            </a:r>
            <a:r>
              <a:rPr lang="tr-TR">
                <a:solidFill>
                  <a:srgbClr val="7030A0"/>
                </a:solidFill>
              </a:rPr>
              <a:t>addOnSuccessListener</a:t>
            </a:r>
            <a:r>
              <a:rPr lang="tr-TR"/>
              <a:t>(new OnSuccessListener&lt;byte[]&gt;() { </a:t>
            </a:r>
          </a:p>
          <a:p>
            <a:r>
              <a:rPr lang="tr-TR">
                <a:solidFill>
                  <a:srgbClr val="C00000"/>
                </a:solidFill>
              </a:rPr>
              <a:t>@Override </a:t>
            </a:r>
          </a:p>
          <a:p>
            <a:r>
              <a:rPr lang="en-US">
                <a:solidFill>
                  <a:srgbClr val="0070C0"/>
                </a:solidFill>
              </a:rPr>
              <a:t>public void </a:t>
            </a:r>
            <a:r>
              <a:rPr lang="en-US"/>
              <a:t>onSuccess(byte[] bytes) { </a:t>
            </a:r>
          </a:p>
          <a:p>
            <a:r>
              <a:rPr lang="tr-TR" i="1">
                <a:solidFill>
                  <a:schemeClr val="tx1">
                    <a:lumMod val="65000"/>
                    <a:lumOff val="35000"/>
                  </a:schemeClr>
                </a:solidFill>
              </a:rPr>
              <a:t>     //"Images / island.jpg" verileri geri döner, bunu gerektiği gibi kullanın. </a:t>
            </a:r>
          </a:p>
          <a:p>
            <a:r>
              <a:rPr lang="tr-TR"/>
              <a:t>} </a:t>
            </a:r>
          </a:p>
          <a:p>
            <a:r>
              <a:rPr lang="tr-TR"/>
              <a:t>}).</a:t>
            </a:r>
            <a:r>
              <a:rPr lang="tr-TR">
                <a:solidFill>
                  <a:srgbClr val="7030A0"/>
                </a:solidFill>
              </a:rPr>
              <a:t>addOnFailureListener</a:t>
            </a:r>
            <a:r>
              <a:rPr lang="tr-TR"/>
              <a:t>(</a:t>
            </a:r>
            <a:r>
              <a:rPr lang="tr-TR">
                <a:solidFill>
                  <a:srgbClr val="0070C0"/>
                </a:solidFill>
              </a:rPr>
              <a:t>new</a:t>
            </a:r>
            <a:r>
              <a:rPr lang="tr-TR"/>
              <a:t> OnFailureListener() { </a:t>
            </a:r>
          </a:p>
          <a:p>
            <a:r>
              <a:rPr lang="tr-TR">
                <a:solidFill>
                  <a:srgbClr val="C00000"/>
                </a:solidFill>
              </a:rPr>
              <a:t>@Override </a:t>
            </a:r>
          </a:p>
          <a:p>
            <a:r>
              <a:rPr lang="tr-TR">
                <a:solidFill>
                  <a:srgbClr val="0070C0"/>
                </a:solidFill>
              </a:rPr>
              <a:t>public void </a:t>
            </a:r>
            <a:r>
              <a:rPr lang="tr-TR"/>
              <a:t>onFailure(@NonNull Exception exception) { </a:t>
            </a:r>
          </a:p>
          <a:p>
            <a:r>
              <a:rPr lang="tr-TR" i="1">
                <a:solidFill>
                  <a:schemeClr val="tx1">
                    <a:lumMod val="65000"/>
                    <a:lumOff val="35000"/>
                  </a:schemeClr>
                </a:solidFill>
              </a:rPr>
              <a:t>     //Hataları yönetin. </a:t>
            </a:r>
          </a:p>
          <a:p>
            <a:r>
              <a:rPr lang="tr-TR"/>
              <a:t>} </a:t>
            </a:r>
          </a:p>
          <a:p>
            <a:r>
              <a:rPr lang="tr-TR"/>
              <a:t>}); </a:t>
            </a:r>
            <a:endParaRPr lang="tr-TR" b="1"/>
          </a:p>
        </p:txBody>
      </p:sp>
    </p:spTree>
    <p:extLst>
      <p:ext uri="{BB962C8B-B14F-4D97-AF65-F5344CB8AC3E}">
        <p14:creationId xmlns:p14="http://schemas.microsoft.com/office/powerpoint/2010/main" val="2994742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F997DCA-9A9F-4922-B508-D06FEAA6D06D}"/>
              </a:ext>
            </a:extLst>
          </p:cNvPr>
          <p:cNvPicPr>
            <a:picLocks noChangeAspect="1"/>
          </p:cNvPicPr>
          <p:nvPr/>
        </p:nvPicPr>
        <p:blipFill>
          <a:blip r:embed="rId2"/>
          <a:stretch>
            <a:fillRect/>
          </a:stretch>
        </p:blipFill>
        <p:spPr>
          <a:xfrm>
            <a:off x="3288192" y="1764225"/>
            <a:ext cx="2590476" cy="3123809"/>
          </a:xfrm>
          <a:prstGeom prst="rect">
            <a:avLst/>
          </a:prstGeom>
        </p:spPr>
      </p:pic>
      <p:sp>
        <p:nvSpPr>
          <p:cNvPr id="6" name="Metin kutusu 5">
            <a:extLst>
              <a:ext uri="{FF2B5EF4-FFF2-40B4-BE49-F238E27FC236}">
                <a16:creationId xmlns:a16="http://schemas.microsoft.com/office/drawing/2014/main" id="{9856329E-CA32-40DA-9FF6-7B054CAD6050}"/>
              </a:ext>
            </a:extLst>
          </p:cNvPr>
          <p:cNvSpPr txBox="1"/>
          <p:nvPr/>
        </p:nvSpPr>
        <p:spPr>
          <a:xfrm>
            <a:off x="1002962" y="1764225"/>
            <a:ext cx="7160935" cy="584775"/>
          </a:xfrm>
          <a:prstGeom prst="rect">
            <a:avLst/>
          </a:prstGeom>
          <a:noFill/>
        </p:spPr>
        <p:txBody>
          <a:bodyPr wrap="none" rtlCol="0">
            <a:spAutoFit/>
          </a:bodyPr>
          <a:lstStyle/>
          <a:p>
            <a:r>
              <a:rPr lang="tr-TR" sz="3200" b="1"/>
              <a:t>DİNLEDİĞİNİZ İÇİN TEŞEKKÜRLER.</a:t>
            </a:r>
          </a:p>
        </p:txBody>
      </p:sp>
    </p:spTree>
    <p:extLst>
      <p:ext uri="{BB962C8B-B14F-4D97-AF65-F5344CB8AC3E}">
        <p14:creationId xmlns:p14="http://schemas.microsoft.com/office/powerpoint/2010/main" val="322420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a:t>Authentication | Projeye Bağlama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1" y="1303475"/>
            <a:ext cx="7872180" cy="1031051"/>
          </a:xfrm>
          <a:prstGeom prst="rect">
            <a:avLst/>
          </a:prstGeom>
          <a:noFill/>
        </p:spPr>
        <p:txBody>
          <a:bodyPr wrap="square" rtlCol="0">
            <a:spAutoFit/>
          </a:bodyPr>
          <a:lstStyle/>
          <a:p>
            <a:r>
              <a:rPr lang="tr-TR" sz="1500"/>
              <a:t>Uygulamanıza Firebase SDK’yı bağladıktan sonra </a:t>
            </a:r>
            <a:r>
              <a:rPr lang="tr-TR" sz="1500" b="1"/>
              <a:t>app/ </a:t>
            </a:r>
            <a:r>
              <a:rPr lang="tr-TR" sz="1500"/>
              <a:t>düzeyinde bulunan build.gradle dosyasına aşağıdaki bağımlılık kod parçacığını eklemeniz gerekmektedir. </a:t>
            </a:r>
          </a:p>
          <a:p>
            <a:endParaRPr lang="tr-TR" sz="1500"/>
          </a:p>
          <a:p>
            <a:r>
              <a:rPr lang="tr-TR" sz="1500"/>
              <a:t>                </a:t>
            </a:r>
            <a:r>
              <a:rPr lang="tr-TR" sz="1600"/>
              <a:t>compile </a:t>
            </a:r>
            <a:r>
              <a:rPr lang="tr-TR" sz="1600">
                <a:solidFill>
                  <a:srgbClr val="00B050"/>
                </a:solidFill>
              </a:rPr>
              <a:t>'com.google.firebase:firebase-auth:10.2.0' </a:t>
            </a:r>
          </a:p>
        </p:txBody>
      </p:sp>
    </p:spTree>
    <p:extLst>
      <p:ext uri="{BB962C8B-B14F-4D97-AF65-F5344CB8AC3E}">
        <p14:creationId xmlns:p14="http://schemas.microsoft.com/office/powerpoint/2010/main" val="169289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a:t>Authentication | Kimlik Doğrulama Sistemi</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954107"/>
          </a:xfrm>
          <a:prstGeom prst="rect">
            <a:avLst/>
          </a:prstGeom>
          <a:noFill/>
        </p:spPr>
        <p:txBody>
          <a:bodyPr wrap="square" rtlCol="0">
            <a:spAutoFit/>
          </a:bodyPr>
          <a:lstStyle/>
          <a:p>
            <a:r>
              <a:rPr lang="tr-TR"/>
              <a:t>Bununda birlikte uygulamanızda kullanmak için Firebase konsoluna giderek ilgili Kimlik Doğrulama Sistemini aktif hale getirmeniz gerekir. E-posta ve şifre ile kimlik doğrulama sistemini etkinleştirmek için konsolda bulunan Firebase Authentication (Kimlik Doğrulama) bölümündeki Giriş Yöntemi sayfasına gidiniz. </a:t>
            </a:r>
            <a:endParaRPr lang="tr-TR" sz="1600"/>
          </a:p>
        </p:txBody>
      </p:sp>
      <p:pic>
        <p:nvPicPr>
          <p:cNvPr id="6" name="Resim 5" descr="ekran görüntüsü içeren bir resim&#10;&#10;Çok yüksek güvenilirlikle oluşturulmuş açıklama">
            <a:extLst>
              <a:ext uri="{FF2B5EF4-FFF2-40B4-BE49-F238E27FC236}">
                <a16:creationId xmlns:a16="http://schemas.microsoft.com/office/drawing/2014/main" id="{4DB012F9-DF4B-4636-8279-4C924663A37D}"/>
              </a:ext>
            </a:extLst>
          </p:cNvPr>
          <p:cNvPicPr>
            <a:picLocks noChangeAspect="1"/>
          </p:cNvPicPr>
          <p:nvPr/>
        </p:nvPicPr>
        <p:blipFill>
          <a:blip r:embed="rId3"/>
          <a:stretch>
            <a:fillRect/>
          </a:stretch>
        </p:blipFill>
        <p:spPr>
          <a:xfrm>
            <a:off x="1954530" y="2257582"/>
            <a:ext cx="5680710" cy="2350784"/>
          </a:xfrm>
          <a:prstGeom prst="rect">
            <a:avLst/>
          </a:prstGeom>
        </p:spPr>
      </p:pic>
    </p:spTree>
    <p:extLst>
      <p:ext uri="{BB962C8B-B14F-4D97-AF65-F5344CB8AC3E}">
        <p14:creationId xmlns:p14="http://schemas.microsoft.com/office/powerpoint/2010/main" val="356345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a:t>Authentication | Kimlik Doğrulama Sistemi</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584775"/>
          </a:xfrm>
          <a:prstGeom prst="rect">
            <a:avLst/>
          </a:prstGeom>
          <a:noFill/>
        </p:spPr>
        <p:txBody>
          <a:bodyPr wrap="square" rtlCol="0">
            <a:spAutoFit/>
          </a:bodyPr>
          <a:lstStyle/>
          <a:p>
            <a:r>
              <a:rPr lang="tr-TR" sz="1600"/>
              <a:t>3. yönergedeki kısma tıkladığınızda karşınıza gelen pencerede ‘Etkinleştir’ aktif hale </a:t>
            </a:r>
            <a:br>
              <a:rPr lang="tr-TR" sz="1600"/>
            </a:br>
            <a:r>
              <a:rPr lang="tr-TR" sz="1600"/>
              <a:t>getirip ‘Kaydet’ butonuna tıklamanız gerekmektedir.</a:t>
            </a:r>
          </a:p>
        </p:txBody>
      </p:sp>
      <p:pic>
        <p:nvPicPr>
          <p:cNvPr id="7" name="Resim 6" descr="ekran görüntüsü içeren bir resim&#10;&#10;Çok yüksek güvenilirlikle oluşturulmuş açıklama">
            <a:extLst>
              <a:ext uri="{FF2B5EF4-FFF2-40B4-BE49-F238E27FC236}">
                <a16:creationId xmlns:a16="http://schemas.microsoft.com/office/drawing/2014/main" id="{1AE85803-E4B6-40D7-AFE5-17D56250B91D}"/>
              </a:ext>
            </a:extLst>
          </p:cNvPr>
          <p:cNvPicPr>
            <a:picLocks noChangeAspect="1"/>
          </p:cNvPicPr>
          <p:nvPr/>
        </p:nvPicPr>
        <p:blipFill>
          <a:blip r:embed="rId3"/>
          <a:stretch>
            <a:fillRect/>
          </a:stretch>
        </p:blipFill>
        <p:spPr>
          <a:xfrm>
            <a:off x="1497330" y="1922540"/>
            <a:ext cx="6540568" cy="2706610"/>
          </a:xfrm>
          <a:prstGeom prst="rect">
            <a:avLst/>
          </a:prstGeom>
        </p:spPr>
      </p:pic>
    </p:spTree>
    <p:extLst>
      <p:ext uri="{BB962C8B-B14F-4D97-AF65-F5344CB8AC3E}">
        <p14:creationId xmlns:p14="http://schemas.microsoft.com/office/powerpoint/2010/main" val="349962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300"/>
              <a:t>Authentication | Kimlik Doğrulama Durumunun Dinlenmesi</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2708434"/>
          </a:xfrm>
          <a:prstGeom prst="rect">
            <a:avLst/>
          </a:prstGeom>
          <a:noFill/>
        </p:spPr>
        <p:txBody>
          <a:bodyPr wrap="square" rtlCol="0">
            <a:spAutoFit/>
          </a:bodyPr>
          <a:lstStyle/>
          <a:p>
            <a:r>
              <a:rPr lang="tr-TR" sz="1500"/>
              <a:t>Bu işlemi gerçekleştirmek için öncelikle FirebaseAuth ve AuthStateListener objelerinin oluşturulması gereklidir. </a:t>
            </a:r>
          </a:p>
          <a:p>
            <a:endParaRPr lang="tr-TR" sz="1600"/>
          </a:p>
          <a:p>
            <a:r>
              <a:rPr lang="tr-TR" sz="1600"/>
              <a:t>        </a:t>
            </a:r>
            <a:r>
              <a:rPr lang="tr-TR" sz="1600">
                <a:solidFill>
                  <a:srgbClr val="0070C0"/>
                </a:solidFill>
              </a:rPr>
              <a:t>private</a:t>
            </a:r>
            <a:r>
              <a:rPr lang="tr-TR" sz="1600"/>
              <a:t> </a:t>
            </a:r>
            <a:r>
              <a:rPr lang="tr-TR" sz="1600">
                <a:solidFill>
                  <a:srgbClr val="7030A0"/>
                </a:solidFill>
              </a:rPr>
              <a:t>FirebaseAuth</a:t>
            </a:r>
            <a:r>
              <a:rPr lang="tr-TR" sz="1600"/>
              <a:t> </a:t>
            </a:r>
            <a:r>
              <a:rPr lang="tr-TR" sz="1600">
                <a:solidFill>
                  <a:schemeClr val="tx1">
                    <a:lumMod val="75000"/>
                    <a:lumOff val="25000"/>
                  </a:schemeClr>
                </a:solidFill>
              </a:rPr>
              <a:t>mAuth</a:t>
            </a:r>
            <a:r>
              <a:rPr lang="tr-TR" sz="1600"/>
              <a:t>; </a:t>
            </a:r>
          </a:p>
          <a:p>
            <a:r>
              <a:rPr lang="tr-TR" sz="1600"/>
              <a:t>        </a:t>
            </a:r>
            <a:r>
              <a:rPr lang="tr-TR" sz="1600">
                <a:solidFill>
                  <a:srgbClr val="0070C0"/>
                </a:solidFill>
              </a:rPr>
              <a:t>private</a:t>
            </a:r>
            <a:r>
              <a:rPr lang="tr-TR" sz="1600"/>
              <a:t> </a:t>
            </a:r>
            <a:r>
              <a:rPr lang="tr-TR" sz="1600">
                <a:solidFill>
                  <a:srgbClr val="7030A0"/>
                </a:solidFill>
              </a:rPr>
              <a:t>FirebaseAuth.AuthStateListener </a:t>
            </a:r>
            <a:r>
              <a:rPr lang="tr-TR" sz="1600">
                <a:solidFill>
                  <a:schemeClr val="tx1">
                    <a:lumMod val="75000"/>
                    <a:lumOff val="25000"/>
                  </a:schemeClr>
                </a:solidFill>
              </a:rPr>
              <a:t>mAuthListener; </a:t>
            </a:r>
          </a:p>
          <a:p>
            <a:endParaRPr lang="tr-TR" sz="1600">
              <a:solidFill>
                <a:schemeClr val="tx1">
                  <a:lumMod val="75000"/>
                  <a:lumOff val="25000"/>
                </a:schemeClr>
              </a:solidFill>
            </a:endParaRPr>
          </a:p>
          <a:p>
            <a:endParaRPr lang="tr-TR"/>
          </a:p>
          <a:p>
            <a:r>
              <a:rPr lang="tr-TR"/>
              <a:t>Ardından onCreate() metoduna giderek FirebaseAuth objesini başlatmanız gerekir. </a:t>
            </a:r>
          </a:p>
          <a:p>
            <a:br>
              <a:rPr lang="tr-TR" sz="1600">
                <a:solidFill>
                  <a:schemeClr val="tx1">
                    <a:lumMod val="75000"/>
                    <a:lumOff val="25000"/>
                  </a:schemeClr>
                </a:solidFill>
              </a:rPr>
            </a:br>
            <a:r>
              <a:rPr lang="tr-TR" sz="1600">
                <a:solidFill>
                  <a:schemeClr val="tx1">
                    <a:lumMod val="75000"/>
                    <a:lumOff val="25000"/>
                  </a:schemeClr>
                </a:solidFill>
              </a:rPr>
              <a:t>        </a:t>
            </a:r>
            <a:endParaRPr lang="tr-TR"/>
          </a:p>
          <a:p>
            <a:r>
              <a:rPr lang="tr-TR"/>
              <a:t>        </a:t>
            </a:r>
            <a:r>
              <a:rPr lang="tr-TR" sz="1600">
                <a:solidFill>
                  <a:schemeClr val="tx1">
                    <a:lumMod val="75000"/>
                    <a:lumOff val="25000"/>
                  </a:schemeClr>
                </a:solidFill>
              </a:rPr>
              <a:t>mAuth</a:t>
            </a:r>
            <a:r>
              <a:rPr lang="tr-TR" sz="1600"/>
              <a:t> = </a:t>
            </a:r>
            <a:r>
              <a:rPr lang="tr-TR" sz="1600">
                <a:solidFill>
                  <a:srgbClr val="7030A0"/>
                </a:solidFill>
              </a:rPr>
              <a:t>FirebaseAuth</a:t>
            </a:r>
            <a:r>
              <a:rPr lang="tr-TR" sz="1600"/>
              <a:t>.</a:t>
            </a:r>
            <a:r>
              <a:rPr lang="tr-TR" sz="1600">
                <a:solidFill>
                  <a:schemeClr val="tx1">
                    <a:lumMod val="75000"/>
                    <a:lumOff val="25000"/>
                  </a:schemeClr>
                </a:solidFill>
              </a:rPr>
              <a:t>getInstance(); </a:t>
            </a:r>
          </a:p>
        </p:txBody>
      </p:sp>
    </p:spTree>
    <p:extLst>
      <p:ext uri="{BB962C8B-B14F-4D97-AF65-F5344CB8AC3E}">
        <p14:creationId xmlns:p14="http://schemas.microsoft.com/office/powerpoint/2010/main" val="295406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300"/>
              <a:t>Authentication | Kimlik Doğrulama Durumunun Dinlenmesi</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3170099"/>
          </a:xfrm>
          <a:prstGeom prst="rect">
            <a:avLst/>
          </a:prstGeom>
          <a:noFill/>
        </p:spPr>
        <p:txBody>
          <a:bodyPr wrap="square" rtlCol="0">
            <a:spAutoFit/>
          </a:bodyPr>
          <a:lstStyle/>
          <a:p>
            <a:r>
              <a:rPr lang="tr-TR"/>
              <a:t>Sonrasında AuthStateListener sayesinde kullanıcının oturum açma durumunu izleyebilirsiniz. Bunun için aşağıdaki kod parçacığını onCreate() metodu içerisine eklemeniz gerekmektedir.</a:t>
            </a:r>
            <a:br>
              <a:rPr lang="tr-TR"/>
            </a:br>
            <a:endParaRPr lang="tr-TR" sz="1600"/>
          </a:p>
          <a:p>
            <a:r>
              <a:rPr lang="tr-TR" sz="1600"/>
              <a:t>        </a:t>
            </a:r>
            <a:r>
              <a:rPr lang="tr-TR">
                <a:solidFill>
                  <a:schemeClr val="bg2"/>
                </a:solidFill>
              </a:rPr>
              <a:t>mAuthListener</a:t>
            </a:r>
            <a:r>
              <a:rPr lang="tr-TR"/>
              <a:t> = </a:t>
            </a:r>
            <a:r>
              <a:rPr lang="tr-TR">
                <a:solidFill>
                  <a:srgbClr val="0070C0"/>
                </a:solidFill>
              </a:rPr>
              <a:t>new</a:t>
            </a:r>
            <a:r>
              <a:rPr lang="tr-TR"/>
              <a:t> </a:t>
            </a:r>
            <a:r>
              <a:rPr lang="tr-TR">
                <a:solidFill>
                  <a:srgbClr val="7030A0"/>
                </a:solidFill>
              </a:rPr>
              <a:t>FirebaseAuth.AuthStateListener</a:t>
            </a:r>
            <a:r>
              <a:rPr lang="tr-TR">
                <a:solidFill>
                  <a:schemeClr val="tx1"/>
                </a:solidFill>
              </a:rPr>
              <a:t>()</a:t>
            </a:r>
            <a:r>
              <a:rPr lang="tr-TR">
                <a:solidFill>
                  <a:srgbClr val="7030A0"/>
                </a:solidFill>
              </a:rPr>
              <a:t> </a:t>
            </a:r>
            <a:r>
              <a:rPr lang="tr-TR"/>
              <a:t>{ </a:t>
            </a:r>
          </a:p>
          <a:p>
            <a:r>
              <a:rPr lang="tr-TR">
                <a:solidFill>
                  <a:srgbClr val="C00000"/>
                </a:solidFill>
              </a:rPr>
              <a:t>            @Override </a:t>
            </a:r>
          </a:p>
          <a:p>
            <a:r>
              <a:rPr lang="tr-TR">
                <a:solidFill>
                  <a:srgbClr val="0070C0"/>
                </a:solidFill>
              </a:rPr>
              <a:t>             </a:t>
            </a:r>
            <a:r>
              <a:rPr lang="en-US">
                <a:solidFill>
                  <a:srgbClr val="0070C0"/>
                </a:solidFill>
              </a:rPr>
              <a:t>public void </a:t>
            </a:r>
            <a:r>
              <a:rPr lang="en-US"/>
              <a:t>onAuthStateChanged(</a:t>
            </a:r>
            <a:r>
              <a:rPr lang="en-US">
                <a:solidFill>
                  <a:srgbClr val="C00000"/>
                </a:solidFill>
              </a:rPr>
              <a:t>@NonNull </a:t>
            </a:r>
            <a:r>
              <a:rPr lang="en-US">
                <a:solidFill>
                  <a:srgbClr val="7030A0"/>
                </a:solidFill>
              </a:rPr>
              <a:t>FirebaseAuth</a:t>
            </a:r>
            <a:r>
              <a:rPr lang="en-US">
                <a:solidFill>
                  <a:schemeClr val="tx1">
                    <a:lumMod val="75000"/>
                    <a:lumOff val="25000"/>
                  </a:schemeClr>
                </a:solidFill>
              </a:rPr>
              <a:t> firebaseAuth</a:t>
            </a:r>
            <a:r>
              <a:rPr lang="en-US"/>
              <a:t>) { </a:t>
            </a:r>
          </a:p>
          <a:p>
            <a:r>
              <a:rPr lang="tr-TR">
                <a:solidFill>
                  <a:srgbClr val="7030A0"/>
                </a:solidFill>
              </a:rPr>
              <a:t>                  FirebaseUser</a:t>
            </a:r>
            <a:r>
              <a:rPr lang="tr-TR"/>
              <a:t> </a:t>
            </a:r>
            <a:r>
              <a:rPr lang="tr-TR">
                <a:solidFill>
                  <a:schemeClr val="tx1">
                    <a:lumMod val="65000"/>
                    <a:lumOff val="35000"/>
                  </a:schemeClr>
                </a:solidFill>
              </a:rPr>
              <a:t>user = firebaseAuth.getCurrentUser(); </a:t>
            </a:r>
          </a:p>
          <a:p>
            <a:r>
              <a:rPr lang="tr-TR">
                <a:solidFill>
                  <a:srgbClr val="0070C0"/>
                </a:solidFill>
              </a:rPr>
              <a:t>                  if</a:t>
            </a:r>
            <a:r>
              <a:rPr lang="tr-TR"/>
              <a:t> (</a:t>
            </a:r>
            <a:r>
              <a:rPr lang="tr-TR">
                <a:solidFill>
                  <a:schemeClr val="tx1">
                    <a:lumMod val="65000"/>
                    <a:lumOff val="35000"/>
                  </a:schemeClr>
                </a:solidFill>
              </a:rPr>
              <a:t>user</a:t>
            </a:r>
            <a:r>
              <a:rPr lang="tr-TR"/>
              <a:t> != </a:t>
            </a:r>
            <a:r>
              <a:rPr lang="tr-TR">
                <a:solidFill>
                  <a:srgbClr val="0070C0"/>
                </a:solidFill>
              </a:rPr>
              <a:t>null</a:t>
            </a:r>
            <a:r>
              <a:rPr lang="tr-TR"/>
              <a:t>) { </a:t>
            </a:r>
          </a:p>
          <a:p>
            <a:r>
              <a:rPr lang="tr-TR" i="1"/>
              <a:t>                       </a:t>
            </a:r>
            <a:r>
              <a:rPr lang="tr-TR" i="1">
                <a:solidFill>
                  <a:schemeClr val="tx1">
                    <a:lumMod val="50000"/>
                    <a:lumOff val="50000"/>
                  </a:schemeClr>
                </a:solidFill>
              </a:rPr>
              <a:t> // User is signed in </a:t>
            </a:r>
          </a:p>
          <a:p>
            <a:r>
              <a:rPr lang="tr-TR"/>
              <a:t>                       </a:t>
            </a:r>
            <a:r>
              <a:rPr lang="en-US"/>
              <a:t>Log.d(TAG, </a:t>
            </a:r>
            <a:r>
              <a:rPr lang="en-US">
                <a:solidFill>
                  <a:srgbClr val="00B050"/>
                </a:solidFill>
              </a:rPr>
              <a:t>"onAuthStateChanged:signed_in:" </a:t>
            </a:r>
            <a:r>
              <a:rPr lang="en-US"/>
              <a:t>+ user.getUid()); </a:t>
            </a:r>
          </a:p>
          <a:p>
            <a:r>
              <a:rPr lang="tr-TR"/>
              <a:t>                  } </a:t>
            </a:r>
            <a:r>
              <a:rPr lang="tr-TR">
                <a:solidFill>
                  <a:srgbClr val="0070C0"/>
                </a:solidFill>
              </a:rPr>
              <a:t>else</a:t>
            </a:r>
            <a:r>
              <a:rPr lang="tr-TR"/>
              <a:t> { </a:t>
            </a:r>
          </a:p>
          <a:p>
            <a:r>
              <a:rPr lang="tr-TR"/>
              <a:t>                       </a:t>
            </a:r>
            <a:r>
              <a:rPr lang="tr-TR" i="1">
                <a:solidFill>
                  <a:schemeClr val="tx1">
                    <a:lumMod val="50000"/>
                    <a:lumOff val="50000"/>
                  </a:schemeClr>
                </a:solidFill>
              </a:rPr>
              <a:t>// User is signed out </a:t>
            </a:r>
          </a:p>
          <a:p>
            <a:r>
              <a:rPr lang="tr-TR"/>
              <a:t>                       </a:t>
            </a:r>
            <a:r>
              <a:rPr lang="en-US"/>
              <a:t>Log.d(TAG, </a:t>
            </a:r>
            <a:r>
              <a:rPr lang="en-US">
                <a:solidFill>
                  <a:srgbClr val="00B050"/>
                </a:solidFill>
              </a:rPr>
              <a:t>"onAuthStateChanged:signed_out"); </a:t>
            </a:r>
          </a:p>
          <a:p>
            <a:r>
              <a:rPr lang="tr-TR"/>
              <a:t>           } }  }; </a:t>
            </a:r>
            <a:endParaRPr lang="tr-TR" sz="1600">
              <a:solidFill>
                <a:schemeClr val="tx1">
                  <a:lumMod val="75000"/>
                  <a:lumOff val="25000"/>
                </a:schemeClr>
              </a:solidFill>
            </a:endParaRPr>
          </a:p>
        </p:txBody>
      </p:sp>
    </p:spTree>
    <p:extLst>
      <p:ext uri="{BB962C8B-B14F-4D97-AF65-F5344CB8AC3E}">
        <p14:creationId xmlns:p14="http://schemas.microsoft.com/office/powerpoint/2010/main" val="418753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E1D10-0C3B-42B7-BDFF-E6B3AE8CCFB1}"/>
              </a:ext>
            </a:extLst>
          </p:cNvPr>
          <p:cNvSpPr>
            <a:spLocks noGrp="1"/>
          </p:cNvSpPr>
          <p:nvPr>
            <p:ph type="title"/>
          </p:nvPr>
        </p:nvSpPr>
        <p:spPr>
          <a:xfrm>
            <a:off x="1097280" y="730775"/>
            <a:ext cx="7872180" cy="572700"/>
          </a:xfrm>
        </p:spPr>
        <p:txBody>
          <a:bodyPr/>
          <a:lstStyle/>
          <a:p>
            <a:r>
              <a:rPr lang="tr-TR" sz="2700"/>
              <a:t>Authentication |Varolan Kullanıcı İçin Giriş Yapma</a:t>
            </a:r>
          </a:p>
        </p:txBody>
      </p:sp>
      <p:pic>
        <p:nvPicPr>
          <p:cNvPr id="4" name="Resim 3" descr="şey içeren bir resim&#10;&#10;Yüksek güvenilirlikle oluşturulmuş açıklama">
            <a:extLst>
              <a:ext uri="{FF2B5EF4-FFF2-40B4-BE49-F238E27FC236}">
                <a16:creationId xmlns:a16="http://schemas.microsoft.com/office/drawing/2014/main" id="{ACF70238-9711-4054-A327-B39EE7CD75CD}"/>
              </a:ext>
            </a:extLst>
          </p:cNvPr>
          <p:cNvPicPr>
            <a:picLocks noChangeAspect="1"/>
          </p:cNvPicPr>
          <p:nvPr/>
        </p:nvPicPr>
        <p:blipFill>
          <a:blip r:embed="rId2"/>
          <a:stretch>
            <a:fillRect/>
          </a:stretch>
        </p:blipFill>
        <p:spPr>
          <a:xfrm>
            <a:off x="346414" y="730775"/>
            <a:ext cx="647996" cy="781407"/>
          </a:xfrm>
          <a:prstGeom prst="rect">
            <a:avLst/>
          </a:prstGeom>
        </p:spPr>
      </p:pic>
      <p:sp>
        <p:nvSpPr>
          <p:cNvPr id="5" name="Metin kutusu 4">
            <a:extLst>
              <a:ext uri="{FF2B5EF4-FFF2-40B4-BE49-F238E27FC236}">
                <a16:creationId xmlns:a16="http://schemas.microsoft.com/office/drawing/2014/main" id="{7EE47C7A-1E3B-4524-B3C6-82BC20877E76}"/>
              </a:ext>
            </a:extLst>
          </p:cNvPr>
          <p:cNvSpPr txBox="1"/>
          <p:nvPr/>
        </p:nvSpPr>
        <p:spPr>
          <a:xfrm>
            <a:off x="1097280" y="1303475"/>
            <a:ext cx="7872180" cy="3108543"/>
          </a:xfrm>
          <a:prstGeom prst="rect">
            <a:avLst/>
          </a:prstGeom>
          <a:noFill/>
        </p:spPr>
        <p:txBody>
          <a:bodyPr wrap="square" rtlCol="0">
            <a:spAutoFit/>
          </a:bodyPr>
          <a:lstStyle/>
          <a:p>
            <a:r>
              <a:rPr lang="tr-TR"/>
              <a:t>Parametre olarak e-posta adresini, parolayı alan ve onaylayan </a:t>
            </a:r>
            <a:r>
              <a:rPr lang="tr-TR" b="1"/>
              <a:t>signInWithEmailAndPassword() </a:t>
            </a:r>
            <a:r>
              <a:rPr lang="tr-TR"/>
              <a:t>metodu ile var olan kullanıcılarımız için giriş yapma işlemi gerçekleştirebiliriz. Bu işlem için aşağıda bulunan kod parçacığını ilgili yere eklemeniz gerekmektedir.</a:t>
            </a:r>
            <a:br>
              <a:rPr lang="tr-TR"/>
            </a:br>
            <a:br>
              <a:rPr lang="tr-TR"/>
            </a:br>
            <a:r>
              <a:rPr lang="tr-TR"/>
              <a:t>       </a:t>
            </a:r>
            <a:r>
              <a:rPr lang="tr-TR">
                <a:solidFill>
                  <a:schemeClr val="tx1">
                    <a:lumMod val="75000"/>
                    <a:lumOff val="25000"/>
                  </a:schemeClr>
                </a:solidFill>
              </a:rPr>
              <a:t>mAuth.signInWithEmailAndPassword(email, password) </a:t>
            </a:r>
          </a:p>
          <a:p>
            <a:r>
              <a:rPr lang="tr-TR">
                <a:solidFill>
                  <a:schemeClr val="tx1">
                    <a:lumMod val="75000"/>
                    <a:lumOff val="25000"/>
                  </a:schemeClr>
                </a:solidFill>
              </a:rPr>
              <a:t>         </a:t>
            </a:r>
            <a:r>
              <a:rPr lang="en-US">
                <a:solidFill>
                  <a:schemeClr val="tx1">
                    <a:lumMod val="75000"/>
                    <a:lumOff val="25000"/>
                  </a:schemeClr>
                </a:solidFill>
              </a:rPr>
              <a:t>.addOnCompleteListener</a:t>
            </a:r>
            <a:r>
              <a:rPr lang="en-US"/>
              <a:t>(</a:t>
            </a:r>
            <a:r>
              <a:rPr lang="en-US">
                <a:solidFill>
                  <a:srgbClr val="0070C0"/>
                </a:solidFill>
              </a:rPr>
              <a:t>this, new </a:t>
            </a:r>
            <a:r>
              <a:rPr lang="en-US"/>
              <a:t>OnCompleteListener&lt;AuthResult&gt;() { </a:t>
            </a:r>
          </a:p>
          <a:p>
            <a:r>
              <a:rPr lang="tr-TR">
                <a:solidFill>
                  <a:srgbClr val="C00000"/>
                </a:solidFill>
              </a:rPr>
              <a:t>             @Override </a:t>
            </a:r>
          </a:p>
          <a:p>
            <a:r>
              <a:rPr lang="tr-TR">
                <a:solidFill>
                  <a:srgbClr val="0070C0"/>
                </a:solidFill>
              </a:rPr>
              <a:t>             </a:t>
            </a:r>
            <a:r>
              <a:rPr lang="en-US">
                <a:solidFill>
                  <a:srgbClr val="0070C0"/>
                </a:solidFill>
              </a:rPr>
              <a:t>public void </a:t>
            </a:r>
            <a:r>
              <a:rPr lang="en-US"/>
              <a:t>onComplete(</a:t>
            </a:r>
            <a:r>
              <a:rPr lang="en-US">
                <a:solidFill>
                  <a:srgbClr val="C00000"/>
                </a:solidFill>
              </a:rPr>
              <a:t>@NonNull </a:t>
            </a:r>
            <a:r>
              <a:rPr lang="en-US">
                <a:solidFill>
                  <a:srgbClr val="7030A0"/>
                </a:solidFill>
              </a:rPr>
              <a:t>Task&lt;AuthResult&gt; </a:t>
            </a:r>
            <a:r>
              <a:rPr lang="en-US">
                <a:solidFill>
                  <a:schemeClr val="tx1">
                    <a:lumMod val="75000"/>
                    <a:lumOff val="25000"/>
                  </a:schemeClr>
                </a:solidFill>
              </a:rPr>
              <a:t>task</a:t>
            </a:r>
            <a:r>
              <a:rPr lang="en-US"/>
              <a:t>) { </a:t>
            </a:r>
          </a:p>
          <a:p>
            <a:r>
              <a:rPr lang="tr-TR"/>
              <a:t>                  </a:t>
            </a:r>
            <a:r>
              <a:rPr lang="en-US"/>
              <a:t>Log.d(TAG, </a:t>
            </a:r>
            <a:r>
              <a:rPr lang="en-US">
                <a:solidFill>
                  <a:srgbClr val="00B050"/>
                </a:solidFill>
              </a:rPr>
              <a:t>"signInWithEmail:onComplete:" </a:t>
            </a:r>
            <a:r>
              <a:rPr lang="en-US"/>
              <a:t>+ </a:t>
            </a:r>
            <a:r>
              <a:rPr lang="en-US">
                <a:solidFill>
                  <a:schemeClr val="tx1">
                    <a:lumMod val="75000"/>
                    <a:lumOff val="25000"/>
                  </a:schemeClr>
                </a:solidFill>
              </a:rPr>
              <a:t>task.isSuccessful()); </a:t>
            </a:r>
          </a:p>
          <a:p>
            <a:r>
              <a:rPr lang="tr-TR"/>
              <a:t>                 </a:t>
            </a:r>
            <a:r>
              <a:rPr lang="tr-TR">
                <a:solidFill>
                  <a:srgbClr val="0070C0"/>
                </a:solidFill>
              </a:rPr>
              <a:t> if </a:t>
            </a:r>
            <a:r>
              <a:rPr lang="tr-TR">
                <a:solidFill>
                  <a:schemeClr val="tx1">
                    <a:lumMod val="65000"/>
                    <a:lumOff val="35000"/>
                  </a:schemeClr>
                </a:solidFill>
              </a:rPr>
              <a:t>(!task.isSuccessful()) </a:t>
            </a:r>
            <a:r>
              <a:rPr lang="tr-TR"/>
              <a:t>{ </a:t>
            </a:r>
          </a:p>
          <a:p>
            <a:r>
              <a:rPr lang="tr-TR"/>
              <a:t>                      </a:t>
            </a:r>
            <a:r>
              <a:rPr lang="en-US"/>
              <a:t>Log.w(TAG, </a:t>
            </a:r>
            <a:r>
              <a:rPr lang="en-US">
                <a:solidFill>
                  <a:srgbClr val="00B050"/>
                </a:solidFill>
              </a:rPr>
              <a:t>"signInWithEmail:failed", </a:t>
            </a:r>
            <a:r>
              <a:rPr lang="en-US"/>
              <a:t>task.getException()); </a:t>
            </a:r>
          </a:p>
          <a:p>
            <a:r>
              <a:rPr lang="tr-TR"/>
              <a:t>                      Toast.makeText(EmailPasswordActivity.</a:t>
            </a:r>
            <a:r>
              <a:rPr lang="tr-TR">
                <a:solidFill>
                  <a:srgbClr val="0070C0"/>
                </a:solidFill>
              </a:rPr>
              <a:t>this</a:t>
            </a:r>
            <a:r>
              <a:rPr lang="tr-TR"/>
              <a:t>, R.</a:t>
            </a:r>
            <a:r>
              <a:rPr lang="tr-TR">
                <a:solidFill>
                  <a:srgbClr val="0070C0"/>
                </a:solidFill>
              </a:rPr>
              <a:t>string</a:t>
            </a:r>
            <a:r>
              <a:rPr lang="tr-TR"/>
              <a:t>.auth_failed, </a:t>
            </a:r>
          </a:p>
          <a:p>
            <a:r>
              <a:rPr lang="tr-TR"/>
              <a:t>                      Toast.LENGTH_SHORT).show(); </a:t>
            </a:r>
          </a:p>
          <a:p>
            <a:r>
              <a:rPr lang="tr-TR"/>
              <a:t>} }  }); </a:t>
            </a:r>
            <a:endParaRPr lang="tr-TR" sz="1600"/>
          </a:p>
        </p:txBody>
      </p:sp>
    </p:spTree>
    <p:extLst>
      <p:ext uri="{BB962C8B-B14F-4D97-AF65-F5344CB8AC3E}">
        <p14:creationId xmlns:p14="http://schemas.microsoft.com/office/powerpoint/2010/main" val="2830626610"/>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1239</Words>
  <Application>Microsoft Office PowerPoint</Application>
  <PresentationFormat>Ekran Gösterisi (16:9)</PresentationFormat>
  <Paragraphs>250</Paragraphs>
  <Slides>38</Slides>
  <Notes>1</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38</vt:i4>
      </vt:variant>
    </vt:vector>
  </HeadingPairs>
  <TitlesOfParts>
    <vt:vector size="40" baseType="lpstr">
      <vt:lpstr>Arial</vt:lpstr>
      <vt:lpstr>simple-light-2</vt:lpstr>
      <vt:lpstr>Geleceği Yazan Kadınlar</vt:lpstr>
      <vt:lpstr>Authentication (Kimlik Doğrulama)</vt:lpstr>
      <vt:lpstr>Authentication (Kimlik Doğrulama)</vt:lpstr>
      <vt:lpstr>Authentication | Projeye Bağlama</vt:lpstr>
      <vt:lpstr>Authentication | Kimlik Doğrulama Sistemi</vt:lpstr>
      <vt:lpstr>Authentication | Kimlik Doğrulama Sistemi</vt:lpstr>
      <vt:lpstr>Authentication | Kimlik Doğrulama Durumunun Dinlenmesi</vt:lpstr>
      <vt:lpstr>Authentication | Kimlik Doğrulama Durumunun Dinlenmesi</vt:lpstr>
      <vt:lpstr>Authentication |Varolan Kullanıcı İçin Giriş Yapma</vt:lpstr>
      <vt:lpstr>Authentication | Kullanıcı Bilgilerine Erişim</vt:lpstr>
      <vt:lpstr>Authentication | Kullanıcı E-posta Adresinin Güncelleme</vt:lpstr>
      <vt:lpstr>Authentication | Doğrulama E-postası Gönderme</vt:lpstr>
      <vt:lpstr>Authentication | Kullanıcının Şifresini Düzenleme</vt:lpstr>
      <vt:lpstr>Authentication | Şifre Sıfırlama E-postası Gönderme</vt:lpstr>
      <vt:lpstr>Authentication | Kullanıcıyı Silme</vt:lpstr>
      <vt:lpstr>Authentication | Çıkış Yapma İşlemi</vt:lpstr>
      <vt:lpstr>                     Storage</vt:lpstr>
      <vt:lpstr>Storage | Neler Sağlar ?</vt:lpstr>
      <vt:lpstr>Storage | Erişimi Herkese Açık Hale Getirme</vt:lpstr>
      <vt:lpstr>Storage | Erişimi Herkese Açık Hale Getirme</vt:lpstr>
      <vt:lpstr>Storage | Erişimi Herkese Açık Hale Getirme</vt:lpstr>
      <vt:lpstr>Storage | Projeye Bağlama</vt:lpstr>
      <vt:lpstr>Storage | Bulut Depolamayı Kurmak</vt:lpstr>
      <vt:lpstr>Storage | Referans Oluşturma</vt:lpstr>
      <vt:lpstr>Storage | Referans Oluşturma</vt:lpstr>
      <vt:lpstr>Storage | Referanslar ile Gezinme</vt:lpstr>
      <vt:lpstr>Storage | Referanslar ile Gezinme</vt:lpstr>
      <vt:lpstr>Storage | Dosya Yükleme</vt:lpstr>
      <vt:lpstr>Storage | Dosya Yükleme</vt:lpstr>
      <vt:lpstr>Storage | Bellekteki Verilerden Yükleme</vt:lpstr>
      <vt:lpstr>Storage | Bellekteki Verilerden Yükleme</vt:lpstr>
      <vt:lpstr>Storage | Medya Yükleme</vt:lpstr>
      <vt:lpstr>Storage | Yüklemeleri Yönetme</vt:lpstr>
      <vt:lpstr>Storage | Dosyaları İndirme</vt:lpstr>
      <vt:lpstr>Storage | Dosyaları İndirmek için Referans Oluşturma</vt:lpstr>
      <vt:lpstr>Storage | Dosyaları İndirme</vt:lpstr>
      <vt:lpstr>Storage | Dosyaları İndirme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Geleceği Yazan Kadınlar</dc:title>
  <dc:creator>Derya Kendirci</dc:creator>
  <cp:lastModifiedBy>hasibezafer</cp:lastModifiedBy>
  <cp:revision>112</cp:revision>
  <dcterms:modified xsi:type="dcterms:W3CDTF">2017-07-07T01:26:17Z</dcterms:modified>
</cp:coreProperties>
</file>