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4" r:id="rId11"/>
    <p:sldId id="26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BA99F-8C75-445E-813D-5A5BD880E507}" type="datetimeFigureOut">
              <a:rPr lang="zh-CN" altLang="en-US" smtClean="0"/>
              <a:pPr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B3264-9455-42FA-A866-6313C219C9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685800" indent="-228600" algn="ctr">
              <a:buFontTx/>
              <a:defRPr sz="2400"/>
            </a:lvl2pPr>
            <a:lvl3pPr marL="1188720" indent="-274320" algn="ctr">
              <a:buFontTx/>
              <a:defRPr sz="2400"/>
            </a:lvl3pPr>
            <a:lvl4pPr marL="1676400" indent="-304800" algn="ctr">
              <a:buFontTx/>
              <a:defRPr sz="2400"/>
            </a:lvl4pPr>
            <a:lvl5pPr marL="2133600" indent="-304800" algn="ctr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5" name="image1.png" descr="微信图片_2017111312173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50043" y="89535"/>
            <a:ext cx="2625094" cy="61976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8473623" y="6221732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9612923" y="3214688"/>
            <a:ext cx="1125419" cy="9144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8473623" y="6221732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sz="quarter" idx="1" hasCustomPrompt="1"/>
          </p:nvPr>
        </p:nvSpPr>
        <p:spPr>
          <a:xfrm>
            <a:off x="9612923" y="3214688"/>
            <a:ext cx="1125419" cy="91440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8473623" y="6221732"/>
            <a:ext cx="263979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685800" indent="-228600">
              <a:buFontTx/>
              <a:defRPr sz="2400">
                <a:solidFill>
                  <a:srgbClr val="888888"/>
                </a:solidFill>
              </a:defRPr>
            </a:lvl2pPr>
            <a:lvl3pPr marL="1188720" indent="-274320">
              <a:buFontTx/>
              <a:defRPr sz="2400">
                <a:solidFill>
                  <a:srgbClr val="888888"/>
                </a:solidFill>
              </a:defRPr>
            </a:lvl3pPr>
            <a:lvl4pPr marL="1676400" indent="-304800">
              <a:buFontTx/>
              <a:defRPr sz="2400">
                <a:solidFill>
                  <a:srgbClr val="888888"/>
                </a:solidFill>
              </a:defRPr>
            </a:lvl4pPr>
            <a:lvl5pPr marL="2133600" indent="-304800">
              <a:buFontTx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685800" indent="-228600">
              <a:buFontTx/>
              <a:defRPr sz="2400" b="1"/>
            </a:lvl2pPr>
            <a:lvl3pPr marL="1188720" indent="-274320">
              <a:buFontTx/>
              <a:defRPr sz="2400" b="1"/>
            </a:lvl3pPr>
            <a:lvl4pPr marL="1676400" indent="-304800">
              <a:buFontTx/>
              <a:defRPr sz="2400" b="1"/>
            </a:lvl4pPr>
            <a:lvl5pPr marL="2133600" indent="-304800">
              <a:buFontTx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09600" indent="-152400">
              <a:buFontTx/>
              <a:defRPr sz="1600"/>
            </a:lvl2pPr>
            <a:lvl3pPr marL="1097280" indent="-182880">
              <a:buFontTx/>
              <a:defRPr sz="1600"/>
            </a:lvl3pPr>
            <a:lvl4pPr marL="1574800" indent="-203200">
              <a:buFontTx/>
              <a:defRPr sz="1600"/>
            </a:lvl4pPr>
            <a:lvl5pPr marL="2032000" indent="-203200"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微信图片_20171113121730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9250043" y="89535"/>
            <a:ext cx="2625094" cy="619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67"/>
          <p:cNvSpPr/>
          <p:nvPr/>
        </p:nvSpPr>
        <p:spPr>
          <a:xfrm>
            <a:off x="3366073" y="1940643"/>
            <a:ext cx="5826271" cy="120032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solidFill>
                  <a:srgbClr val="2CDAD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sz="4000" dirty="0" smtClean="0"/>
              <a:t>高分辨率精准定位模组</a:t>
            </a:r>
            <a:endParaRPr lang="en-US" altLang="zh-CN" sz="4000" dirty="0" smtClean="0"/>
          </a:p>
          <a:p>
            <a:pPr algn="ctr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High Accuracy Location Module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hape 167"/>
          <p:cNvSpPr/>
          <p:nvPr/>
        </p:nvSpPr>
        <p:spPr>
          <a:xfrm>
            <a:off x="9624392" y="5589240"/>
            <a:ext cx="2067229" cy="52321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solidFill>
                  <a:srgbClr val="2CDAD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2800" dirty="0" smtClean="0"/>
              <a:t>2017.12.15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83432" y="1484784"/>
            <a:ext cx="81605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在高层建筑产生的漂移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、隧道等地方没有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时的问题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、单传感器的测算精度误差（一阶滤波、二次滤波？）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、多传感器</a:t>
            </a:r>
            <a:r>
              <a:rPr lang="en-US" altLang="zh-CN" dirty="0" err="1" smtClean="0"/>
              <a:t>kalman</a:t>
            </a:r>
            <a:r>
              <a:rPr lang="zh-CN" altLang="en-US" dirty="0" smtClean="0"/>
              <a:t>融合方法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、多传感器测量互补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测算误差评估方法（不同卫星数时运算出来的结果，可靠性不同；北斗与</a:t>
            </a:r>
            <a:r>
              <a:rPr lang="en-US" altLang="zh-CN" dirty="0" smtClean="0"/>
              <a:t>GPS</a:t>
            </a:r>
            <a:r>
              <a:rPr lang="zh-CN" altLang="en-US" dirty="0" smtClean="0"/>
              <a:t>计算出来的结果，准确度也不同；</a:t>
            </a:r>
            <a:r>
              <a:rPr lang="en-US" altLang="zh-CN" dirty="0" smtClean="0"/>
              <a:t>GPS</a:t>
            </a:r>
            <a:r>
              <a:rPr lang="zh-CN" altLang="en-US" dirty="0" smtClean="0"/>
              <a:t>本身采用的器件以及运算方法，对应的准确度也不同）</a:t>
            </a:r>
            <a:endParaRPr lang="en-US" altLang="zh-CN" dirty="0" smtClean="0"/>
          </a:p>
        </p:txBody>
      </p:sp>
      <p:sp>
        <p:nvSpPr>
          <p:cNvPr id="7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1055440" y="4077072"/>
            <a:ext cx="8160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高精度惯性测量器件，主要要求高精度、全温区、抗冲击等指数；中级惯性传感器在控制芯片中对测量误差有一定的修正（长时间运行时，累计误差会越来越大）；无人车一般使用的是中级传感器，其特点是更新频率搞</a:t>
            </a:r>
            <a:r>
              <a:rPr lang="en-US" altLang="zh-CN" dirty="0" smtClean="0"/>
              <a:t>1kHz</a:t>
            </a:r>
            <a:r>
              <a:rPr lang="zh-CN" altLang="en-US" dirty="0" smtClean="0"/>
              <a:t>，可以提供实时位置信息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983432" y="5517232"/>
            <a:ext cx="8160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惯性导航的刷新频率取决于最高刷新频率的传感器件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471725" y="2879470"/>
            <a:ext cx="5119142" cy="1099057"/>
          </a:xfrm>
          <a:prstGeom prst="rect">
            <a:avLst/>
          </a:prstGeom>
          <a:ln w="12700">
            <a:miter lim="400000"/>
          </a:ln>
        </p:spPr>
        <p:txBody>
          <a:bodyPr lIns="47878" tIns="47878" rIns="47878" bIns="47878">
            <a:spAutoFit/>
          </a:bodyPr>
          <a:lstStyle>
            <a:lvl1pPr algn="ctr">
              <a:defRPr sz="6600" b="1"/>
            </a:lvl1pPr>
          </a:lstStyle>
          <a:p>
            <a:r>
              <a:t>Thanks!</a:t>
            </a:r>
          </a:p>
        </p:txBody>
      </p:sp>
      <p:sp>
        <p:nvSpPr>
          <p:cNvPr id="297" name="Shape 297"/>
          <p:cNvSpPr/>
          <p:nvPr/>
        </p:nvSpPr>
        <p:spPr>
          <a:xfrm>
            <a:off x="2594610" y="1288415"/>
            <a:ext cx="7240270" cy="70548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4000"/>
              <a:t>机驭智能，特种车定制方案商</a:t>
            </a:r>
          </a:p>
        </p:txBody>
      </p:sp>
      <p:sp>
        <p:nvSpPr>
          <p:cNvPr id="299" name="Shape 299"/>
          <p:cNvSpPr/>
          <p:nvPr/>
        </p:nvSpPr>
        <p:spPr>
          <a:xfrm>
            <a:off x="2493731" y="4344681"/>
            <a:ext cx="3075937" cy="777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机驭就是机遇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516889" y="406395"/>
            <a:ext cx="2624032" cy="778845"/>
            <a:chOff x="0" y="-1"/>
            <a:chExt cx="2624030" cy="778844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2100213" cy="511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3800"/>
                </a:lnSpc>
                <a:defRPr sz="29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3.1</a:t>
              </a:r>
              <a:r>
                <a:rPr b="0"/>
                <a:t> </a:t>
              </a:r>
              <a:r>
                <a:t>商业模式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73241" y="479509"/>
              <a:ext cx="2050791" cy="299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ts val="2400"/>
                </a:lnSpc>
                <a:defRPr sz="19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  Business Model 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643660" y="533676"/>
            <a:ext cx="2100214" cy="5113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800"/>
              </a:lnSpc>
              <a:defRPr sz="29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3.2</a:t>
            </a:r>
            <a:r>
              <a:rPr b="0"/>
              <a:t> </a:t>
            </a:r>
            <a:r>
              <a:t>市场前景</a:t>
            </a:r>
          </a:p>
        </p:txBody>
      </p:sp>
      <p:sp>
        <p:nvSpPr>
          <p:cNvPr id="161" name="Shape 161"/>
          <p:cNvSpPr/>
          <p:nvPr/>
        </p:nvSpPr>
        <p:spPr>
          <a:xfrm>
            <a:off x="770660" y="660676"/>
            <a:ext cx="2100214" cy="5113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3800"/>
              </a:lnSpc>
              <a:defRPr sz="29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3.2</a:t>
            </a:r>
            <a:r>
              <a:rPr b="0"/>
              <a:t> </a:t>
            </a:r>
            <a:r>
              <a:t>市场前景</a:t>
            </a:r>
          </a:p>
        </p:txBody>
      </p:sp>
      <p:sp>
        <p:nvSpPr>
          <p:cNvPr id="165" name="Shape 165"/>
          <p:cNvSpPr/>
          <p:nvPr/>
        </p:nvSpPr>
        <p:spPr>
          <a:xfrm>
            <a:off x="1055440" y="1484784"/>
            <a:ext cx="9505058" cy="12003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高精定位在智能驾驶中的重要性</a:t>
            </a:r>
            <a:endParaRPr lang="en-US" altLang="zh-CN" dirty="0" smtClean="0"/>
          </a:p>
          <a:p>
            <a:r>
              <a:rPr lang="zh-CN" altLang="en-US" dirty="0" smtClean="0"/>
              <a:t>高精定位当前的现状</a:t>
            </a:r>
            <a:endParaRPr lang="en-US" altLang="zh-CN" dirty="0" smtClean="0"/>
          </a:p>
          <a:p>
            <a:r>
              <a:rPr lang="zh-CN" altLang="en-US" dirty="0" smtClean="0"/>
              <a:t>高精定位技术瓶颈</a:t>
            </a:r>
            <a:endParaRPr lang="en-US" altLang="zh-CN" dirty="0" smtClean="0"/>
          </a:p>
          <a:p>
            <a:r>
              <a:rPr lang="zh-CN" altLang="en-US" dirty="0" smtClean="0"/>
              <a:t>高精定位的设计目的和目标</a:t>
            </a:r>
            <a:endParaRPr dirty="0"/>
          </a:p>
        </p:txBody>
      </p:sp>
      <p:sp>
        <p:nvSpPr>
          <p:cNvPr id="17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背景介绍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38"/>
          <p:cNvSpPr/>
          <p:nvPr/>
        </p:nvSpPr>
        <p:spPr>
          <a:xfrm>
            <a:off x="1199456" y="1556792"/>
            <a:ext cx="4752528" cy="193898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安装位置示意图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产品尺寸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结构注意事项（气压计应留孔）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干扰屏蔽设计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6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系统介绍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软件介绍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52" t="31125" r="9980" b="15719"/>
          <a:stretch>
            <a:fillRect/>
          </a:stretch>
        </p:blipFill>
        <p:spPr bwMode="auto">
          <a:xfrm>
            <a:off x="911424" y="1628800"/>
            <a:ext cx="108732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hape 238"/>
          <p:cNvSpPr/>
          <p:nvPr/>
        </p:nvSpPr>
        <p:spPr>
          <a:xfrm>
            <a:off x="335360" y="1052736"/>
            <a:ext cx="4752528" cy="46166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软件框图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898" t="17344" r="6296" b="9813"/>
          <a:stretch>
            <a:fillRect/>
          </a:stretch>
        </p:blipFill>
        <p:spPr bwMode="auto">
          <a:xfrm>
            <a:off x="479376" y="1484784"/>
            <a:ext cx="1142459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hape 238"/>
          <p:cNvSpPr/>
          <p:nvPr/>
        </p:nvSpPr>
        <p:spPr>
          <a:xfrm>
            <a:off x="335360" y="1052736"/>
            <a:ext cx="4752528" cy="46166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硬件设计框图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6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硬件介绍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238"/>
          <p:cNvSpPr/>
          <p:nvPr/>
        </p:nvSpPr>
        <p:spPr>
          <a:xfrm>
            <a:off x="1199456" y="1556792"/>
            <a:ext cx="4752528" cy="193898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安装位置示意图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产品尺寸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结构注意事项（气压计应留孔）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干扰屏蔽设计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6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199456" y="1556792"/>
            <a:ext cx="4752528" cy="378564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4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启动测试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校准测试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位置更新速率测试（各种速度）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干扰源测试（屏蔽效果）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室内位置偏移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软件</a:t>
            </a:r>
            <a:r>
              <a:rPr lang="en-US" altLang="zh-CN" b="0" dirty="0" err="1" smtClean="0">
                <a:solidFill>
                  <a:schemeClr val="tx1"/>
                </a:solidFill>
              </a:rPr>
              <a:t>AutoSAR</a:t>
            </a:r>
            <a:r>
              <a:rPr lang="en-US" altLang="zh-CN" b="0" dirty="0" smtClean="0">
                <a:solidFill>
                  <a:schemeClr val="tx1"/>
                </a:solidFill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</a:rPr>
              <a:t>特殊项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0" dirty="0" smtClean="0">
                <a:solidFill>
                  <a:schemeClr val="tx1"/>
                </a:solidFill>
              </a:rPr>
              <a:t>CAN</a:t>
            </a:r>
            <a:r>
              <a:rPr lang="zh-CN" altLang="en-US" b="0" dirty="0" smtClean="0">
                <a:solidFill>
                  <a:schemeClr val="tx1"/>
                </a:solidFill>
              </a:rPr>
              <a:t>测试</a:t>
            </a:r>
            <a:r>
              <a:rPr lang="en-US" altLang="zh-CN" b="0" dirty="0" smtClean="0">
                <a:solidFill>
                  <a:schemeClr val="tx1"/>
                </a:solidFill>
              </a:rPr>
              <a:t>(</a:t>
            </a:r>
            <a:r>
              <a:rPr lang="zh-CN" altLang="en-US" b="0" dirty="0" smtClean="0">
                <a:solidFill>
                  <a:schemeClr val="tx1"/>
                </a:solidFill>
              </a:rPr>
              <a:t>特殊项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软件标准测试规范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chemeClr val="tx1"/>
                </a:solidFill>
              </a:rPr>
              <a:t>硬件标准测试规范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6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测试介绍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市场介绍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967" t="27187" r="1679" b="24579"/>
          <a:stretch>
            <a:fillRect/>
          </a:stretch>
        </p:blipFill>
        <p:spPr bwMode="auto">
          <a:xfrm>
            <a:off x="1055440" y="1772816"/>
            <a:ext cx="10501436" cy="2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hape 178"/>
          <p:cNvSpPr/>
          <p:nvPr/>
        </p:nvSpPr>
        <p:spPr>
          <a:xfrm>
            <a:off x="260985" y="222882"/>
            <a:ext cx="2450642" cy="613831"/>
          </a:xfrm>
          <a:prstGeom prst="rect">
            <a:avLst/>
          </a:prstGeom>
          <a:solidFill>
            <a:srgbClr val="2CDADB"/>
          </a:solidFill>
          <a:ln w="12700" cap="flat">
            <a:solidFill>
              <a:srgbClr val="2CDADB"/>
            </a:solidFill>
            <a:prstDash val="solid"/>
            <a:miter lim="8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Roadmap</a:t>
            </a:r>
            <a:endParaRPr lang="zh-CN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315</Words>
  <Application>Microsoft Office PowerPoint</Application>
  <PresentationFormat>自定义</PresentationFormat>
  <Paragraphs>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sony</cp:lastModifiedBy>
  <cp:revision>132</cp:revision>
  <dcterms:created xsi:type="dcterms:W3CDTF">2017-12-21T04:45:00Z</dcterms:created>
  <dcterms:modified xsi:type="dcterms:W3CDTF">2018-03-02T12:21:44Z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