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300" r:id="rId3"/>
    <p:sldId id="301" r:id="rId4"/>
    <p:sldId id="289" r:id="rId5"/>
    <p:sldId id="288" r:id="rId6"/>
    <p:sldId id="261" r:id="rId7"/>
    <p:sldId id="29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9" r:id="rId17"/>
    <p:sldId id="286" r:id="rId18"/>
    <p:sldId id="272" r:id="rId19"/>
    <p:sldId id="273" r:id="rId20"/>
    <p:sldId id="274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C"/>
    <a:srgbClr val="663300"/>
    <a:srgbClr val="FF6600"/>
    <a:srgbClr val="00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6434" autoAdjust="0"/>
    <p:restoredTop sz="66951" autoAdjust="0"/>
  </p:normalViewPr>
  <p:slideViewPr>
    <p:cSldViewPr snapToGrid="0">
      <p:cViewPr varScale="1">
        <p:scale>
          <a:sx n="51" d="100"/>
          <a:sy n="51" d="100"/>
        </p:scale>
        <p:origin x="10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02" y="-78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809" y="79852"/>
            <a:ext cx="3105954" cy="4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45" tIns="47474" rIns="94945" bIns="47474" numCol="1" anchor="t" anchorCtr="0" compatLnSpc="1">
            <a:prstTxWarp prst="textNoShape">
              <a:avLst/>
            </a:prstTxWarp>
          </a:bodyPr>
          <a:lstStyle>
            <a:lvl1pPr defTabSz="949387">
              <a:defRPr sz="1200">
                <a:solidFill>
                  <a:srgbClr val="000000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Soldering 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2039" y="79853"/>
            <a:ext cx="3105954" cy="66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45" tIns="47474" rIns="94945" bIns="47474" numCol="1" anchor="t" anchorCtr="0" compatLnSpc="1">
            <a:prstTxWarp prst="textNoShape">
              <a:avLst/>
            </a:prstTxWarp>
          </a:bodyPr>
          <a:lstStyle>
            <a:lvl1pPr algn="r" defTabSz="949387">
              <a:defRPr sz="1200"/>
            </a:lvl1pPr>
          </a:lstStyle>
          <a:p>
            <a:pPr>
              <a:defRPr/>
            </a:pPr>
            <a:r>
              <a:rPr lang="en-US" dirty="0"/>
              <a:t>PLTW Gateway</a:t>
            </a:r>
            <a:endParaRPr lang="en-US" baseline="30000" dirty="0"/>
          </a:p>
          <a:p>
            <a:pPr>
              <a:defRPr/>
            </a:pPr>
            <a:r>
              <a:rPr lang="en-US" dirty="0"/>
              <a:t>Unit 6 – Lesson 6.2 – Electronics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80009" y="8727852"/>
            <a:ext cx="3105955" cy="4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945" tIns="47474" rIns="94945" bIns="47474" anchor="b"/>
          <a:lstStyle/>
          <a:p>
            <a:pPr defTabSz="949387" eaLnBrk="0" hangingPunct="0">
              <a:defRPr/>
            </a:pPr>
            <a:r>
              <a:rPr lang="en-US" sz="1200" dirty="0"/>
              <a:t>Project Lead The Way, Inc.</a:t>
            </a:r>
            <a:endParaRPr lang="en-US" sz="1200" baseline="30000" dirty="0">
              <a:cs typeface="Arial" charset="0"/>
            </a:endParaRPr>
          </a:p>
          <a:p>
            <a:pPr defTabSz="949387" eaLnBrk="0" hangingPunct="0">
              <a:defRPr/>
            </a:pPr>
            <a:r>
              <a:rPr lang="en-US" sz="1200" dirty="0">
                <a:cs typeface="Arial" charset="0"/>
              </a:rPr>
              <a:t>Copyright 2010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058063" y="8976991"/>
            <a:ext cx="3105955" cy="4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945" tIns="47474" rIns="94945" bIns="47474" anchor="b"/>
          <a:lstStyle/>
          <a:p>
            <a:pPr algn="r" defTabSz="949387">
              <a:defRPr/>
            </a:pPr>
            <a:fld id="{50BD05E2-B62E-44EB-9F83-66DFFA1188B1}" type="slidenum">
              <a:rPr lang="en-US" sz="1200"/>
              <a:pPr algn="r" defTabSz="949387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63671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880" y="4415830"/>
            <a:ext cx="5608640" cy="41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809" y="79852"/>
            <a:ext cx="3105954" cy="4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45" tIns="47474" rIns="94945" bIns="47474" numCol="1" anchor="t" anchorCtr="0" compatLnSpc="1">
            <a:prstTxWarp prst="textNoShape">
              <a:avLst/>
            </a:prstTxWarp>
          </a:bodyPr>
          <a:lstStyle>
            <a:lvl1pPr defTabSz="949387">
              <a:defRPr sz="1200">
                <a:solidFill>
                  <a:srgbClr val="000000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Soldering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2039" y="79853"/>
            <a:ext cx="3105954" cy="66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45" tIns="47474" rIns="94945" bIns="47474" numCol="1" anchor="t" anchorCtr="0" compatLnSpc="1">
            <a:prstTxWarp prst="textNoShape">
              <a:avLst/>
            </a:prstTxWarp>
          </a:bodyPr>
          <a:lstStyle>
            <a:lvl1pPr algn="r" defTabSz="949387">
              <a:defRPr sz="1200" dirty="0"/>
            </a:lvl1pPr>
          </a:lstStyle>
          <a:p>
            <a:pPr>
              <a:defRPr/>
            </a:pPr>
            <a:r>
              <a:rPr lang="en-US" dirty="0"/>
              <a:t>PLTW Gateway</a:t>
            </a:r>
            <a:endParaRPr lang="en-US" baseline="30000" dirty="0"/>
          </a:p>
          <a:p>
            <a:pPr>
              <a:defRPr/>
            </a:pPr>
            <a:r>
              <a:rPr lang="en-US" dirty="0"/>
              <a:t>Unit 6 – Lesson 6.2 – Electronics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0009" y="8727852"/>
            <a:ext cx="3105955" cy="4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945" tIns="47474" rIns="94945" bIns="47474" anchor="b"/>
          <a:lstStyle/>
          <a:p>
            <a:pPr defTabSz="949387" eaLnBrk="0" hangingPunct="0">
              <a:defRPr/>
            </a:pPr>
            <a:r>
              <a:rPr lang="en-US" sz="1200" dirty="0"/>
              <a:t>Project Lead The Way, Inc.</a:t>
            </a:r>
            <a:endParaRPr lang="en-US" sz="1200" baseline="30000" dirty="0">
              <a:cs typeface="Arial" charset="0"/>
            </a:endParaRPr>
          </a:p>
          <a:p>
            <a:pPr defTabSz="949387" eaLnBrk="0" hangingPunct="0">
              <a:defRPr/>
            </a:pPr>
            <a:r>
              <a:rPr lang="en-US" sz="1200" dirty="0">
                <a:cs typeface="Arial" charset="0"/>
              </a:rPr>
              <a:t>Copyright 2010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058063" y="8976991"/>
            <a:ext cx="3105955" cy="47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945" tIns="47474" rIns="94945" bIns="47474" anchor="b"/>
          <a:lstStyle/>
          <a:p>
            <a:pPr algn="r" defTabSz="949387">
              <a:defRPr/>
            </a:pPr>
            <a:fld id="{AE652356-CFA6-48AF-831E-CFFF86961107}" type="slidenum">
              <a:rPr lang="en-US" sz="1200"/>
              <a:pPr algn="r" defTabSz="949387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9581004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Soldering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PLTW Gateway</a:t>
            </a:r>
            <a:endParaRPr lang="en-US" baseline="30000"/>
          </a:p>
          <a:p>
            <a:pPr>
              <a:defRPr/>
            </a:pPr>
            <a:r>
              <a:rPr lang="en-US"/>
              <a:t>Unit 6 – Lesson 6.2 –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3072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Review the steps in the de-soldering process using a solder sucker.</a:t>
            </a:r>
          </a:p>
          <a:p>
            <a:pPr eaLnBrk="1" hangingPunct="1"/>
            <a:endParaRPr lang="en-US"/>
          </a:p>
        </p:txBody>
      </p:sp>
      <p:sp>
        <p:nvSpPr>
          <p:cNvPr id="30726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30727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A44916A-558E-427F-9383-BE47C9B19CF7}" type="slidenum">
              <a:rPr lang="en-US" sz="1000">
                <a:cs typeface="Arial" charset="0"/>
              </a:rPr>
              <a:pPr algn="r" eaLnBrk="1" hangingPunct="1"/>
              <a:t>14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3174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The next few slides address safety rules related to soldering. Be sure to cover any additional safety rules that are specific to your classroom/laboratory or school.</a:t>
            </a:r>
          </a:p>
          <a:p>
            <a:pPr eaLnBrk="1" hangingPunct="1"/>
            <a:endParaRPr lang="en-US"/>
          </a:p>
        </p:txBody>
      </p:sp>
      <p:sp>
        <p:nvSpPr>
          <p:cNvPr id="31750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31751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A575040-1196-4195-9D4D-D57750F9AAF9}" type="slidenum">
              <a:rPr lang="en-US" sz="1000">
                <a:cs typeface="Arial" charset="0"/>
              </a:rPr>
              <a:pPr algn="r" eaLnBrk="1" hangingPunct="1"/>
              <a:t>17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3277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4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32775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A52CEAB-E699-4B4A-96EE-480B0D4D10A3}" type="slidenum">
              <a:rPr lang="en-US" sz="1000">
                <a:cs typeface="Arial" charset="0"/>
              </a:rPr>
              <a:pPr algn="r" eaLnBrk="1" hangingPunct="1"/>
              <a:t>18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3379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8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33799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59B9CB0-7CE2-4E27-9E53-A9243AA1DDAD}" type="slidenum">
              <a:rPr lang="en-US" sz="1000">
                <a:cs typeface="Arial" charset="0"/>
              </a:rPr>
              <a:pPr algn="r" eaLnBrk="1" hangingPunct="1"/>
              <a:t>19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253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Stress the importance of safety to students, as 250-280 degrees will burn the skin INSTANTLY.</a:t>
            </a:r>
          </a:p>
          <a:p>
            <a:pPr eaLnBrk="1" hangingPunct="1"/>
            <a:endParaRPr lang="en-US"/>
          </a:p>
        </p:txBody>
      </p:sp>
      <p:sp>
        <p:nvSpPr>
          <p:cNvPr id="22534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2535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14CA727-59C5-490A-9A1F-CD4B0CA0FD39}" type="slidenum">
              <a:rPr lang="en-US" sz="1000">
                <a:cs typeface="Arial" charset="0"/>
              </a:rPr>
              <a:pPr algn="r" eaLnBrk="1" hangingPunct="1"/>
              <a:t>5</a:t>
            </a:fld>
            <a:endParaRPr lang="en-US" sz="10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355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Properly tinning a soldering iron is essential for making good solder joints.</a:t>
            </a:r>
          </a:p>
        </p:txBody>
      </p:sp>
      <p:sp>
        <p:nvSpPr>
          <p:cNvPr id="23558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3559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BB878CB-DCA5-4C32-910E-A318BB478702}" type="slidenum">
              <a:rPr lang="en-US" sz="1000">
                <a:cs typeface="Arial" charset="0"/>
              </a:rPr>
              <a:pPr algn="r" eaLnBrk="1" hangingPunct="1"/>
              <a:t>7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457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458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Review the steps in the tinning process.</a:t>
            </a:r>
          </a:p>
        </p:txBody>
      </p:sp>
      <p:sp>
        <p:nvSpPr>
          <p:cNvPr id="24582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4583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E1FB6F0-70C9-44C4-8692-2BCB963B94B3}" type="slidenum">
              <a:rPr lang="en-US" sz="1000">
                <a:cs typeface="Arial" charset="0"/>
              </a:rPr>
              <a:pPr algn="r" eaLnBrk="1" hangingPunct="1"/>
              <a:t>8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5603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560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Review the steps in the soldering process.</a:t>
            </a:r>
          </a:p>
        </p:txBody>
      </p:sp>
      <p:sp>
        <p:nvSpPr>
          <p:cNvPr id="25606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5607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6FE3889-16C2-4E05-889B-17469D502E4A}" type="slidenum">
              <a:rPr lang="en-US" sz="1000">
                <a:cs typeface="Arial" charset="0"/>
              </a:rPr>
              <a:pPr algn="r" eaLnBrk="1" hangingPunct="1"/>
              <a:t>9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662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Characteristics of a good soldering joint</a:t>
            </a: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6631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E6AC1E-D95B-4E5B-BC12-DC8B51E73FA4}" type="slidenum">
              <a:rPr lang="en-US" sz="1000">
                <a:cs typeface="Arial" charset="0"/>
              </a:rPr>
              <a:pPr algn="r" eaLnBrk="1" hangingPunct="1"/>
              <a:t>10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765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4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7655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EDE5ED5-2269-4324-8B43-14801A46B079}" type="slidenum">
              <a:rPr lang="en-US" sz="1000">
                <a:cs typeface="Arial" charset="0"/>
              </a:rPr>
              <a:pPr algn="r" eaLnBrk="1" hangingPunct="1"/>
              <a:t>11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867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8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8679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D7DE07D-282A-4C18-BECE-9F161A6A49B8}" type="slidenum">
              <a:rPr lang="en-US" sz="1000">
                <a:cs typeface="Arial" charset="0"/>
              </a:rPr>
              <a:pPr algn="r" eaLnBrk="1" hangingPunct="1"/>
              <a:t>12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Soldering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8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002" indent="-287693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0772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1081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1390" indent="-230154" defTabSz="94938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1699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2008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2317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2626" indent="-230154" defTabSz="9493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PLTW Gateway</a:t>
            </a:r>
            <a:endParaRPr lang="en-US" baseline="30000" dirty="0"/>
          </a:p>
          <a:p>
            <a:pPr eaLnBrk="1" hangingPunct="1"/>
            <a:r>
              <a:rPr lang="en-US" dirty="0"/>
              <a:t>Unit 6 – Lesson 6.2 – Electronics</a:t>
            </a:r>
          </a:p>
        </p:txBody>
      </p:sp>
      <p:sp>
        <p:nvSpPr>
          <p:cNvPr id="2970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2" name="Footer Placeholder 5"/>
          <p:cNvSpPr txBox="1">
            <a:spLocks noGrp="1"/>
          </p:cNvSpPr>
          <p:nvPr/>
        </p:nvSpPr>
        <p:spPr bwMode="auto">
          <a:xfrm>
            <a:off x="1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cs typeface="Arial" charset="0"/>
              </a:rPr>
              <a:t>Project Lead The Way, Inc.</a:t>
            </a:r>
            <a:endParaRPr lang="en-US" sz="1000" baseline="30000">
              <a:cs typeface="Arial" charset="0"/>
            </a:endParaRPr>
          </a:p>
          <a:p>
            <a:pPr eaLnBrk="1" hangingPunct="1"/>
            <a:r>
              <a:rPr lang="en-US" sz="1000">
                <a:cs typeface="Arial" charset="0"/>
              </a:rPr>
              <a:t>Copyright 2008</a:t>
            </a:r>
          </a:p>
        </p:txBody>
      </p:sp>
      <p:sp>
        <p:nvSpPr>
          <p:cNvPr id="29703" name="Slide Number Placeholder 6"/>
          <p:cNvSpPr txBox="1">
            <a:spLocks noGrp="1"/>
          </p:cNvSpPr>
          <p:nvPr/>
        </p:nvSpPr>
        <p:spPr bwMode="auto">
          <a:xfrm>
            <a:off x="3971654" y="8815689"/>
            <a:ext cx="3037146" cy="4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5" tIns="46588" rIns="93175" bIns="46588" anchor="b"/>
          <a:lstStyle>
            <a:lvl1pPr defTabSz="9255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55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27E3AE3-7B73-4F05-A539-C86611792BDC}" type="slidenum">
              <a:rPr lang="en-US" sz="1000">
                <a:cs typeface="Arial" charset="0"/>
              </a:rPr>
              <a:pPr algn="r" eaLnBrk="1" hangingPunct="1"/>
              <a:t>13</a:t>
            </a:fld>
            <a:endParaRPr lang="en-US" sz="10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945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51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5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3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2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347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7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0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33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7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99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48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1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59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johan.driessen.se/page/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53AE-98DB-42FD-90EC-51DD36B4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Soldering </a:t>
            </a:r>
          </a:p>
        </p:txBody>
      </p:sp>
      <p:pic>
        <p:nvPicPr>
          <p:cNvPr id="5" name="Picture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F0644BBF-E77A-8B4B-3B3F-6F24A1EB3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B4B72-7F9C-F3C7-E268-64103093CB15}"/>
              </a:ext>
            </a:extLst>
          </p:cNvPr>
          <p:cNvSpPr txBox="1"/>
          <p:nvPr/>
        </p:nvSpPr>
        <p:spPr>
          <a:xfrm>
            <a:off x="5024183" y="5926108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4" tooltip="https://johan.driessen.se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4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A Good Solder Connection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5706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19970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16"/>
          <p:cNvSpPr txBox="1">
            <a:spLocks/>
          </p:cNvSpPr>
          <p:nvPr/>
        </p:nvSpPr>
        <p:spPr bwMode="auto">
          <a:xfrm>
            <a:off x="7010400" y="1447800"/>
            <a:ext cx="190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5425" indent="-225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cs typeface="Arial" charset="0"/>
              </a:rPr>
              <a:t>Smooth 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cs typeface="Arial" charset="0"/>
              </a:rPr>
              <a:t>Bright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cs typeface="Arial" charset="0"/>
              </a:rPr>
              <a:t>Shiny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cs typeface="Arial" charset="0"/>
              </a:rPr>
              <a:t>Clean 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Arial" charset="0"/>
              <a:buChar char="•"/>
            </a:pPr>
            <a:r>
              <a:rPr lang="en-US" sz="2800">
                <a:cs typeface="Arial" charset="0"/>
              </a:rPr>
              <a:t>Concave fillet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Bad Solder Connections</a:t>
            </a:r>
          </a:p>
        </p:txBody>
      </p:sp>
      <p:grpSp>
        <p:nvGrpSpPr>
          <p:cNvPr id="11267" name="Group 13"/>
          <p:cNvGrpSpPr>
            <a:grpSpLocks/>
          </p:cNvGrpSpPr>
          <p:nvPr/>
        </p:nvGrpSpPr>
        <p:grpSpPr bwMode="auto">
          <a:xfrm>
            <a:off x="304800" y="1828800"/>
            <a:ext cx="4113213" cy="3275013"/>
            <a:chOff x="304800" y="1828799"/>
            <a:chExt cx="4113212" cy="3275014"/>
          </a:xfrm>
        </p:grpSpPr>
        <p:pic>
          <p:nvPicPr>
            <p:cNvPr id="11271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362200"/>
              <a:ext cx="4113212" cy="274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Text Box 14"/>
            <p:cNvSpPr txBox="1">
              <a:spLocks noChangeArrowheads="1"/>
            </p:cNvSpPr>
            <p:nvPr/>
          </p:nvSpPr>
          <p:spPr bwMode="auto">
            <a:xfrm>
              <a:off x="396081" y="1828799"/>
              <a:ext cx="3930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800">
                  <a:cs typeface="Arial" charset="0"/>
                </a:rPr>
                <a:t>Too much solder</a:t>
              </a:r>
            </a:p>
          </p:txBody>
        </p:sp>
      </p:grpSp>
      <p:grpSp>
        <p:nvGrpSpPr>
          <p:cNvPr id="11268" name="Group 12"/>
          <p:cNvGrpSpPr>
            <a:grpSpLocks/>
          </p:cNvGrpSpPr>
          <p:nvPr/>
        </p:nvGrpSpPr>
        <p:grpSpPr bwMode="auto">
          <a:xfrm>
            <a:off x="4649788" y="1844675"/>
            <a:ext cx="4113212" cy="3260725"/>
            <a:chOff x="4649787" y="1844674"/>
            <a:chExt cx="4113213" cy="3260726"/>
          </a:xfrm>
        </p:grpSpPr>
        <p:pic>
          <p:nvPicPr>
            <p:cNvPr id="1126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787" y="2362200"/>
              <a:ext cx="4113213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Text Box 15"/>
            <p:cNvSpPr txBox="1">
              <a:spLocks noChangeArrowheads="1"/>
            </p:cNvSpPr>
            <p:nvPr/>
          </p:nvSpPr>
          <p:spPr bwMode="auto">
            <a:xfrm>
              <a:off x="4741068" y="1844674"/>
              <a:ext cx="3930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800">
                  <a:cs typeface="Arial" charset="0"/>
                </a:rPr>
                <a:t>Too little solder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Bad Solder Connections</a:t>
            </a:r>
          </a:p>
        </p:txBody>
      </p:sp>
      <p:grpSp>
        <p:nvGrpSpPr>
          <p:cNvPr id="12291" name="Group 19"/>
          <p:cNvGrpSpPr>
            <a:grpSpLocks/>
          </p:cNvGrpSpPr>
          <p:nvPr/>
        </p:nvGrpSpPr>
        <p:grpSpPr bwMode="auto">
          <a:xfrm>
            <a:off x="304800" y="1828800"/>
            <a:ext cx="4113213" cy="3276600"/>
            <a:chOff x="304800" y="1828799"/>
            <a:chExt cx="4113213" cy="3275808"/>
          </a:xfrm>
        </p:grpSpPr>
        <p:sp>
          <p:nvSpPr>
            <p:cNvPr id="12295" name="Text Box 14"/>
            <p:cNvSpPr txBox="1">
              <a:spLocks noChangeArrowheads="1"/>
            </p:cNvSpPr>
            <p:nvPr/>
          </p:nvSpPr>
          <p:spPr bwMode="auto">
            <a:xfrm>
              <a:off x="396081" y="1828799"/>
              <a:ext cx="3930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800">
                  <a:cs typeface="Arial" charset="0"/>
                </a:rPr>
                <a:t>Cold solder joint</a:t>
              </a:r>
            </a:p>
          </p:txBody>
        </p:sp>
        <p:pic>
          <p:nvPicPr>
            <p:cNvPr id="1229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362994"/>
              <a:ext cx="4113213" cy="274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2" name="Group 18"/>
          <p:cNvGrpSpPr>
            <a:grpSpLocks/>
          </p:cNvGrpSpPr>
          <p:nvPr/>
        </p:nvGrpSpPr>
        <p:grpSpPr bwMode="auto">
          <a:xfrm>
            <a:off x="4648200" y="1844675"/>
            <a:ext cx="4113213" cy="3259138"/>
            <a:chOff x="4648200" y="1844674"/>
            <a:chExt cx="4113213" cy="3259139"/>
          </a:xfrm>
        </p:grpSpPr>
        <p:sp>
          <p:nvSpPr>
            <p:cNvPr id="12293" name="Text Box 15"/>
            <p:cNvSpPr txBox="1">
              <a:spLocks noChangeArrowheads="1"/>
            </p:cNvSpPr>
            <p:nvPr/>
          </p:nvSpPr>
          <p:spPr bwMode="auto">
            <a:xfrm>
              <a:off x="4741068" y="1844674"/>
              <a:ext cx="3930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800">
                  <a:cs typeface="Arial" charset="0"/>
                </a:rPr>
                <a:t>Not soldered</a:t>
              </a:r>
            </a:p>
          </p:txBody>
        </p: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362200"/>
              <a:ext cx="4113213" cy="274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Bad Solder Connections</a:t>
            </a:r>
          </a:p>
        </p:txBody>
      </p:sp>
      <p:grpSp>
        <p:nvGrpSpPr>
          <p:cNvPr id="13315" name="Group 18"/>
          <p:cNvGrpSpPr>
            <a:grpSpLocks/>
          </p:cNvGrpSpPr>
          <p:nvPr/>
        </p:nvGrpSpPr>
        <p:grpSpPr bwMode="auto">
          <a:xfrm>
            <a:off x="4649788" y="1844675"/>
            <a:ext cx="4113212" cy="3260725"/>
            <a:chOff x="4649788" y="1844674"/>
            <a:chExt cx="4113212" cy="3259933"/>
          </a:xfrm>
        </p:grpSpPr>
        <p:sp>
          <p:nvSpPr>
            <p:cNvPr id="13319" name="Text Box 15"/>
            <p:cNvSpPr txBox="1">
              <a:spLocks noChangeArrowheads="1"/>
            </p:cNvSpPr>
            <p:nvPr/>
          </p:nvSpPr>
          <p:spPr bwMode="auto">
            <a:xfrm>
              <a:off x="4741068" y="1844674"/>
              <a:ext cx="3930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800">
                  <a:cs typeface="Arial" charset="0"/>
                </a:rPr>
                <a:t>Lifted trace/pad</a:t>
              </a:r>
            </a:p>
          </p:txBody>
        </p:sp>
        <p:pic>
          <p:nvPicPr>
            <p:cNvPr id="1332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788" y="2362994"/>
              <a:ext cx="4113212" cy="274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6" name="Group 19"/>
          <p:cNvGrpSpPr>
            <a:grpSpLocks/>
          </p:cNvGrpSpPr>
          <p:nvPr/>
        </p:nvGrpSpPr>
        <p:grpSpPr bwMode="auto">
          <a:xfrm>
            <a:off x="304800" y="1828800"/>
            <a:ext cx="4113213" cy="3276600"/>
            <a:chOff x="304800" y="1828799"/>
            <a:chExt cx="4113213" cy="3275808"/>
          </a:xfrm>
        </p:grpSpPr>
        <p:sp>
          <p:nvSpPr>
            <p:cNvPr id="13317" name="Text Box 14"/>
            <p:cNvSpPr txBox="1">
              <a:spLocks noChangeArrowheads="1"/>
            </p:cNvSpPr>
            <p:nvPr/>
          </p:nvSpPr>
          <p:spPr bwMode="auto">
            <a:xfrm>
              <a:off x="396081" y="1828799"/>
              <a:ext cx="3930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800">
                  <a:cs typeface="Arial" charset="0"/>
                </a:rPr>
                <a:t>Solder bridge</a:t>
              </a:r>
            </a:p>
          </p:txBody>
        </p:sp>
        <p:pic>
          <p:nvPicPr>
            <p:cNvPr id="1331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362994"/>
              <a:ext cx="4113213" cy="274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De-Solder Process: Solder Sucker</a:t>
            </a:r>
            <a:endParaRPr lang="en-US" sz="5400">
              <a:solidFill>
                <a:srgbClr val="00396C"/>
              </a:solidFill>
            </a:endParaRPr>
          </a:p>
        </p:txBody>
      </p:sp>
      <p:sp>
        <p:nvSpPr>
          <p:cNvPr id="14339" name="Rectangle 19"/>
          <p:cNvSpPr>
            <a:spLocks noChangeArrowheads="1"/>
          </p:cNvSpPr>
          <p:nvPr/>
        </p:nvSpPr>
        <p:spPr bwMode="auto">
          <a:xfrm>
            <a:off x="2819400" y="1295400"/>
            <a:ext cx="426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FontTx/>
              <a:buChar char="•"/>
            </a:pPr>
            <a:r>
              <a:rPr lang="en-US" sz="2400">
                <a:cs typeface="Arial" charset="0"/>
              </a:rPr>
              <a:t>Apply heat to the connection to be de-soldered. When the solder melts, trigger the solder sucker.</a:t>
            </a:r>
          </a:p>
        </p:txBody>
      </p:sp>
      <p:sp>
        <p:nvSpPr>
          <p:cNvPr id="14340" name="Rectangle 20"/>
          <p:cNvSpPr>
            <a:spLocks noChangeArrowheads="1"/>
          </p:cNvSpPr>
          <p:nvPr/>
        </p:nvSpPr>
        <p:spPr bwMode="auto">
          <a:xfrm>
            <a:off x="1371600" y="3124200"/>
            <a:ext cx="4953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FontTx/>
              <a:buChar char="•"/>
            </a:pPr>
            <a:r>
              <a:rPr lang="en-US" sz="2400">
                <a:cs typeface="Arial" charset="0"/>
              </a:rPr>
              <a:t>Repeat de-soldering as needed until all solder is removed. Remove soldering iron &amp; solder sucker from area.</a:t>
            </a:r>
          </a:p>
        </p:txBody>
      </p:sp>
      <p:sp>
        <p:nvSpPr>
          <p:cNvPr id="14341" name="Rectangle 21"/>
          <p:cNvSpPr>
            <a:spLocks noChangeArrowheads="1"/>
          </p:cNvSpPr>
          <p:nvPr/>
        </p:nvSpPr>
        <p:spPr bwMode="auto">
          <a:xfrm>
            <a:off x="2819400" y="4953000"/>
            <a:ext cx="419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FontTx/>
              <a:buChar char="•"/>
            </a:pPr>
            <a:r>
              <a:rPr lang="en-US" sz="2400">
                <a:cs typeface="Arial" charset="0"/>
              </a:rPr>
              <a:t>Remove component lead.</a:t>
            </a:r>
          </a:p>
        </p:txBody>
      </p:sp>
      <p:pic>
        <p:nvPicPr>
          <p:cNvPr id="1434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27416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3124200"/>
            <a:ext cx="27416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54588"/>
            <a:ext cx="2741613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Soldering onto PCBs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95" y="1600200"/>
            <a:ext cx="803901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Nice to Haves: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85950"/>
            <a:ext cx="4438650" cy="3860800"/>
          </a:xfrm>
        </p:spPr>
        <p:txBody>
          <a:bodyPr>
            <a:normAutofit/>
          </a:bodyPr>
          <a:lstStyle/>
          <a:p>
            <a:r>
              <a:rPr lang="en-US" dirty="0"/>
              <a:t>Helping hands </a:t>
            </a:r>
          </a:p>
          <a:p>
            <a:r>
              <a:rPr lang="en-US" dirty="0"/>
              <a:t>Flux</a:t>
            </a:r>
          </a:p>
          <a:p>
            <a:r>
              <a:rPr lang="en-US" dirty="0"/>
              <a:t>Sponge/brass sponge</a:t>
            </a:r>
          </a:p>
          <a:p>
            <a:r>
              <a:rPr lang="en-US" dirty="0"/>
              <a:t>Solder pump/vacuum/wick</a:t>
            </a:r>
          </a:p>
          <a:p>
            <a:r>
              <a:rPr lang="en-US" dirty="0"/>
              <a:t>Ventilator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9475" y="1885950"/>
            <a:ext cx="3886200" cy="155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07" y="3593704"/>
            <a:ext cx="2504337" cy="2070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5" y="179288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Soldering Safety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4294967295"/>
          </p:nvPr>
        </p:nvSpPr>
        <p:spPr>
          <a:xfrm>
            <a:off x="0" y="1066800"/>
            <a:ext cx="8153400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000"/>
              </a:spcAft>
            </a:pPr>
            <a:endParaRPr lang="en-US" sz="2400" dirty="0"/>
          </a:p>
          <a:p>
            <a:pPr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sz="2400" dirty="0"/>
              <a:t>Wear safety glasses when soldering. This includes all individuals in the vicinity of someone who is soldering.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sz="2400" dirty="0"/>
              <a:t>Place soldering iron in an approved holder when not in use. The iron is hot and can cause burns.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sz="2400" dirty="0"/>
              <a:t>Place the soldering iron so that the cord does not get caught in your arms or on others.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</a:pPr>
            <a:r>
              <a:rPr lang="en-US" sz="2400" dirty="0"/>
              <a:t>Secure the components to be soldered before beginning the soldering process.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Soldering Safety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4294967295"/>
          </p:nvPr>
        </p:nvSpPr>
        <p:spPr>
          <a:xfrm>
            <a:off x="495300" y="1083538"/>
            <a:ext cx="8153400" cy="5287962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sz="2400" dirty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Provide plenty of space to work.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Use a properly sized point for the soldering job to be completed.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Verify that the tip on the soldering iron has a sharp point and has not been damaged in any way.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Check the power cord for burned or melted sections that show bare wires. Label those cords DO NOT USE and ask the instructor to repair or replace.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Do not touch molten solder – it is hot!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Make sure that the solder strand is long enough to keep fingers away from the hot iron.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Soldering Safety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4294967295"/>
          </p:nvPr>
        </p:nvSpPr>
        <p:spPr>
          <a:xfrm>
            <a:off x="495300" y="1143000"/>
            <a:ext cx="8153400" cy="52117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Tie back long hair and remove or tuck loose clothing.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Use heat sinks for heat-sensitive parts. Provide sufficient cooling time before removing parts.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Wipe away excess solder with a wet sponge or cloth.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Hold the scrap end when cutting excess leads so that the scrap lead is not thrown into the air.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Cut leads evenly with wire cutters.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/>
              <a:t>Make sure that leads do not short across other traces or leads.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7F2F-760F-4597-9C80-358D9914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02CB-22B6-4C32-BC8F-9F1FCD51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Soldering is a process in which two or more items (usually metal) are joined together by melting and putting a filler metal (solder) into the joint, the filler metal having a lower melting point than the adjoining metal. Soldering differs from welding in that soldering does not involve melting the work pieces.</a:t>
            </a:r>
          </a:p>
        </p:txBody>
      </p:sp>
    </p:spTree>
    <p:extLst>
      <p:ext uri="{BB962C8B-B14F-4D97-AF65-F5344CB8AC3E}">
        <p14:creationId xmlns:p14="http://schemas.microsoft.com/office/powerpoint/2010/main" val="348977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Alloy</a:t>
            </a:r>
          </a:p>
          <a:p>
            <a:pPr lvl="1"/>
            <a:r>
              <a:rPr lang="en-US" dirty="0" err="1"/>
              <a:t>Pb</a:t>
            </a:r>
            <a:r>
              <a:rPr lang="en-US" dirty="0"/>
              <a:t>, Tin</a:t>
            </a:r>
          </a:p>
          <a:p>
            <a:r>
              <a:rPr lang="en-US" dirty="0"/>
              <a:t>Conducts electricity</a:t>
            </a:r>
          </a:p>
          <a:p>
            <a:r>
              <a:rPr lang="en-US" dirty="0"/>
              <a:t>Spools, tubes</a:t>
            </a:r>
          </a:p>
          <a:p>
            <a:r>
              <a:rPr lang="en-US" dirty="0"/>
              <a:t>Different gauges</a:t>
            </a:r>
          </a:p>
          <a:p>
            <a:r>
              <a:rPr lang="en-US" dirty="0"/>
              <a:t>2 types: leaded and Lead Free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692361"/>
            <a:ext cx="388620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Solder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Leaded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Pb</a:t>
            </a:r>
            <a:r>
              <a:rPr lang="en-US" dirty="0"/>
              <a:t>, Tin</a:t>
            </a:r>
          </a:p>
          <a:p>
            <a:r>
              <a:rPr lang="en-US" dirty="0"/>
              <a:t>Lower melting temperature</a:t>
            </a:r>
          </a:p>
          <a:p>
            <a:r>
              <a:rPr lang="en-US" dirty="0"/>
              <a:t>Sticks to itself</a:t>
            </a:r>
          </a:p>
          <a:p>
            <a:endParaRPr lang="en-US" dirty="0"/>
          </a:p>
          <a:p>
            <a:r>
              <a:rPr lang="en-US" dirty="0"/>
              <a:t>Does contain lead.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Unleaded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Tin, copper, silver</a:t>
            </a:r>
          </a:p>
          <a:p>
            <a:r>
              <a:rPr lang="en-US" dirty="0"/>
              <a:t>No lead = higher melting temperature</a:t>
            </a:r>
          </a:p>
          <a:p>
            <a:pPr lvl="1"/>
            <a:r>
              <a:rPr lang="en-US" dirty="0"/>
              <a:t>Station</a:t>
            </a:r>
          </a:p>
          <a:p>
            <a:r>
              <a:rPr lang="en-US" dirty="0"/>
              <a:t>More difficult to use</a:t>
            </a:r>
          </a:p>
          <a:p>
            <a:pPr lvl="1"/>
            <a:r>
              <a:rPr lang="en-US" dirty="0"/>
              <a:t>“rosin core” / flux</a:t>
            </a:r>
          </a:p>
          <a:p>
            <a:r>
              <a:rPr lang="en-US" dirty="0"/>
              <a:t>Fumes</a:t>
            </a:r>
          </a:p>
        </p:txBody>
      </p:sp>
    </p:spTree>
    <p:extLst>
      <p:ext uri="{BB962C8B-B14F-4D97-AF65-F5344CB8AC3E}">
        <p14:creationId xmlns:p14="http://schemas.microsoft.com/office/powerpoint/2010/main" val="39999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954963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Soldering Iron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762000" y="1530350"/>
            <a:ext cx="454818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sz="2400" dirty="0">
                <a:cs typeface="Arial" charset="0"/>
              </a:rPr>
              <a:t>Typically 25-30 watts</a:t>
            </a:r>
          </a:p>
          <a:p>
            <a:pPr eaLnBrk="1" hangingPunct="1"/>
            <a:r>
              <a:rPr lang="en-US" sz="2400" dirty="0">
                <a:cs typeface="Arial" charset="0"/>
              </a:rPr>
              <a:t>Tip temperature 250°C to 280°C</a:t>
            </a:r>
          </a:p>
        </p:txBody>
      </p:sp>
    </p:spTree>
    <p:extLst>
      <p:ext uri="{BB962C8B-B14F-4D97-AF65-F5344CB8AC3E}">
        <p14:creationId xmlns:p14="http://schemas.microsoft.com/office/powerpoint/2010/main" val="38038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DBD2A5-FCC0-A6D4-3163-DCB8BBE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Soldering Wires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b="2229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65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Soldering Iron Care &amp; Maintenance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2819400" y="1600200"/>
            <a:ext cx="6324600" cy="4953000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3000"/>
              <a:t>A soldering iron must be coated with a thin coat of solder. This will allow for the transfer of heat to the work piece.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3000"/>
              <a:t>This procedure is called tinning. 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z="3000"/>
              <a:t>The tip must be kept coated with a shiny layer of solder by occasionally wiping and applying solder directly to the tip.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457200" y="4114800"/>
            <a:ext cx="1828800" cy="2468563"/>
            <a:chOff x="4495800" y="2514600"/>
            <a:chExt cx="1828800" cy="2468881"/>
          </a:xfrm>
        </p:grpSpPr>
        <p:pic>
          <p:nvPicPr>
            <p:cNvPr id="71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514600"/>
              <a:ext cx="1828800" cy="2468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7" name="TextBox 6"/>
            <p:cNvSpPr txBox="1">
              <a:spLocks noChangeArrowheads="1"/>
            </p:cNvSpPr>
            <p:nvPr/>
          </p:nvSpPr>
          <p:spPr bwMode="auto">
            <a:xfrm>
              <a:off x="4495800" y="2514600"/>
              <a:ext cx="9606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200"/>
                </a:spcAft>
              </a:pPr>
              <a:r>
                <a:rPr lang="en-US" sz="2000">
                  <a:cs typeface="Arial" charset="0"/>
                </a:rPr>
                <a:t>Tinned</a:t>
              </a:r>
            </a:p>
          </p:txBody>
        </p:sp>
      </p:grp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457200" y="1524000"/>
            <a:ext cx="1828800" cy="2439988"/>
            <a:chOff x="990600" y="2514600"/>
            <a:chExt cx="1828800" cy="2440419"/>
          </a:xfrm>
        </p:grpSpPr>
        <p:pic>
          <p:nvPicPr>
            <p:cNvPr id="717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514600"/>
              <a:ext cx="1828800" cy="2440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Box 9"/>
            <p:cNvSpPr txBox="1">
              <a:spLocks noChangeArrowheads="1"/>
            </p:cNvSpPr>
            <p:nvPr/>
          </p:nvSpPr>
          <p:spPr bwMode="auto">
            <a:xfrm>
              <a:off x="990600" y="2514600"/>
              <a:ext cx="13742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Aft>
                  <a:spcPts val="1200"/>
                </a:spcAft>
              </a:pPr>
              <a:r>
                <a:rPr lang="en-US" sz="2000">
                  <a:cs typeface="Arial" charset="0"/>
                </a:rPr>
                <a:t>Un-Tinned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Tinning Process</a:t>
            </a:r>
          </a:p>
        </p:txBody>
      </p:sp>
      <p:grpSp>
        <p:nvGrpSpPr>
          <p:cNvPr id="8195" name="Group 19"/>
          <p:cNvGrpSpPr>
            <a:grpSpLocks/>
          </p:cNvGrpSpPr>
          <p:nvPr/>
        </p:nvGrpSpPr>
        <p:grpSpPr bwMode="auto">
          <a:xfrm>
            <a:off x="381000" y="1524000"/>
            <a:ext cx="8458200" cy="2701925"/>
            <a:chOff x="381000" y="1524000"/>
            <a:chExt cx="8458200" cy="2702694"/>
          </a:xfrm>
        </p:grpSpPr>
        <p:pic>
          <p:nvPicPr>
            <p:cNvPr id="81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24000"/>
              <a:ext cx="4114800" cy="2294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0" name="TextBox 8"/>
            <p:cNvSpPr txBox="1">
              <a:spLocks noChangeArrowheads="1"/>
            </p:cNvSpPr>
            <p:nvPr/>
          </p:nvSpPr>
          <p:spPr bwMode="auto">
            <a:xfrm>
              <a:off x="457200" y="3829706"/>
              <a:ext cx="4114800" cy="39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cs typeface="Arial" charset="0"/>
                </a:rPr>
                <a:t>Apply solder to soldering iron tip</a:t>
              </a:r>
            </a:p>
          </p:txBody>
        </p:sp>
        <p:pic>
          <p:nvPicPr>
            <p:cNvPr id="820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524000"/>
              <a:ext cx="41148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2" name="TextBox 9"/>
            <p:cNvSpPr txBox="1">
              <a:spLocks noChangeArrowheads="1"/>
            </p:cNvSpPr>
            <p:nvPr/>
          </p:nvSpPr>
          <p:spPr bwMode="auto">
            <a:xfrm>
              <a:off x="5321300" y="3810651"/>
              <a:ext cx="2922588" cy="39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cs typeface="Arial" charset="0"/>
                </a:rPr>
                <a:t>Roll tip on damp sponge</a:t>
              </a:r>
            </a:p>
          </p:txBody>
        </p:sp>
      </p:grpSp>
      <p:grpSp>
        <p:nvGrpSpPr>
          <p:cNvPr id="8196" name="Group 18"/>
          <p:cNvGrpSpPr>
            <a:grpSpLocks/>
          </p:cNvGrpSpPr>
          <p:nvPr/>
        </p:nvGrpSpPr>
        <p:grpSpPr bwMode="auto">
          <a:xfrm>
            <a:off x="2400300" y="4267200"/>
            <a:ext cx="4419600" cy="2587625"/>
            <a:chOff x="2362200" y="4267200"/>
            <a:chExt cx="4419600" cy="2587625"/>
          </a:xfrm>
        </p:grpSpPr>
        <p:pic>
          <p:nvPicPr>
            <p:cNvPr id="819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267200"/>
              <a:ext cx="4114800" cy="22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TextBox 17"/>
            <p:cNvSpPr txBox="1">
              <a:spLocks noChangeArrowheads="1"/>
            </p:cNvSpPr>
            <p:nvPr/>
          </p:nvSpPr>
          <p:spPr bwMode="auto">
            <a:xfrm>
              <a:off x="2362200" y="6457950"/>
              <a:ext cx="441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cs typeface="Arial" charset="0"/>
                </a:rPr>
                <a:t>Properly tinned soldering iron tip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solidFill>
                  <a:srgbClr val="00396C"/>
                </a:solidFill>
              </a:rPr>
              <a:t>Solder Process</a:t>
            </a:r>
            <a:endParaRPr lang="en-US" sz="5400">
              <a:solidFill>
                <a:srgbClr val="00396C"/>
              </a:solidFill>
            </a:endParaRP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27416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9"/>
          <p:cNvSpPr>
            <a:spLocks noChangeArrowheads="1"/>
          </p:cNvSpPr>
          <p:nvPr/>
        </p:nvSpPr>
        <p:spPr bwMode="auto">
          <a:xfrm>
            <a:off x="2819400" y="1295400"/>
            <a:ext cx="426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FontTx/>
              <a:buChar char="•"/>
            </a:pPr>
            <a:r>
              <a:rPr lang="en-US" sz="2400">
                <a:cs typeface="Arial" charset="0"/>
              </a:rPr>
              <a:t>Heat both items at the same time by applying the soldering iron to the copper pad and the component lead.</a:t>
            </a: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24200"/>
            <a:ext cx="27416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1371600" y="3124200"/>
            <a:ext cx="4953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FontTx/>
              <a:buChar char="•"/>
            </a:pPr>
            <a:r>
              <a:rPr lang="en-US" sz="2400">
                <a:cs typeface="Arial" charset="0"/>
              </a:rPr>
              <a:t>Continue heating and apply a few millimeters of solder. Remove the iron and allow the solder joint to cool naturally. </a:t>
            </a:r>
          </a:p>
        </p:txBody>
      </p:sp>
      <p:pic>
        <p:nvPicPr>
          <p:cNvPr id="922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53000"/>
            <a:ext cx="2741613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21"/>
          <p:cNvSpPr>
            <a:spLocks noChangeArrowheads="1"/>
          </p:cNvSpPr>
          <p:nvPr/>
        </p:nvSpPr>
        <p:spPr bwMode="auto">
          <a:xfrm>
            <a:off x="2819400" y="4953000"/>
            <a:ext cx="419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buFontTx/>
              <a:buChar char="•"/>
            </a:pPr>
            <a:r>
              <a:rPr lang="en-US" sz="2400">
                <a:cs typeface="Arial" charset="0"/>
              </a:rPr>
              <a:t>It only takes a second or two to make the perfect joint, which should appear shiny.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Curriculum">
  <a:themeElements>
    <a:clrScheme name="EngineeringCurricul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gineeringCurricul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gineeringCurricul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ineeringCurricul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ineeringCurricul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ineeringCurricul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ineeringCurricul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ineeringCurricul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ineeringCurricul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ineeringCurricul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ineeringCurricul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ineeringCurricul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ineeringCurricul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ineeringCurricul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11488</TotalTime>
  <Words>990</Words>
  <Application>Microsoft Office PowerPoint</Application>
  <PresentationFormat>On-screen Show (4:3)</PresentationFormat>
  <Paragraphs>175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EngineeringCurriculum</vt:lpstr>
      <vt:lpstr>1_Custom Design</vt:lpstr>
      <vt:lpstr>Soldering </vt:lpstr>
      <vt:lpstr>Soldering</vt:lpstr>
      <vt:lpstr>Solder</vt:lpstr>
      <vt:lpstr>Types of Solder</vt:lpstr>
      <vt:lpstr>Soldering Iron</vt:lpstr>
      <vt:lpstr>Soldering Wires</vt:lpstr>
      <vt:lpstr>Soldering Iron Care &amp; Maintenance</vt:lpstr>
      <vt:lpstr>Tinning Process</vt:lpstr>
      <vt:lpstr>Solder Process</vt:lpstr>
      <vt:lpstr>A Good Solder Connection</vt:lpstr>
      <vt:lpstr>Bad Solder Connections</vt:lpstr>
      <vt:lpstr>Bad Solder Connections</vt:lpstr>
      <vt:lpstr>Bad Solder Connections</vt:lpstr>
      <vt:lpstr>De-Solder Process: Solder Sucker</vt:lpstr>
      <vt:lpstr>Soldering onto PCBs</vt:lpstr>
      <vt:lpstr>Nice to Haves:</vt:lpstr>
      <vt:lpstr>Soldering Safety</vt:lpstr>
      <vt:lpstr>Soldering Safety</vt:lpstr>
      <vt:lpstr>Soldering Safety</vt:lpstr>
    </vt:vector>
  </TitlesOfParts>
  <Company>Project Lead The Way,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</dc:title>
  <dc:subject>GTT - Lesson 6.2 - Electronics</dc:subject>
  <dc:creator>Martin Veillette</dc:creator>
  <cp:lastModifiedBy>Martin Veillette</cp:lastModifiedBy>
  <cp:revision>80</cp:revision>
  <cp:lastPrinted>2017-03-20T17:37:11Z</cp:lastPrinted>
  <dcterms:created xsi:type="dcterms:W3CDTF">2008-05-21T19:49:46Z</dcterms:created>
  <dcterms:modified xsi:type="dcterms:W3CDTF">2025-01-24T16:41:12Z</dcterms:modified>
</cp:coreProperties>
</file>