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sldIdLst>
    <p:sldId id="256" r:id="rId2"/>
    <p:sldId id="257" r:id="rId3"/>
    <p:sldId id="258" r:id="rId4"/>
    <p:sldId id="259" r:id="rId5"/>
    <p:sldId id="265" r:id="rId6"/>
    <p:sldId id="260" r:id="rId7"/>
    <p:sldId id="262" r:id="rId8"/>
    <p:sldId id="263" r:id="rId9"/>
    <p:sldId id="264" r:id="rId10"/>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DB00"/>
    <a:srgbClr val="F0F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5105B7-9391-40A5-BECB-5EBFDB438E24}" v="104" dt="2023-07-23T14:26:55.429"/>
    <p1510:client id="{24A7361A-CC43-4196-90F9-3DAE2708ABC7}" v="12" dt="2023-07-20T18:21:22.893"/>
    <p1510:client id="{601B9C73-6C2F-4F72-A317-E143B62FCE5E}" v="294" dt="2023-07-31T14:04:25.356"/>
    <p1510:client id="{79E6D4BD-8DDA-4D81-9C9A-047DDD449172}" v="117" dt="2023-07-31T15:35:55.139"/>
    <p1510:client id="{DBD38715-A52B-4978-AAF5-9396A75AC530}" v="1094" dt="2023-07-31T15:27:41.590"/>
    <p1510:client id="{DC21F427-9CFD-453B-9034-4808FC43AA50}" v="586" dt="2023-07-20T20:01:42.890"/>
    <p1510:client id="{E395198E-1CE0-4591-8FDF-86E702623B97}" v="2210" dt="2023-07-22T01:29:54.678"/>
    <p1510:client id="{F32E4806-C217-4FAF-9F04-DF471B125DF3}" v="182" dt="2023-07-20T14:06:33.338"/>
  </p1510:revLst>
</p1510:revInfo>
</file>

<file path=ppt/tableStyles.xml><?xml version="1.0" encoding="utf-8"?>
<a:tblStyleLst xmlns:a="http://schemas.openxmlformats.org/drawingml/2006/main" def="{5C22544A-7EE6-4342-B048-85BDC9FD1C3A}">
  <a:tblStyle styleId="{5C22544A-7EE6-4342-B048-85BDC9FD1C3A}" styleName="Umereni stil 2 – Naglašavanj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590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dirty="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6788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dirty="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882460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dirty="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1939943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357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dirty="0"/>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654254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dirty="0"/>
              <a:t>7/31/2023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535743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7/31/2023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337247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7/31/2023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196470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7/31/2023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925598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50445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7/31/2023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7849007"/>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nshss.org/media/29819/giallanza.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nshss.org/media/29819/giallanza.pdf" TargetMode="External"/><Relationship Id="rId2" Type="http://schemas.openxmlformats.org/officeDocument/2006/relationships/hyperlink" Target="https://www.sciencedirect.com/science/article/pii/0890540189900448" TargetMode="External"/><Relationship Id="rId1" Type="http://schemas.openxmlformats.org/officeDocument/2006/relationships/slideLayout" Target="../slideLayouts/slideLayout2.xml"/><Relationship Id="rId4" Type="http://schemas.openxmlformats.org/officeDocument/2006/relationships/hyperlink" Target="https://citeseerx.ist.psu.edu/document?doi=d406c2ac168e4af40e8380b85d28fec5de6959e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Naslov 1"/>
          <p:cNvSpPr>
            <a:spLocks noGrp="1"/>
          </p:cNvSpPr>
          <p:nvPr>
            <p:ph type="ctrTitle"/>
          </p:nvPr>
        </p:nvSpPr>
        <p:spPr>
          <a:xfrm>
            <a:off x="1223012" y="1609611"/>
            <a:ext cx="9851696" cy="4720938"/>
          </a:xfrm>
        </p:spPr>
        <p:txBody>
          <a:bodyPr anchor="ctr">
            <a:normAutofit/>
          </a:bodyPr>
          <a:lstStyle/>
          <a:p>
            <a:r>
              <a:rPr lang="sr-Latn-RS" sz="6000" err="1">
                <a:solidFill>
                  <a:schemeClr val="tx1">
                    <a:lumMod val="75000"/>
                    <a:lumOff val="25000"/>
                  </a:schemeClr>
                </a:solidFill>
                <a:cs typeface="Calibri Light"/>
              </a:rPr>
              <a:t>Shortest</a:t>
            </a:r>
            <a:r>
              <a:rPr lang="sr-Latn-RS" sz="6000">
                <a:solidFill>
                  <a:schemeClr val="tx1">
                    <a:lumMod val="75000"/>
                    <a:lumOff val="25000"/>
                  </a:schemeClr>
                </a:solidFill>
                <a:cs typeface="Calibri Light"/>
              </a:rPr>
              <a:t> </a:t>
            </a:r>
            <a:r>
              <a:rPr lang="sr-Latn-RS" sz="6000" err="1">
                <a:solidFill>
                  <a:schemeClr val="tx1">
                    <a:lumMod val="75000"/>
                    <a:lumOff val="25000"/>
                  </a:schemeClr>
                </a:solidFill>
                <a:cs typeface="Calibri Light"/>
              </a:rPr>
              <a:t>common</a:t>
            </a:r>
            <a:r>
              <a:rPr lang="sr-Latn-RS" sz="6000">
                <a:solidFill>
                  <a:schemeClr val="tx1">
                    <a:lumMod val="75000"/>
                    <a:lumOff val="25000"/>
                  </a:schemeClr>
                </a:solidFill>
                <a:cs typeface="Calibri Light"/>
              </a:rPr>
              <a:t> </a:t>
            </a:r>
            <a:r>
              <a:rPr lang="sr-Latn-RS" sz="6000" err="1">
                <a:solidFill>
                  <a:schemeClr val="tx1">
                    <a:lumMod val="75000"/>
                    <a:lumOff val="25000"/>
                  </a:schemeClr>
                </a:solidFill>
                <a:cs typeface="Calibri Light"/>
              </a:rPr>
              <a:t>superstring</a:t>
            </a:r>
          </a:p>
        </p:txBody>
      </p:sp>
      <p:sp>
        <p:nvSpPr>
          <p:cNvPr id="4" name="Okvir za tekst 3">
            <a:extLst>
              <a:ext uri="{FF2B5EF4-FFF2-40B4-BE49-F238E27FC236}">
                <a16:creationId xmlns:a16="http://schemas.microsoft.com/office/drawing/2014/main" id="{C27A7647-0660-DFC0-AEBD-CD858B56E7A9}"/>
              </a:ext>
            </a:extLst>
          </p:cNvPr>
          <p:cNvSpPr txBox="1"/>
          <p:nvPr/>
        </p:nvSpPr>
        <p:spPr>
          <a:xfrm>
            <a:off x="1219199" y="4876800"/>
            <a:ext cx="28018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r-Latn-RS">
                <a:solidFill>
                  <a:schemeClr val="tx1">
                    <a:lumMod val="75000"/>
                    <a:lumOff val="25000"/>
                  </a:schemeClr>
                </a:solidFill>
                <a:ea typeface="Calibri"/>
                <a:cs typeface="Calibri"/>
              </a:rPr>
              <a:t>Veljko </a:t>
            </a:r>
            <a:r>
              <a:rPr lang="sr-Latn-RS" err="1">
                <a:solidFill>
                  <a:schemeClr val="tx1">
                    <a:lumMod val="75000"/>
                    <a:lumOff val="25000"/>
                  </a:schemeClr>
                </a:solidFill>
                <a:ea typeface="Calibri"/>
                <a:cs typeface="Calibri"/>
              </a:rPr>
              <a:t>Kučinar</a:t>
            </a:r>
            <a:r>
              <a:rPr lang="sr-Latn-RS">
                <a:solidFill>
                  <a:schemeClr val="tx1">
                    <a:lumMod val="75000"/>
                    <a:lumOff val="25000"/>
                  </a:schemeClr>
                </a:solidFill>
                <a:ea typeface="Calibri"/>
                <a:cs typeface="Calibri"/>
              </a:rPr>
              <a:t>, 144/2018</a:t>
            </a:r>
          </a:p>
        </p:txBody>
      </p:sp>
    </p:spTree>
    <p:extLst>
      <p:ext uri="{BB962C8B-B14F-4D97-AF65-F5344CB8AC3E}">
        <p14:creationId xmlns:p14="http://schemas.microsoft.com/office/powerpoint/2010/main" val="176570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3C35C7D-CC44-B1C8-969F-4EAF1F8A2863}"/>
              </a:ext>
            </a:extLst>
          </p:cNvPr>
          <p:cNvSpPr>
            <a:spLocks noGrp="1"/>
          </p:cNvSpPr>
          <p:nvPr>
            <p:ph type="title"/>
          </p:nvPr>
        </p:nvSpPr>
        <p:spPr/>
        <p:txBody>
          <a:bodyPr/>
          <a:lstStyle/>
          <a:p>
            <a:r>
              <a:rPr lang="sr-Latn-RS">
                <a:ea typeface="Calibri Light"/>
                <a:cs typeface="Calibri Light"/>
              </a:rPr>
              <a:t>Opis problema</a:t>
            </a:r>
            <a:endParaRPr lang="sr-Latn-RS"/>
          </a:p>
        </p:txBody>
      </p:sp>
      <p:sp>
        <p:nvSpPr>
          <p:cNvPr id="3" name="Čuvar mesta za sadržaj 2">
            <a:extLst>
              <a:ext uri="{FF2B5EF4-FFF2-40B4-BE49-F238E27FC236}">
                <a16:creationId xmlns:a16="http://schemas.microsoft.com/office/drawing/2014/main" id="{F105955D-CB37-F4DE-F5EB-308C78A55B44}"/>
              </a:ext>
            </a:extLst>
          </p:cNvPr>
          <p:cNvSpPr>
            <a:spLocks noGrp="1"/>
          </p:cNvSpPr>
          <p:nvPr>
            <p:ph idx="1"/>
          </p:nvPr>
        </p:nvSpPr>
        <p:spPr/>
        <p:txBody>
          <a:bodyPr vert="horz" lIns="0" tIns="45720" rIns="0" bIns="45720" rtlCol="0" anchor="t">
            <a:normAutofit/>
          </a:bodyPr>
          <a:lstStyle/>
          <a:p>
            <a:r>
              <a:rPr lang="en-US" sz="1900" dirty="0">
                <a:latin typeface="Calibri"/>
                <a:ea typeface="Calibri"/>
                <a:cs typeface="Arial"/>
              </a:rPr>
              <a:t>Problem Shortest common superstring (u </a:t>
            </a:r>
            <a:r>
              <a:rPr lang="en-US" sz="1900" dirty="0" err="1">
                <a:latin typeface="Calibri"/>
                <a:ea typeface="Calibri"/>
                <a:cs typeface="Arial"/>
              </a:rPr>
              <a:t>daljem</a:t>
            </a:r>
            <a:r>
              <a:rPr lang="en-US" sz="1900" dirty="0">
                <a:latin typeface="Calibri"/>
                <a:ea typeface="Calibri"/>
                <a:cs typeface="Arial"/>
              </a:rPr>
              <a:t> </a:t>
            </a:r>
            <a:r>
              <a:rPr lang="en-US" sz="1900" dirty="0" err="1">
                <a:latin typeface="Calibri"/>
                <a:ea typeface="Calibri"/>
                <a:cs typeface="Arial"/>
              </a:rPr>
              <a:t>tekstu</a:t>
            </a:r>
            <a:r>
              <a:rPr lang="en-US" sz="1900" dirty="0">
                <a:latin typeface="Calibri"/>
                <a:ea typeface="Calibri"/>
                <a:cs typeface="Arial"/>
              </a:rPr>
              <a:t> SCS) je NP-</a:t>
            </a:r>
            <a:r>
              <a:rPr lang="en-US" sz="1900" dirty="0" err="1">
                <a:latin typeface="Calibri"/>
                <a:ea typeface="Calibri"/>
                <a:cs typeface="Arial"/>
              </a:rPr>
              <a:t>težak</a:t>
            </a:r>
            <a:r>
              <a:rPr lang="en-US" sz="1900" dirty="0">
                <a:latin typeface="Calibri"/>
                <a:ea typeface="Calibri"/>
                <a:cs typeface="Arial"/>
              </a:rPr>
              <a:t> problem </a:t>
            </a:r>
            <a:r>
              <a:rPr lang="en-US" sz="1900" dirty="0" err="1">
                <a:latin typeface="Calibri"/>
                <a:ea typeface="Calibri"/>
                <a:cs typeface="Arial"/>
              </a:rPr>
              <a:t>pronalaženja</a:t>
            </a:r>
            <a:r>
              <a:rPr lang="en-US" sz="1900" dirty="0">
                <a:latin typeface="Calibri"/>
                <a:ea typeface="Calibri"/>
                <a:cs typeface="Arial"/>
              </a:rPr>
              <a:t> </a:t>
            </a:r>
            <a:r>
              <a:rPr lang="en-US" sz="1900" dirty="0" err="1">
                <a:latin typeface="Calibri"/>
                <a:ea typeface="Calibri"/>
                <a:cs typeface="Arial"/>
              </a:rPr>
              <a:t>najkraće</a:t>
            </a:r>
            <a:r>
              <a:rPr lang="en-US" sz="1900" dirty="0">
                <a:latin typeface="Calibri"/>
                <a:ea typeface="Calibri"/>
                <a:cs typeface="Arial"/>
              </a:rPr>
              <a:t> </a:t>
            </a:r>
            <a:r>
              <a:rPr lang="en-US" sz="1900" dirty="0" err="1">
                <a:latin typeface="Calibri"/>
                <a:ea typeface="Calibri"/>
                <a:cs typeface="Arial"/>
              </a:rPr>
              <a:t>niske</a:t>
            </a:r>
            <a:r>
              <a:rPr lang="en-US" sz="1900" dirty="0">
                <a:latin typeface="Calibri"/>
                <a:ea typeface="Calibri"/>
                <a:cs typeface="Arial"/>
              </a:rPr>
              <a:t> </a:t>
            </a:r>
            <a:r>
              <a:rPr lang="en-US" sz="1900" dirty="0" err="1">
                <a:latin typeface="Calibri"/>
                <a:ea typeface="Calibri"/>
                <a:cs typeface="Arial"/>
              </a:rPr>
              <a:t>koja</a:t>
            </a:r>
            <a:r>
              <a:rPr lang="en-US" sz="1900" dirty="0">
                <a:latin typeface="Calibri"/>
                <a:ea typeface="Calibri"/>
                <a:cs typeface="Arial"/>
              </a:rPr>
              <a:t> </a:t>
            </a:r>
            <a:r>
              <a:rPr lang="en-US" sz="1900" dirty="0" err="1">
                <a:latin typeface="Calibri"/>
                <a:ea typeface="Calibri"/>
                <a:cs typeface="Arial"/>
              </a:rPr>
              <a:t>sadrži</a:t>
            </a:r>
            <a:r>
              <a:rPr lang="en-US" sz="1900" dirty="0">
                <a:latin typeface="Calibri"/>
                <a:ea typeface="Calibri"/>
                <a:cs typeface="Arial"/>
              </a:rPr>
              <a:t> </a:t>
            </a:r>
            <a:r>
              <a:rPr lang="en-US" sz="1900" dirty="0" err="1">
                <a:latin typeface="Calibri"/>
                <a:ea typeface="Calibri"/>
                <a:cs typeface="Arial"/>
              </a:rPr>
              <a:t>sve</a:t>
            </a:r>
            <a:r>
              <a:rPr lang="en-US" sz="1900" dirty="0">
                <a:latin typeface="Calibri"/>
                <a:ea typeface="Calibri"/>
                <a:cs typeface="Arial"/>
              </a:rPr>
              <a:t> </a:t>
            </a:r>
            <a:r>
              <a:rPr lang="en-US" sz="1900" dirty="0" err="1">
                <a:latin typeface="Calibri"/>
                <a:ea typeface="Calibri"/>
                <a:cs typeface="Arial"/>
              </a:rPr>
              <a:t>niske</a:t>
            </a:r>
            <a:r>
              <a:rPr lang="en-US" sz="1900" dirty="0">
                <a:latin typeface="Calibri"/>
                <a:ea typeface="Calibri"/>
                <a:cs typeface="Arial"/>
              </a:rPr>
              <a:t> </a:t>
            </a:r>
            <a:r>
              <a:rPr lang="en-US" sz="1900" dirty="0" err="1">
                <a:latin typeface="Calibri"/>
                <a:ea typeface="Calibri"/>
                <a:cs typeface="Arial"/>
              </a:rPr>
              <a:t>iz</a:t>
            </a:r>
            <a:r>
              <a:rPr lang="en-US" sz="1900" dirty="0">
                <a:latin typeface="Calibri"/>
                <a:ea typeface="Calibri"/>
                <a:cs typeface="Arial"/>
              </a:rPr>
              <a:t> </a:t>
            </a:r>
            <a:r>
              <a:rPr lang="en-US" sz="1900" dirty="0" err="1">
                <a:latin typeface="Calibri"/>
                <a:ea typeface="Calibri"/>
                <a:cs typeface="Arial"/>
              </a:rPr>
              <a:t>nekog</a:t>
            </a:r>
            <a:r>
              <a:rPr lang="en-US" sz="1900" dirty="0">
                <a:latin typeface="Calibri"/>
                <a:ea typeface="Calibri"/>
                <a:cs typeface="Arial"/>
              </a:rPr>
              <a:t> </a:t>
            </a:r>
            <a:r>
              <a:rPr lang="en-US" sz="1900" dirty="0" err="1">
                <a:latin typeface="Calibri"/>
                <a:ea typeface="Calibri"/>
                <a:cs typeface="Arial"/>
              </a:rPr>
              <a:t>datog</a:t>
            </a:r>
            <a:r>
              <a:rPr lang="en-US" sz="1900" dirty="0">
                <a:latin typeface="Calibri"/>
                <a:ea typeface="Calibri"/>
                <a:cs typeface="Arial"/>
              </a:rPr>
              <a:t> </a:t>
            </a:r>
            <a:r>
              <a:rPr lang="en-US" sz="1900" dirty="0" err="1">
                <a:latin typeface="Calibri"/>
                <a:ea typeface="Calibri"/>
                <a:cs typeface="Arial"/>
              </a:rPr>
              <a:t>niza</a:t>
            </a:r>
            <a:r>
              <a:rPr lang="en-US" sz="1900" dirty="0">
                <a:latin typeface="Calibri"/>
                <a:ea typeface="Calibri"/>
                <a:cs typeface="Arial"/>
              </a:rPr>
              <a:t> </a:t>
            </a:r>
            <a:r>
              <a:rPr lang="en-US" sz="1900" dirty="0" err="1">
                <a:latin typeface="Calibri"/>
                <a:ea typeface="Calibri"/>
                <a:cs typeface="Arial"/>
              </a:rPr>
              <a:t>niski</a:t>
            </a:r>
            <a:r>
              <a:rPr lang="en-US" sz="1900" dirty="0">
                <a:latin typeface="Calibri"/>
                <a:ea typeface="Calibri"/>
                <a:cs typeface="Arial"/>
              </a:rPr>
              <a:t>.</a:t>
            </a:r>
            <a:br>
              <a:rPr lang="en-US" sz="1900" dirty="0">
                <a:latin typeface="Calibri"/>
                <a:ea typeface="Calibri"/>
                <a:cs typeface="Arial"/>
              </a:rPr>
            </a:br>
            <a:r>
              <a:rPr lang="en-US" sz="1900" dirty="0" err="1">
                <a:latin typeface="Calibri"/>
                <a:ea typeface="Calibri"/>
                <a:cs typeface="Arial"/>
              </a:rPr>
              <a:t>Generisanje</a:t>
            </a:r>
            <a:r>
              <a:rPr lang="en-US" sz="1900" dirty="0">
                <a:latin typeface="Calibri"/>
                <a:ea typeface="Calibri"/>
                <a:cs typeface="Arial"/>
              </a:rPr>
              <a:t> </a:t>
            </a:r>
            <a:r>
              <a:rPr lang="en-US" sz="1900" dirty="0" err="1">
                <a:latin typeface="Calibri"/>
                <a:ea typeface="Calibri"/>
                <a:cs typeface="Arial"/>
              </a:rPr>
              <a:t>bilo</a:t>
            </a:r>
            <a:r>
              <a:rPr lang="en-US" sz="1900" dirty="0">
                <a:latin typeface="Calibri"/>
                <a:ea typeface="Calibri"/>
                <a:cs typeface="Arial"/>
              </a:rPr>
              <a:t> </a:t>
            </a:r>
            <a:r>
              <a:rPr lang="en-US" sz="1900" dirty="0" err="1">
                <a:latin typeface="Calibri"/>
                <a:ea typeface="Calibri"/>
                <a:cs typeface="Arial"/>
              </a:rPr>
              <a:t>kakve</a:t>
            </a:r>
            <a:r>
              <a:rPr lang="en-US" sz="1900" dirty="0">
                <a:latin typeface="Calibri"/>
                <a:ea typeface="Calibri"/>
                <a:cs typeface="Arial"/>
              </a:rPr>
              <a:t> </a:t>
            </a:r>
            <a:r>
              <a:rPr lang="en-US" sz="1900" dirty="0" err="1">
                <a:latin typeface="Calibri"/>
                <a:ea typeface="Calibri"/>
                <a:cs typeface="Arial"/>
              </a:rPr>
              <a:t>niske</a:t>
            </a:r>
            <a:r>
              <a:rPr lang="en-US" sz="1900" dirty="0">
                <a:latin typeface="Calibri"/>
                <a:ea typeface="Calibri"/>
                <a:cs typeface="Arial"/>
              </a:rPr>
              <a:t> </a:t>
            </a:r>
            <a:r>
              <a:rPr lang="en-US" sz="1900" dirty="0" err="1">
                <a:latin typeface="Calibri"/>
                <a:ea typeface="Calibri"/>
                <a:cs typeface="Arial"/>
              </a:rPr>
              <a:t>koja</a:t>
            </a:r>
            <a:r>
              <a:rPr lang="en-US" sz="1900" dirty="0">
                <a:latin typeface="Calibri"/>
                <a:ea typeface="Calibri"/>
                <a:cs typeface="Arial"/>
              </a:rPr>
              <a:t> </a:t>
            </a:r>
            <a:r>
              <a:rPr lang="en-US" sz="1900" dirty="0" err="1">
                <a:latin typeface="Calibri"/>
                <a:ea typeface="Calibri"/>
                <a:cs typeface="Arial"/>
              </a:rPr>
              <a:t>sadrži</a:t>
            </a:r>
            <a:r>
              <a:rPr lang="en-US" sz="1900" dirty="0">
                <a:latin typeface="Calibri"/>
                <a:ea typeface="Calibri"/>
                <a:cs typeface="Arial"/>
              </a:rPr>
              <a:t> </a:t>
            </a:r>
            <a:r>
              <a:rPr lang="en-US" sz="1900" dirty="0" err="1">
                <a:latin typeface="Calibri"/>
                <a:ea typeface="Calibri"/>
                <a:cs typeface="Arial"/>
              </a:rPr>
              <a:t>sve</a:t>
            </a:r>
            <a:r>
              <a:rPr lang="en-US" sz="1900" dirty="0">
                <a:latin typeface="Calibri"/>
                <a:ea typeface="Calibri"/>
                <a:cs typeface="Arial"/>
              </a:rPr>
              <a:t> date </a:t>
            </a:r>
            <a:r>
              <a:rPr lang="en-US" sz="1900" dirty="0" err="1">
                <a:latin typeface="Calibri"/>
                <a:ea typeface="Calibri"/>
                <a:cs typeface="Arial"/>
              </a:rPr>
              <a:t>niske</a:t>
            </a:r>
            <a:r>
              <a:rPr lang="en-US" sz="1900" dirty="0">
                <a:latin typeface="Calibri"/>
                <a:ea typeface="Calibri"/>
                <a:cs typeface="Arial"/>
              </a:rPr>
              <a:t> je </a:t>
            </a:r>
            <a:r>
              <a:rPr lang="en-US" sz="1900" dirty="0" err="1">
                <a:latin typeface="Calibri"/>
                <a:ea typeface="Calibri"/>
                <a:cs typeface="Arial"/>
              </a:rPr>
              <a:t>trivijalno</a:t>
            </a:r>
            <a:r>
              <a:rPr lang="en-US" sz="1900" dirty="0">
                <a:latin typeface="Calibri"/>
                <a:ea typeface="Calibri"/>
                <a:cs typeface="Arial"/>
              </a:rPr>
              <a:t> - </a:t>
            </a:r>
            <a:r>
              <a:rPr lang="en-US" sz="1900" dirty="0" err="1">
                <a:latin typeface="Calibri"/>
                <a:ea typeface="Calibri"/>
                <a:cs typeface="Arial"/>
              </a:rPr>
              <a:t>možemo</a:t>
            </a:r>
            <a:r>
              <a:rPr lang="en-US" sz="1900" dirty="0">
                <a:latin typeface="Calibri"/>
                <a:ea typeface="Calibri"/>
                <a:cs typeface="Arial"/>
              </a:rPr>
              <a:t> </a:t>
            </a:r>
            <a:r>
              <a:rPr lang="en-US" sz="1900" dirty="0" err="1">
                <a:latin typeface="Calibri"/>
                <a:ea typeface="Calibri"/>
                <a:cs typeface="Arial"/>
              </a:rPr>
              <a:t>samo</a:t>
            </a:r>
            <a:r>
              <a:rPr lang="en-US" sz="1900" dirty="0">
                <a:latin typeface="Calibri"/>
                <a:ea typeface="Calibri"/>
                <a:cs typeface="Arial"/>
              </a:rPr>
              <a:t> "</a:t>
            </a:r>
            <a:r>
              <a:rPr lang="en-US" sz="1900" dirty="0" err="1">
                <a:latin typeface="Calibri"/>
                <a:ea typeface="Calibri"/>
                <a:cs typeface="Arial"/>
              </a:rPr>
              <a:t>zalepiti</a:t>
            </a:r>
            <a:r>
              <a:rPr lang="en-US" sz="1900" dirty="0">
                <a:latin typeface="Calibri"/>
                <a:ea typeface="Calibri"/>
                <a:cs typeface="Arial"/>
              </a:rPr>
              <a:t>" </a:t>
            </a:r>
            <a:r>
              <a:rPr lang="en-US" sz="1900" dirty="0" err="1">
                <a:latin typeface="Calibri"/>
                <a:ea typeface="Calibri"/>
                <a:cs typeface="Arial"/>
              </a:rPr>
              <a:t>sve</a:t>
            </a:r>
            <a:r>
              <a:rPr lang="en-US" sz="1900" dirty="0">
                <a:latin typeface="Calibri"/>
                <a:ea typeface="Calibri"/>
                <a:cs typeface="Arial"/>
              </a:rPr>
              <a:t> </a:t>
            </a:r>
            <a:r>
              <a:rPr lang="en-US" sz="1900" dirty="0" err="1">
                <a:latin typeface="Calibri"/>
                <a:ea typeface="Calibri"/>
                <a:cs typeface="Arial"/>
              </a:rPr>
              <a:t>niske</a:t>
            </a:r>
            <a:r>
              <a:rPr lang="en-US" sz="1900" dirty="0">
                <a:latin typeface="Calibri"/>
                <a:ea typeface="Calibri"/>
                <a:cs typeface="Arial"/>
              </a:rPr>
              <a:t> </a:t>
            </a:r>
            <a:r>
              <a:rPr lang="en-US" sz="1900" dirty="0" err="1">
                <a:latin typeface="Calibri"/>
                <a:ea typeface="Calibri"/>
                <a:cs typeface="Arial"/>
              </a:rPr>
              <a:t>iz</a:t>
            </a:r>
            <a:r>
              <a:rPr lang="en-US" sz="1900" dirty="0">
                <a:latin typeface="Calibri"/>
                <a:ea typeface="Calibri"/>
                <a:cs typeface="Arial"/>
              </a:rPr>
              <a:t> </a:t>
            </a:r>
            <a:r>
              <a:rPr lang="en-US" sz="1900" dirty="0" err="1">
                <a:latin typeface="Calibri"/>
                <a:ea typeface="Calibri"/>
                <a:cs typeface="Arial"/>
              </a:rPr>
              <a:t>niza</a:t>
            </a:r>
            <a:r>
              <a:rPr lang="en-US" sz="1900" dirty="0">
                <a:latin typeface="Calibri"/>
                <a:ea typeface="Calibri"/>
                <a:cs typeface="Arial"/>
              </a:rPr>
              <a:t> </a:t>
            </a:r>
            <a:r>
              <a:rPr lang="en-US" sz="1900" dirty="0" err="1">
                <a:latin typeface="Calibri"/>
                <a:ea typeface="Calibri"/>
                <a:cs typeface="Arial"/>
              </a:rPr>
              <a:t>jednu</a:t>
            </a:r>
            <a:r>
              <a:rPr lang="en-US" sz="1900" dirty="0">
                <a:latin typeface="Calibri"/>
                <a:ea typeface="Calibri"/>
                <a:cs typeface="Arial"/>
              </a:rPr>
              <a:t> </a:t>
            </a:r>
            <a:r>
              <a:rPr lang="en-US" sz="1900" dirty="0" err="1">
                <a:latin typeface="Calibri"/>
                <a:ea typeface="Calibri"/>
                <a:cs typeface="Arial"/>
              </a:rPr>
              <a:t>uz</a:t>
            </a:r>
            <a:r>
              <a:rPr lang="en-US" sz="1900" dirty="0">
                <a:latin typeface="Calibri"/>
                <a:ea typeface="Calibri"/>
                <a:cs typeface="Arial"/>
              </a:rPr>
              <a:t> </a:t>
            </a:r>
            <a:r>
              <a:rPr lang="en-US" sz="1900" dirty="0" err="1">
                <a:latin typeface="Calibri"/>
                <a:ea typeface="Calibri"/>
                <a:cs typeface="Arial"/>
              </a:rPr>
              <a:t>drugu</a:t>
            </a:r>
            <a:r>
              <a:rPr lang="en-US" sz="1900" dirty="0">
                <a:latin typeface="Calibri"/>
                <a:ea typeface="Calibri"/>
                <a:cs typeface="Arial"/>
              </a:rPr>
              <a:t> </a:t>
            </a:r>
            <a:r>
              <a:rPr lang="en-US" sz="1900" dirty="0" err="1">
                <a:latin typeface="Calibri"/>
                <a:ea typeface="Calibri"/>
                <a:cs typeface="Arial"/>
              </a:rPr>
              <a:t>i</a:t>
            </a:r>
            <a:r>
              <a:rPr lang="en-US" sz="1900" dirty="0">
                <a:latin typeface="Calibri"/>
                <a:ea typeface="Calibri"/>
                <a:cs typeface="Arial"/>
              </a:rPr>
              <a:t> </a:t>
            </a:r>
            <a:r>
              <a:rPr lang="en-US" sz="1900" dirty="0" err="1">
                <a:latin typeface="Calibri"/>
                <a:ea typeface="Calibri"/>
                <a:cs typeface="Arial"/>
              </a:rPr>
              <a:t>dobiti</a:t>
            </a:r>
            <a:r>
              <a:rPr lang="en-US" sz="1900" dirty="0">
                <a:latin typeface="Calibri"/>
                <a:ea typeface="Calibri"/>
                <a:cs typeface="Arial"/>
              </a:rPr>
              <a:t> </a:t>
            </a:r>
            <a:r>
              <a:rPr lang="en-US" sz="1900" dirty="0" err="1">
                <a:latin typeface="Calibri"/>
                <a:ea typeface="Calibri"/>
                <a:cs typeface="Arial"/>
              </a:rPr>
              <a:t>nisku</a:t>
            </a:r>
            <a:r>
              <a:rPr lang="en-US" sz="1900" dirty="0">
                <a:latin typeface="Calibri"/>
                <a:ea typeface="Calibri"/>
                <a:cs typeface="Arial"/>
              </a:rPr>
              <a:t> </a:t>
            </a:r>
            <a:r>
              <a:rPr lang="en-US" sz="1900" dirty="0" err="1">
                <a:latin typeface="Calibri"/>
                <a:ea typeface="Calibri"/>
                <a:cs typeface="Arial"/>
              </a:rPr>
              <a:t>koja</a:t>
            </a:r>
            <a:r>
              <a:rPr lang="en-US" sz="1900" dirty="0">
                <a:latin typeface="Calibri"/>
                <a:ea typeface="Calibri"/>
                <a:cs typeface="Arial"/>
              </a:rPr>
              <a:t> </a:t>
            </a:r>
            <a:r>
              <a:rPr lang="en-US" sz="1900" dirty="0" err="1">
                <a:latin typeface="Calibri"/>
                <a:ea typeface="Calibri"/>
                <a:cs typeface="Arial"/>
              </a:rPr>
              <a:t>ih</a:t>
            </a:r>
            <a:r>
              <a:rPr lang="en-US" sz="1900" dirty="0">
                <a:latin typeface="Calibri"/>
                <a:ea typeface="Calibri"/>
                <a:cs typeface="Arial"/>
              </a:rPr>
              <a:t> </a:t>
            </a:r>
            <a:r>
              <a:rPr lang="en-US" sz="1900" dirty="0" err="1">
                <a:latin typeface="Calibri"/>
                <a:ea typeface="Calibri"/>
                <a:cs typeface="Arial"/>
              </a:rPr>
              <a:t>sadrži</a:t>
            </a:r>
            <a:r>
              <a:rPr lang="en-US" sz="1900" dirty="0">
                <a:latin typeface="Calibri"/>
                <a:ea typeface="Calibri"/>
                <a:cs typeface="Arial"/>
              </a:rPr>
              <a:t>, problem </a:t>
            </a:r>
            <a:r>
              <a:rPr lang="en-US" sz="1900" dirty="0" err="1">
                <a:latin typeface="Calibri"/>
                <a:ea typeface="Calibri"/>
                <a:cs typeface="Arial"/>
              </a:rPr>
              <a:t>postaje</a:t>
            </a:r>
            <a:r>
              <a:rPr lang="en-US" sz="1900" dirty="0">
                <a:latin typeface="Calibri"/>
                <a:ea typeface="Calibri"/>
                <a:cs typeface="Arial"/>
              </a:rPr>
              <a:t> NP-</a:t>
            </a:r>
            <a:r>
              <a:rPr lang="en-US" sz="1900" dirty="0" err="1">
                <a:latin typeface="Calibri"/>
                <a:ea typeface="Calibri"/>
                <a:cs typeface="Arial"/>
              </a:rPr>
              <a:t>težak</a:t>
            </a:r>
            <a:r>
              <a:rPr lang="en-US" sz="1900" dirty="0">
                <a:latin typeface="Calibri"/>
                <a:ea typeface="Calibri"/>
                <a:cs typeface="Arial"/>
              </a:rPr>
              <a:t> </a:t>
            </a:r>
            <a:r>
              <a:rPr lang="en-US" sz="1900" dirty="0" err="1">
                <a:latin typeface="Calibri"/>
                <a:ea typeface="Calibri"/>
                <a:cs typeface="Arial"/>
              </a:rPr>
              <a:t>tek</a:t>
            </a:r>
            <a:r>
              <a:rPr lang="en-US" sz="1900" dirty="0">
                <a:latin typeface="Calibri"/>
                <a:ea typeface="Calibri"/>
                <a:cs typeface="Arial"/>
              </a:rPr>
              <a:t> </a:t>
            </a:r>
            <a:r>
              <a:rPr lang="en-US" sz="1900" dirty="0" err="1">
                <a:latin typeface="Calibri"/>
                <a:ea typeface="Calibri"/>
                <a:cs typeface="Arial"/>
              </a:rPr>
              <a:t>kada</a:t>
            </a:r>
            <a:r>
              <a:rPr lang="en-US" sz="1900" dirty="0">
                <a:latin typeface="Calibri"/>
                <a:ea typeface="Calibri"/>
                <a:cs typeface="Arial"/>
              </a:rPr>
              <a:t> </a:t>
            </a:r>
            <a:r>
              <a:rPr lang="en-US" sz="1900" dirty="0" err="1">
                <a:latin typeface="Calibri"/>
                <a:ea typeface="Calibri"/>
                <a:cs typeface="Arial"/>
              </a:rPr>
              <a:t>tražimo</a:t>
            </a:r>
            <a:r>
              <a:rPr lang="en-US" sz="1900" dirty="0">
                <a:latin typeface="Calibri"/>
                <a:ea typeface="Calibri"/>
                <a:cs typeface="Arial"/>
              </a:rPr>
              <a:t> </a:t>
            </a:r>
            <a:r>
              <a:rPr lang="en-US" sz="1900" b="1" u="sng" dirty="0" err="1">
                <a:latin typeface="Calibri"/>
                <a:ea typeface="Calibri"/>
                <a:cs typeface="Arial"/>
              </a:rPr>
              <a:t>najkraću</a:t>
            </a:r>
            <a:r>
              <a:rPr lang="en-US" sz="1900" b="1" dirty="0">
                <a:latin typeface="Calibri"/>
                <a:ea typeface="Calibri"/>
                <a:cs typeface="Arial"/>
              </a:rPr>
              <a:t> </a:t>
            </a:r>
            <a:r>
              <a:rPr lang="en-US" sz="1900" dirty="0" err="1">
                <a:latin typeface="Calibri"/>
                <a:ea typeface="Calibri"/>
                <a:cs typeface="Arial"/>
              </a:rPr>
              <a:t>takvu</a:t>
            </a:r>
            <a:r>
              <a:rPr lang="en-US" sz="1900" dirty="0">
                <a:latin typeface="Calibri"/>
                <a:ea typeface="Calibri"/>
                <a:cs typeface="Arial"/>
              </a:rPr>
              <a:t> </a:t>
            </a:r>
            <a:r>
              <a:rPr lang="en-US" sz="1900" dirty="0" err="1">
                <a:latin typeface="Calibri"/>
                <a:ea typeface="Calibri"/>
                <a:cs typeface="Arial"/>
              </a:rPr>
              <a:t>nisku</a:t>
            </a:r>
            <a:r>
              <a:rPr lang="en-US" sz="1900" dirty="0">
                <a:latin typeface="Calibri"/>
                <a:ea typeface="Calibri"/>
                <a:cs typeface="Arial"/>
              </a:rPr>
              <a:t>.</a:t>
            </a:r>
            <a:endParaRPr lang="en-US" sz="1900" dirty="0">
              <a:ea typeface="Calibri"/>
              <a:cs typeface="Arial"/>
            </a:endParaRPr>
          </a:p>
          <a:p>
            <a:r>
              <a:rPr lang="en-US" sz="1900" dirty="0">
                <a:latin typeface="Calibri"/>
                <a:ea typeface="Calibri"/>
                <a:cs typeface="Arial"/>
              </a:rPr>
              <a:t>Primer 1:</a:t>
            </a:r>
            <a:br>
              <a:rPr lang="en-US" sz="1900" dirty="0">
                <a:latin typeface="Calibri"/>
                <a:ea typeface="Calibri"/>
                <a:cs typeface="Arial"/>
              </a:rPr>
            </a:br>
            <a:r>
              <a:rPr lang="en-US" sz="1900" dirty="0">
                <a:latin typeface="Calibri"/>
                <a:ea typeface="Calibri"/>
                <a:cs typeface="Calibri"/>
              </a:rPr>
              <a:t>SCS("</a:t>
            </a:r>
            <a:r>
              <a:rPr lang="en-US" sz="1900" dirty="0">
                <a:latin typeface="Calibri"/>
                <a:ea typeface="Calibri"/>
                <a:cs typeface="Arial"/>
              </a:rPr>
              <a:t>AAB", "BAA", "ABA", "BAB") =  "BAABAB"</a:t>
            </a:r>
            <a:br>
              <a:rPr lang="en-US" sz="1900" dirty="0">
                <a:latin typeface="Calibri"/>
                <a:ea typeface="Calibri"/>
                <a:cs typeface="Arial"/>
              </a:rPr>
            </a:br>
            <a:r>
              <a:rPr lang="en-US" sz="1900" dirty="0" err="1">
                <a:cs typeface="Arial"/>
              </a:rPr>
              <a:t>Ovde</a:t>
            </a:r>
            <a:r>
              <a:rPr lang="en-US" sz="1900" dirty="0">
                <a:cs typeface="Arial"/>
              </a:rPr>
              <a:t> </a:t>
            </a:r>
            <a:r>
              <a:rPr lang="en-US" sz="1900" dirty="0" err="1">
                <a:cs typeface="Arial"/>
              </a:rPr>
              <a:t>nije</a:t>
            </a:r>
            <a:r>
              <a:rPr lang="en-US" sz="1900" dirty="0">
                <a:cs typeface="Arial"/>
              </a:rPr>
              <a:t> </a:t>
            </a:r>
            <a:r>
              <a:rPr lang="en-US" sz="1900" dirty="0" err="1">
                <a:cs typeface="Arial"/>
              </a:rPr>
              <a:t>toliko</a:t>
            </a:r>
            <a:r>
              <a:rPr lang="en-US" sz="1900" dirty="0">
                <a:cs typeface="Arial"/>
              </a:rPr>
              <a:t> </a:t>
            </a:r>
            <a:r>
              <a:rPr lang="en-US" sz="1900" dirty="0" err="1">
                <a:cs typeface="Arial"/>
              </a:rPr>
              <a:t>teško</a:t>
            </a:r>
            <a:r>
              <a:rPr lang="en-US" sz="1900" dirty="0">
                <a:cs typeface="Arial"/>
              </a:rPr>
              <a:t> </a:t>
            </a:r>
            <a:r>
              <a:rPr lang="en-US" sz="1900" dirty="0" err="1">
                <a:cs typeface="Arial"/>
              </a:rPr>
              <a:t>naći</a:t>
            </a:r>
            <a:r>
              <a:rPr lang="en-US" sz="1900" dirty="0">
                <a:cs typeface="Arial"/>
              </a:rPr>
              <a:t> </a:t>
            </a:r>
            <a:r>
              <a:rPr lang="en-US" sz="1900" dirty="0" err="1">
                <a:cs typeface="Arial"/>
              </a:rPr>
              <a:t>rešenje</a:t>
            </a:r>
            <a:r>
              <a:rPr lang="en-US" sz="1900" dirty="0">
                <a:cs typeface="Arial"/>
              </a:rPr>
              <a:t> </a:t>
            </a:r>
            <a:r>
              <a:rPr lang="en-US" sz="1900" dirty="0" err="1">
                <a:cs typeface="Arial"/>
              </a:rPr>
              <a:t>problema</a:t>
            </a:r>
            <a:r>
              <a:rPr lang="en-US" sz="1900" dirty="0">
                <a:cs typeface="Arial"/>
              </a:rPr>
              <a:t> SCS </a:t>
            </a:r>
            <a:r>
              <a:rPr lang="en-US" sz="1900" dirty="0" err="1">
                <a:cs typeface="Arial"/>
              </a:rPr>
              <a:t>ručno</a:t>
            </a:r>
            <a:r>
              <a:rPr lang="en-US" sz="1900" dirty="0">
                <a:cs typeface="Arial"/>
              </a:rPr>
              <a:t>.</a:t>
            </a:r>
            <a:endParaRPr lang="en-US" sz="1900" dirty="0">
              <a:latin typeface="Calibri"/>
              <a:ea typeface="Calibri"/>
              <a:cs typeface="Calibri" panose="020F0502020204030204"/>
            </a:endParaRPr>
          </a:p>
          <a:p>
            <a:r>
              <a:rPr lang="en-US" sz="1900" dirty="0">
                <a:latin typeface="Calibri"/>
                <a:ea typeface="Calibri"/>
                <a:cs typeface="Arial"/>
              </a:rPr>
              <a:t>Primer 2:</a:t>
            </a:r>
            <a:br>
              <a:rPr lang="en-US" sz="1900" dirty="0">
                <a:latin typeface="Calibri"/>
                <a:ea typeface="Calibri"/>
                <a:cs typeface="Arial"/>
              </a:rPr>
            </a:br>
            <a:r>
              <a:rPr lang="en-US" sz="1900" dirty="0">
                <a:latin typeface="Calibri"/>
                <a:ea typeface="Calibri"/>
                <a:cs typeface="Arial"/>
              </a:rPr>
              <a:t>SCS("</a:t>
            </a:r>
            <a:r>
              <a:rPr lang="en-US" sz="1900" dirty="0" err="1">
                <a:latin typeface="Calibri"/>
                <a:ea typeface="Calibri"/>
                <a:cs typeface="Arial"/>
              </a:rPr>
              <a:t>bloa</a:t>
            </a:r>
            <a:r>
              <a:rPr lang="en-US" sz="1900" dirty="0">
                <a:latin typeface="Calibri"/>
                <a:ea typeface="Calibri"/>
                <a:cs typeface="Arial"/>
              </a:rPr>
              <a:t>", "</a:t>
            </a:r>
            <a:r>
              <a:rPr lang="en-US" sz="1900" dirty="0" err="1">
                <a:latin typeface="Calibri"/>
                <a:ea typeface="Calibri"/>
                <a:cs typeface="Arial"/>
              </a:rPr>
              <a:t>bubl</a:t>
            </a:r>
            <a:r>
              <a:rPr lang="en-US" sz="1900" dirty="0">
                <a:latin typeface="Calibri"/>
                <a:ea typeface="Calibri"/>
                <a:cs typeface="Arial"/>
              </a:rPr>
              <a:t>", "</a:t>
            </a:r>
            <a:r>
              <a:rPr lang="en-US" sz="1900" dirty="0" err="1">
                <a:latin typeface="Calibri"/>
                <a:ea typeface="Calibri"/>
                <a:cs typeface="Arial"/>
              </a:rPr>
              <a:t>gabl</a:t>
            </a:r>
            <a:r>
              <a:rPr lang="en-US" sz="1900" dirty="0">
                <a:latin typeface="Calibri"/>
                <a:ea typeface="Calibri"/>
                <a:cs typeface="Arial"/>
              </a:rPr>
              <a:t>", "</a:t>
            </a:r>
            <a:r>
              <a:rPr lang="en-US" sz="1900" dirty="0" err="1">
                <a:latin typeface="Calibri"/>
                <a:ea typeface="Calibri"/>
                <a:cs typeface="Arial"/>
              </a:rPr>
              <a:t>abpo</a:t>
            </a:r>
            <a:r>
              <a:rPr lang="en-US" sz="1900" dirty="0">
                <a:latin typeface="Calibri"/>
                <a:ea typeface="Calibri"/>
                <a:cs typeface="Arial"/>
              </a:rPr>
              <a:t>") = "</a:t>
            </a:r>
            <a:r>
              <a:rPr lang="en-US" sz="1900" dirty="0" err="1">
                <a:latin typeface="Calibri"/>
                <a:ea typeface="Calibri"/>
                <a:cs typeface="Arial"/>
              </a:rPr>
              <a:t>bublmgabloabpo</a:t>
            </a:r>
            <a:r>
              <a:rPr lang="en-US" sz="1900" dirty="0">
                <a:latin typeface="Calibri"/>
                <a:ea typeface="Calibri"/>
                <a:cs typeface="Arial"/>
              </a:rPr>
              <a:t>"</a:t>
            </a:r>
            <a:br>
              <a:rPr lang="en-US" sz="1900" dirty="0">
                <a:latin typeface="Calibri"/>
                <a:ea typeface="Calibri"/>
                <a:cs typeface="Arial"/>
              </a:rPr>
            </a:br>
            <a:r>
              <a:rPr lang="en-US" sz="1900" dirty="0" err="1">
                <a:latin typeface="Calibri"/>
                <a:ea typeface="Calibri"/>
                <a:cs typeface="Arial"/>
              </a:rPr>
              <a:t>Već</a:t>
            </a:r>
            <a:r>
              <a:rPr lang="en-US" sz="1900" dirty="0">
                <a:latin typeface="Calibri"/>
                <a:ea typeface="Calibri"/>
                <a:cs typeface="Arial"/>
              </a:rPr>
              <a:t> u </a:t>
            </a:r>
            <a:r>
              <a:rPr lang="en-US" sz="1900" dirty="0" err="1">
                <a:latin typeface="Calibri"/>
                <a:ea typeface="Calibri"/>
                <a:cs typeface="Arial"/>
              </a:rPr>
              <a:t>ovom</a:t>
            </a:r>
            <a:r>
              <a:rPr lang="en-US" sz="1900" dirty="0">
                <a:latin typeface="Calibri"/>
                <a:ea typeface="Calibri"/>
                <a:cs typeface="Arial"/>
              </a:rPr>
              <a:t> </a:t>
            </a:r>
            <a:r>
              <a:rPr lang="en-US" sz="1900" dirty="0" err="1">
                <a:latin typeface="Calibri"/>
                <a:ea typeface="Calibri"/>
                <a:cs typeface="Arial"/>
              </a:rPr>
              <a:t>primeru</a:t>
            </a:r>
            <a:r>
              <a:rPr lang="en-US" sz="1900" dirty="0">
                <a:latin typeface="Calibri"/>
                <a:ea typeface="Calibri"/>
                <a:cs typeface="Arial"/>
              </a:rPr>
              <a:t> je </a:t>
            </a:r>
            <a:r>
              <a:rPr lang="en-US" sz="1900" dirty="0" err="1">
                <a:latin typeface="Calibri"/>
                <a:ea typeface="Calibri"/>
                <a:cs typeface="Arial"/>
              </a:rPr>
              <a:t>malo</a:t>
            </a:r>
            <a:r>
              <a:rPr lang="en-US" sz="1900" dirty="0">
                <a:latin typeface="Calibri"/>
                <a:ea typeface="Calibri"/>
                <a:cs typeface="Arial"/>
              </a:rPr>
              <a:t> </a:t>
            </a:r>
            <a:r>
              <a:rPr lang="en-US" sz="1900" dirty="0" err="1">
                <a:latin typeface="Calibri"/>
                <a:ea typeface="Calibri"/>
                <a:cs typeface="Arial"/>
              </a:rPr>
              <a:t>teže</a:t>
            </a:r>
            <a:r>
              <a:rPr lang="en-US" sz="1900" dirty="0">
                <a:latin typeface="Calibri"/>
                <a:ea typeface="Calibri"/>
                <a:cs typeface="Arial"/>
              </a:rPr>
              <a:t> </a:t>
            </a:r>
            <a:r>
              <a:rPr lang="en-US" sz="1900" dirty="0" err="1">
                <a:latin typeface="Calibri"/>
                <a:ea typeface="Calibri"/>
                <a:cs typeface="Arial"/>
              </a:rPr>
              <a:t>naći</a:t>
            </a:r>
            <a:r>
              <a:rPr lang="en-US" sz="1900" dirty="0">
                <a:latin typeface="Calibri"/>
                <a:ea typeface="Calibri"/>
                <a:cs typeface="Arial"/>
              </a:rPr>
              <a:t> </a:t>
            </a:r>
            <a:r>
              <a:rPr lang="en-US" sz="1900" dirty="0" err="1">
                <a:latin typeface="Calibri"/>
                <a:ea typeface="Calibri"/>
                <a:cs typeface="Arial"/>
              </a:rPr>
              <a:t>rešenje</a:t>
            </a:r>
            <a:r>
              <a:rPr lang="en-US" sz="1900" dirty="0">
                <a:latin typeface="Calibri"/>
                <a:ea typeface="Calibri"/>
                <a:cs typeface="Arial"/>
              </a:rPr>
              <a:t> </a:t>
            </a:r>
            <a:r>
              <a:rPr lang="en-US" sz="1900" dirty="0" err="1">
                <a:latin typeface="Calibri"/>
                <a:ea typeface="Calibri"/>
                <a:cs typeface="Arial"/>
              </a:rPr>
              <a:t>ručno</a:t>
            </a:r>
            <a:r>
              <a:rPr lang="en-US" sz="1900" dirty="0">
                <a:latin typeface="Calibri"/>
                <a:ea typeface="Calibri"/>
                <a:cs typeface="Arial"/>
              </a:rPr>
              <a:t>, a primer </a:t>
            </a:r>
            <a:r>
              <a:rPr lang="en-US" sz="1900" dirty="0" err="1">
                <a:latin typeface="Calibri"/>
                <a:ea typeface="Calibri"/>
                <a:cs typeface="Arial"/>
              </a:rPr>
              <a:t>nije</a:t>
            </a:r>
            <a:r>
              <a:rPr lang="en-US" sz="1900" dirty="0">
                <a:latin typeface="Calibri"/>
                <a:ea typeface="Calibri"/>
                <a:cs typeface="Arial"/>
              </a:rPr>
              <a:t> </a:t>
            </a:r>
            <a:r>
              <a:rPr lang="en-US" sz="1900" dirty="0" err="1">
                <a:latin typeface="Calibri"/>
                <a:ea typeface="Calibri"/>
                <a:cs typeface="Arial"/>
              </a:rPr>
              <a:t>mnogo</a:t>
            </a:r>
            <a:r>
              <a:rPr lang="en-US" sz="1900" dirty="0">
                <a:latin typeface="Calibri"/>
                <a:ea typeface="Calibri"/>
                <a:cs typeface="Arial"/>
              </a:rPr>
              <a:t> </a:t>
            </a:r>
            <a:r>
              <a:rPr lang="en-US" sz="1900" dirty="0" err="1">
                <a:latin typeface="Calibri"/>
                <a:ea typeface="Calibri"/>
                <a:cs typeface="Arial"/>
              </a:rPr>
              <a:t>teži</a:t>
            </a:r>
            <a:r>
              <a:rPr lang="en-US" sz="1900" dirty="0">
                <a:latin typeface="Calibri"/>
                <a:ea typeface="Calibri"/>
                <a:cs typeface="Arial"/>
              </a:rPr>
              <a:t> </a:t>
            </a:r>
            <a:r>
              <a:rPr lang="en-US" sz="1900" dirty="0" err="1">
                <a:latin typeface="Calibri"/>
                <a:ea typeface="Calibri"/>
                <a:cs typeface="Arial"/>
              </a:rPr>
              <a:t>od</a:t>
            </a:r>
            <a:r>
              <a:rPr lang="en-US" sz="1900" dirty="0">
                <a:latin typeface="Calibri"/>
                <a:ea typeface="Calibri"/>
                <a:cs typeface="Arial"/>
              </a:rPr>
              <a:t> </a:t>
            </a:r>
            <a:r>
              <a:rPr lang="en-US" sz="1900" dirty="0" err="1">
                <a:latin typeface="Calibri"/>
                <a:ea typeface="Calibri"/>
                <a:cs typeface="Arial"/>
              </a:rPr>
              <a:t>prethodnog</a:t>
            </a:r>
            <a:r>
              <a:rPr lang="en-US" sz="1900" dirty="0">
                <a:latin typeface="Calibri"/>
                <a:ea typeface="Calibri"/>
                <a:cs typeface="Arial"/>
              </a:rPr>
              <a:t>.</a:t>
            </a:r>
            <a:endParaRPr lang="en-US" sz="1900" dirty="0">
              <a:latin typeface="Calibri"/>
              <a:ea typeface="Calibri"/>
              <a:cs typeface="Calibri" panose="020F0502020204030204"/>
            </a:endParaRPr>
          </a:p>
          <a:p>
            <a:r>
              <a:rPr lang="sr-Latn-RS" sz="1900" dirty="0">
                <a:latin typeface="Calibri"/>
                <a:ea typeface="Calibri"/>
                <a:cs typeface="Calibri"/>
              </a:rPr>
              <a:t>Algoritmi koji su razmatrani za ovaj problem: algoritam grube sile (DP), pohlepni algoritam, S </a:t>
            </a:r>
            <a:r>
              <a:rPr lang="sr-Latn-RS" sz="1900" dirty="0" err="1">
                <a:latin typeface="Calibri"/>
                <a:ea typeface="Calibri"/>
                <a:cs typeface="Calibri"/>
              </a:rPr>
              <a:t>metaheuristički</a:t>
            </a:r>
            <a:r>
              <a:rPr lang="sr-Latn-RS" sz="1900" dirty="0">
                <a:latin typeface="Calibri"/>
                <a:ea typeface="Calibri"/>
                <a:cs typeface="Calibri"/>
              </a:rPr>
              <a:t> algoritmi (LS, SA, VNS) i genetski algoritam.</a:t>
            </a:r>
          </a:p>
        </p:txBody>
      </p:sp>
      <p:sp>
        <p:nvSpPr>
          <p:cNvPr id="4" name="Čuvar mesta za broj slajda 3">
            <a:extLst>
              <a:ext uri="{FF2B5EF4-FFF2-40B4-BE49-F238E27FC236}">
                <a16:creationId xmlns:a16="http://schemas.microsoft.com/office/drawing/2014/main" id="{431036CA-2760-B3CD-E8D8-255CCDF4265C}"/>
              </a:ext>
            </a:extLst>
          </p:cNvPr>
          <p:cNvSpPr>
            <a:spLocks noGrp="1"/>
          </p:cNvSpPr>
          <p:nvPr>
            <p:ph type="sldNum" sz="quarter" idx="12"/>
          </p:nvPr>
        </p:nvSpPr>
        <p:spPr/>
        <p:txBody>
          <a:bodyPr/>
          <a:lstStyle/>
          <a:p>
            <a:fld id="{6113E31D-E2AB-40D1-8B51-AFA5AFEF393A}" type="slidenum">
              <a:rPr lang="en-US" dirty="0"/>
              <a:t>2</a:t>
            </a:fld>
            <a:endParaRPr lang="sr-Latn-RS"/>
          </a:p>
        </p:txBody>
      </p:sp>
    </p:spTree>
    <p:extLst>
      <p:ext uri="{BB962C8B-B14F-4D97-AF65-F5344CB8AC3E}">
        <p14:creationId xmlns:p14="http://schemas.microsoft.com/office/powerpoint/2010/main" val="3239231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3B539AE-D1B1-1C73-B278-87A8573F0067}"/>
              </a:ext>
            </a:extLst>
          </p:cNvPr>
          <p:cNvSpPr>
            <a:spLocks noGrp="1"/>
          </p:cNvSpPr>
          <p:nvPr>
            <p:ph type="title"/>
          </p:nvPr>
        </p:nvSpPr>
        <p:spPr/>
        <p:txBody>
          <a:bodyPr/>
          <a:lstStyle/>
          <a:p>
            <a:r>
              <a:rPr lang="sr-Latn-RS">
                <a:cs typeface="Calibri Light"/>
              </a:rPr>
              <a:t>Algoritam grube sile (DP)</a:t>
            </a:r>
          </a:p>
        </p:txBody>
      </p:sp>
      <p:sp>
        <p:nvSpPr>
          <p:cNvPr id="3" name="Čuvar mesta za sadržaj 2">
            <a:extLst>
              <a:ext uri="{FF2B5EF4-FFF2-40B4-BE49-F238E27FC236}">
                <a16:creationId xmlns:a16="http://schemas.microsoft.com/office/drawing/2014/main" id="{81E3D95E-DC3E-7073-77FB-69F03E887064}"/>
              </a:ext>
            </a:extLst>
          </p:cNvPr>
          <p:cNvSpPr>
            <a:spLocks noGrp="1"/>
          </p:cNvSpPr>
          <p:nvPr>
            <p:ph idx="1"/>
          </p:nvPr>
        </p:nvSpPr>
        <p:spPr>
          <a:xfrm>
            <a:off x="1097280" y="1845734"/>
            <a:ext cx="10058400" cy="4023360"/>
          </a:xfrm>
        </p:spPr>
        <p:txBody>
          <a:bodyPr vert="horz" lIns="0" tIns="45720" rIns="0" bIns="45720" rtlCol="0" anchor="t">
            <a:normAutofit/>
          </a:bodyPr>
          <a:lstStyle/>
          <a:p>
            <a:r>
              <a:rPr lang="sr-Latn-RS" sz="1900">
                <a:cs typeface="Calibri"/>
              </a:rPr>
              <a:t>SCS možemo posmatrati kao podvrstu problema trgovačkog putnika - TSP (</a:t>
            </a:r>
            <a:r>
              <a:rPr lang="sr-Latn-RS" sz="1900" err="1">
                <a:cs typeface="Calibri"/>
              </a:rPr>
              <a:t>Travelling</a:t>
            </a:r>
            <a:r>
              <a:rPr lang="sr-Latn-RS" sz="1900">
                <a:cs typeface="Calibri"/>
              </a:rPr>
              <a:t> </a:t>
            </a:r>
            <a:r>
              <a:rPr lang="sr-Latn-RS" sz="1900" err="1">
                <a:cs typeface="Calibri"/>
              </a:rPr>
              <a:t>Salesman</a:t>
            </a:r>
            <a:r>
              <a:rPr lang="sr-Latn-RS" sz="1900">
                <a:cs typeface="Calibri"/>
              </a:rPr>
              <a:t> Problem).</a:t>
            </a:r>
            <a:br>
              <a:rPr lang="sr-Latn-RS" sz="1900">
                <a:cs typeface="Calibri"/>
              </a:rPr>
            </a:br>
            <a:r>
              <a:rPr lang="sr-Latn-RS" sz="1900">
                <a:cs typeface="Calibri"/>
              </a:rPr>
              <a:t>Najefikasniji optimalni pristup bi se sveo na rešavanje modelovanog TSP problema pomoću dinamičkog programiranja (DP) gde bi se u tabeli pamtili i ažurirali odnosi svake niske sa svakom – što je neprihvatljivo zahtevno već za neke srednje-lake primere.</a:t>
            </a:r>
          </a:p>
          <a:p>
            <a:r>
              <a:rPr lang="sr-Latn-RS" sz="1900">
                <a:cs typeface="Calibri"/>
              </a:rPr>
              <a:t>Algoritam garantuje optimalnost, ali već za srednje-lake primere ne može da dođe do rešenja zbog svoje ogromne prostorne i vremenske složenosti.</a:t>
            </a:r>
          </a:p>
          <a:p>
            <a:r>
              <a:rPr lang="sr-Latn-RS" sz="1900">
                <a:cs typeface="Calibri"/>
              </a:rPr>
              <a:t>Složenost: </a:t>
            </a:r>
            <a:r>
              <a:rPr lang="sr-Latn-RS" sz="1900" i="1">
                <a:cs typeface="Calibri"/>
              </a:rPr>
              <a:t>O(2</a:t>
            </a:r>
            <a:r>
              <a:rPr lang="sr-Latn-RS" sz="1900" i="1" baseline="30000">
                <a:cs typeface="Calibri"/>
              </a:rPr>
              <a:t>n</a:t>
            </a:r>
            <a:r>
              <a:rPr lang="sr-Latn-RS" sz="1900" i="1">
                <a:cs typeface="Calibri"/>
              </a:rPr>
              <a:t>*n</a:t>
            </a:r>
            <a:r>
              <a:rPr lang="sr-Latn-RS" sz="1900" i="1" baseline="30000">
                <a:cs typeface="Calibri"/>
              </a:rPr>
              <a:t>2</a:t>
            </a:r>
            <a:r>
              <a:rPr lang="sr-Latn-RS" sz="1900" i="1">
                <a:cs typeface="Calibri"/>
              </a:rPr>
              <a:t>)</a:t>
            </a:r>
            <a:r>
              <a:rPr lang="sr-Latn-RS" sz="1900">
                <a:cs typeface="Calibri"/>
              </a:rPr>
              <a:t> gde je </a:t>
            </a:r>
            <a:r>
              <a:rPr lang="sr-Latn-RS" sz="1900" i="1">
                <a:cs typeface="Calibri"/>
              </a:rPr>
              <a:t>n</a:t>
            </a:r>
            <a:r>
              <a:rPr lang="sr-Latn-RS" sz="1900">
                <a:cs typeface="Calibri"/>
              </a:rPr>
              <a:t> broj datih niski u nizu.</a:t>
            </a:r>
            <a:endParaRPr lang="sr-Latn-RS" sz="1900">
              <a:ea typeface="Calibri"/>
              <a:cs typeface="Calibri"/>
            </a:endParaRPr>
          </a:p>
        </p:txBody>
      </p:sp>
      <p:sp>
        <p:nvSpPr>
          <p:cNvPr id="4" name="Čuvar mesta za broj slajda 3">
            <a:extLst>
              <a:ext uri="{FF2B5EF4-FFF2-40B4-BE49-F238E27FC236}">
                <a16:creationId xmlns:a16="http://schemas.microsoft.com/office/drawing/2014/main" id="{ECAC21D1-C657-11D4-F274-59D3A181ED37}"/>
              </a:ext>
            </a:extLst>
          </p:cNvPr>
          <p:cNvSpPr>
            <a:spLocks noGrp="1"/>
          </p:cNvSpPr>
          <p:nvPr>
            <p:ph type="sldNum" sz="quarter" idx="12"/>
          </p:nvPr>
        </p:nvSpPr>
        <p:spPr/>
        <p:txBody>
          <a:bodyPr/>
          <a:lstStyle/>
          <a:p>
            <a:fld id="{6113E31D-E2AB-40D1-8B51-AFA5AFEF393A}" type="slidenum">
              <a:rPr lang="en-US" dirty="0"/>
              <a:t>3</a:t>
            </a:fld>
            <a:endParaRPr lang="sr-Latn-RS"/>
          </a:p>
        </p:txBody>
      </p:sp>
    </p:spTree>
    <p:extLst>
      <p:ext uri="{BB962C8B-B14F-4D97-AF65-F5344CB8AC3E}">
        <p14:creationId xmlns:p14="http://schemas.microsoft.com/office/powerpoint/2010/main" val="751699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151AB86-A1B5-BFCE-7514-C55BCCE0AFD5}"/>
              </a:ext>
            </a:extLst>
          </p:cNvPr>
          <p:cNvSpPr>
            <a:spLocks noGrp="1"/>
          </p:cNvSpPr>
          <p:nvPr>
            <p:ph type="title"/>
          </p:nvPr>
        </p:nvSpPr>
        <p:spPr/>
        <p:txBody>
          <a:bodyPr/>
          <a:lstStyle/>
          <a:p>
            <a:r>
              <a:rPr lang="sr-Latn-RS">
                <a:ea typeface="Calibri Light"/>
                <a:cs typeface="Calibri Light"/>
              </a:rPr>
              <a:t>Pohlepni algoritam</a:t>
            </a:r>
            <a:endParaRPr lang="sr-Latn-RS"/>
          </a:p>
        </p:txBody>
      </p:sp>
      <p:sp>
        <p:nvSpPr>
          <p:cNvPr id="3" name="Čuvar mesta za sadržaj 2">
            <a:extLst>
              <a:ext uri="{FF2B5EF4-FFF2-40B4-BE49-F238E27FC236}">
                <a16:creationId xmlns:a16="http://schemas.microsoft.com/office/drawing/2014/main" id="{5D759545-8142-420D-2927-328C4CBFCCB6}"/>
              </a:ext>
            </a:extLst>
          </p:cNvPr>
          <p:cNvSpPr>
            <a:spLocks noGrp="1"/>
          </p:cNvSpPr>
          <p:nvPr>
            <p:ph idx="1"/>
          </p:nvPr>
        </p:nvSpPr>
        <p:spPr>
          <a:xfrm>
            <a:off x="1097280" y="1845734"/>
            <a:ext cx="10058400" cy="4421293"/>
          </a:xfrm>
        </p:spPr>
        <p:txBody>
          <a:bodyPr vert="horz" lIns="0" tIns="45720" rIns="0" bIns="45720" rtlCol="0" anchor="t">
            <a:normAutofit/>
          </a:bodyPr>
          <a:lstStyle/>
          <a:p>
            <a:r>
              <a:rPr lang="sr-Latn-RS" sz="1900" err="1">
                <a:cs typeface="Calibri"/>
              </a:rPr>
              <a:t>Pseudokod</a:t>
            </a:r>
            <a:r>
              <a:rPr lang="sr-Latn-RS" sz="1900">
                <a:cs typeface="Calibri"/>
              </a:rPr>
              <a:t>:</a:t>
            </a:r>
            <a:br>
              <a:rPr lang="sr-Latn-RS" sz="1900">
                <a:cs typeface="Calibri"/>
              </a:rPr>
            </a:br>
            <a:r>
              <a:rPr lang="sr-Latn-RS" sz="1900">
                <a:cs typeface="Calibri"/>
              </a:rPr>
              <a:t>1. Definisati niz </a:t>
            </a:r>
            <a:r>
              <a:rPr lang="sr-Latn-RS" sz="1900" i="1">
                <a:cs typeface="Calibri"/>
              </a:rPr>
              <a:t>S</a:t>
            </a:r>
            <a:r>
              <a:rPr lang="sr-Latn-RS" sz="1900">
                <a:cs typeface="Calibri"/>
              </a:rPr>
              <a:t> koji sadrži </a:t>
            </a:r>
            <a:r>
              <a:rPr lang="sr-Latn-RS" sz="1900" i="1">
                <a:cs typeface="Calibri"/>
              </a:rPr>
              <a:t>n</a:t>
            </a:r>
            <a:r>
              <a:rPr lang="sr-Latn-RS" sz="1900">
                <a:cs typeface="Calibri"/>
              </a:rPr>
              <a:t> niski </a:t>
            </a:r>
            <a:r>
              <a:rPr lang="sr-Latn-RS" sz="1900" i="1">
                <a:cs typeface="Calibri"/>
              </a:rPr>
              <a:t>s</a:t>
            </a:r>
            <a:br>
              <a:rPr lang="sr-Latn-RS" sz="1900">
                <a:cs typeface="Calibri"/>
              </a:rPr>
            </a:br>
            <a:r>
              <a:rPr lang="sr-Latn-RS" sz="1900">
                <a:cs typeface="Calibri"/>
              </a:rPr>
              <a:t>2. Pronaći dve niske </a:t>
            </a:r>
            <a:r>
              <a:rPr lang="sr-Latn-RS" sz="1900" i="1">
                <a:cs typeface="Calibri"/>
              </a:rPr>
              <a:t>s</a:t>
            </a:r>
            <a:r>
              <a:rPr lang="sr-Latn-RS" sz="1900" i="1" baseline="-25000">
                <a:cs typeface="Calibri"/>
              </a:rPr>
              <a:t>i</a:t>
            </a:r>
            <a:r>
              <a:rPr lang="sr-Latn-RS" sz="1900">
                <a:cs typeface="Calibri"/>
              </a:rPr>
              <a:t> i </a:t>
            </a:r>
            <a:r>
              <a:rPr lang="sr-Latn-RS" sz="1900" i="1" err="1">
                <a:cs typeface="Calibri"/>
              </a:rPr>
              <a:t>s</a:t>
            </a:r>
            <a:r>
              <a:rPr lang="sr-Latn-RS" sz="1900" i="1" baseline="-25000" err="1">
                <a:cs typeface="Calibri"/>
              </a:rPr>
              <a:t>j</a:t>
            </a:r>
            <a:r>
              <a:rPr lang="sr-Latn-RS" sz="1900" baseline="-25000">
                <a:cs typeface="Calibri"/>
              </a:rPr>
              <a:t> </a:t>
            </a:r>
            <a:r>
              <a:rPr lang="sr-Latn-RS" sz="1900">
                <a:cs typeface="Calibri"/>
              </a:rPr>
              <a:t>koje imaju najveće poklapanje sufiksa i prefiksa i spojiti te dve niske u jednu, smanjujući veličinu polaznog niza </a:t>
            </a:r>
            <a:r>
              <a:rPr lang="sr-Latn-RS" sz="1900" i="1">
                <a:cs typeface="Calibri"/>
              </a:rPr>
              <a:t>S</a:t>
            </a:r>
            <a:r>
              <a:rPr lang="sr-Latn-RS" sz="1900">
                <a:cs typeface="Calibri"/>
              </a:rPr>
              <a:t> za 1</a:t>
            </a:r>
            <a:br>
              <a:rPr lang="sr-Latn-RS" sz="1900">
                <a:cs typeface="Calibri"/>
              </a:rPr>
            </a:br>
            <a:r>
              <a:rPr lang="sr-Latn-RS" sz="1900">
                <a:cs typeface="Calibri"/>
              </a:rPr>
              <a:t>3. Ponavljati 2. sve dok ne dobijemo jednu nisku – ta niska će biti rešenje tj. pronađeni SCS</a:t>
            </a:r>
          </a:p>
          <a:p>
            <a:r>
              <a:rPr lang="sr-Latn-RS" sz="1900">
                <a:cs typeface="Calibri"/>
              </a:rPr>
              <a:t>Primer 3:</a:t>
            </a:r>
            <a:br>
              <a:rPr lang="sr-Latn-RS" sz="1900">
                <a:cs typeface="Calibri"/>
              </a:rPr>
            </a:br>
            <a:r>
              <a:rPr lang="sr-Latn-RS" sz="1900" err="1">
                <a:cs typeface="Calibri"/>
              </a:rPr>
              <a:t>Greedy</a:t>
            </a:r>
            <a:r>
              <a:rPr lang="sr-Latn-RS" sz="1900">
                <a:cs typeface="Calibri"/>
              </a:rPr>
              <a:t>("</a:t>
            </a:r>
            <a:r>
              <a:rPr lang="sr-Latn-RS" sz="1900">
                <a:solidFill>
                  <a:srgbClr val="DBDB00"/>
                </a:solidFill>
                <a:cs typeface="Calibri"/>
              </a:rPr>
              <a:t>GGGH</a:t>
            </a:r>
            <a:r>
              <a:rPr lang="sr-Latn-RS" sz="1900">
                <a:cs typeface="Calibri"/>
              </a:rPr>
              <a:t>", "</a:t>
            </a:r>
            <a:r>
              <a:rPr lang="sr-Latn-RS" sz="1900">
                <a:solidFill>
                  <a:srgbClr val="C00000"/>
                </a:solidFill>
                <a:cs typeface="Calibri"/>
              </a:rPr>
              <a:t>HGHH</a:t>
            </a:r>
            <a:r>
              <a:rPr lang="sr-Latn-RS" sz="1900">
                <a:cs typeface="Calibri"/>
              </a:rPr>
              <a:t>", "</a:t>
            </a:r>
            <a:r>
              <a:rPr lang="sr-Latn-RS" sz="1900">
                <a:solidFill>
                  <a:srgbClr val="0070C0"/>
                </a:solidFill>
                <a:cs typeface="Calibri"/>
              </a:rPr>
              <a:t>GHHG</a:t>
            </a:r>
            <a:r>
              <a:rPr lang="sr-Latn-RS" sz="1900">
                <a:cs typeface="Calibri"/>
              </a:rPr>
              <a:t>") = </a:t>
            </a:r>
            <a:r>
              <a:rPr lang="sr-Latn-RS" sz="1900" err="1">
                <a:cs typeface="Calibri"/>
              </a:rPr>
              <a:t>Greedy</a:t>
            </a:r>
            <a:r>
              <a:rPr lang="sr-Latn-RS" sz="1900">
                <a:cs typeface="Calibri"/>
              </a:rPr>
              <a:t>("</a:t>
            </a:r>
            <a:r>
              <a:rPr lang="sr-Latn-RS" sz="1900">
                <a:solidFill>
                  <a:srgbClr val="DBDB00"/>
                </a:solidFill>
                <a:cs typeface="Calibri"/>
              </a:rPr>
              <a:t>GGGH</a:t>
            </a:r>
            <a:r>
              <a:rPr lang="sr-Latn-RS" sz="1900">
                <a:cs typeface="Calibri"/>
              </a:rPr>
              <a:t>", "</a:t>
            </a:r>
            <a:r>
              <a:rPr lang="sr-Latn-RS" sz="1900">
                <a:solidFill>
                  <a:srgbClr val="C00000"/>
                </a:solidFill>
                <a:cs typeface="Calibri"/>
              </a:rPr>
              <a:t>H</a:t>
            </a:r>
            <a:r>
              <a:rPr lang="sr-Latn-RS" sz="1900">
                <a:solidFill>
                  <a:srgbClr val="7030A0"/>
                </a:solidFill>
                <a:cs typeface="Calibri"/>
              </a:rPr>
              <a:t>GHH</a:t>
            </a:r>
            <a:r>
              <a:rPr lang="sr-Latn-RS" sz="1900">
                <a:solidFill>
                  <a:srgbClr val="0070C0"/>
                </a:solidFill>
                <a:cs typeface="Calibri"/>
              </a:rPr>
              <a:t>G</a:t>
            </a:r>
            <a:r>
              <a:rPr lang="sr-Latn-RS" sz="1900">
                <a:cs typeface="Calibri"/>
              </a:rPr>
              <a:t>") = </a:t>
            </a:r>
            <a:r>
              <a:rPr lang="sr-Latn-RS" sz="1900" err="1">
                <a:cs typeface="Calibri"/>
              </a:rPr>
              <a:t>Greedy</a:t>
            </a:r>
            <a:r>
              <a:rPr lang="sr-Latn-RS" sz="1900">
                <a:cs typeface="Calibri"/>
              </a:rPr>
              <a:t>("</a:t>
            </a:r>
            <a:r>
              <a:rPr lang="sr-Latn-RS" sz="1900">
                <a:solidFill>
                  <a:srgbClr val="DBDB00"/>
                </a:solidFill>
                <a:cs typeface="Calibri"/>
              </a:rPr>
              <a:t>GGG</a:t>
            </a:r>
            <a:r>
              <a:rPr lang="sr-Latn-RS" sz="1900">
                <a:solidFill>
                  <a:srgbClr val="FFC000"/>
                </a:solidFill>
                <a:cs typeface="Calibri"/>
              </a:rPr>
              <a:t>H</a:t>
            </a:r>
            <a:r>
              <a:rPr lang="sr-Latn-RS" sz="1900">
                <a:solidFill>
                  <a:srgbClr val="7030A0"/>
                </a:solidFill>
                <a:cs typeface="Calibri"/>
              </a:rPr>
              <a:t>GHH</a:t>
            </a:r>
            <a:r>
              <a:rPr lang="sr-Latn-RS" sz="1900">
                <a:solidFill>
                  <a:srgbClr val="0070C0"/>
                </a:solidFill>
                <a:cs typeface="Calibri"/>
              </a:rPr>
              <a:t>G</a:t>
            </a:r>
            <a:r>
              <a:rPr lang="sr-Latn-RS" sz="1900">
                <a:cs typeface="Calibri"/>
              </a:rPr>
              <a:t>")=</a:t>
            </a:r>
            <a:br>
              <a:rPr lang="sr-Latn-RS" sz="1900">
                <a:cs typeface="Calibri"/>
              </a:rPr>
            </a:br>
            <a:r>
              <a:rPr lang="sr-Latn-RS" sz="1900">
                <a:cs typeface="Calibri"/>
              </a:rPr>
              <a:t>= "GGGHGHHG"</a:t>
            </a:r>
            <a:endParaRPr lang="sr-Latn-RS" sz="1900">
              <a:ea typeface="Calibri"/>
              <a:cs typeface="Calibri"/>
            </a:endParaRPr>
          </a:p>
          <a:p>
            <a:r>
              <a:rPr lang="sr-Latn-RS" sz="1900">
                <a:cs typeface="Calibri"/>
              </a:rPr>
              <a:t>Ovaj algoritam je dosta vremenski i memorijski efikasniji od algoritma grube sile.</a:t>
            </a:r>
            <a:br>
              <a:rPr lang="sr-Latn-RS" sz="1900">
                <a:ea typeface="Calibri"/>
                <a:cs typeface="Calibri"/>
              </a:rPr>
            </a:br>
            <a:r>
              <a:rPr lang="sr-Latn-RS" sz="1900">
                <a:cs typeface="Calibri"/>
              </a:rPr>
              <a:t>Mana mu je što nije optimalan – možemo to videti u jednostavnim naštimovanim primerima (algoritam za niz ["</a:t>
            </a:r>
            <a:r>
              <a:rPr lang="sr-Latn-RS" sz="1900" err="1">
                <a:solidFill>
                  <a:srgbClr val="DBDB00"/>
                </a:solidFill>
                <a:cs typeface="Calibri"/>
              </a:rPr>
              <a:t>bp</a:t>
            </a:r>
            <a:r>
              <a:rPr lang="sr-Latn-RS" sz="1900">
                <a:cs typeface="Calibri"/>
              </a:rPr>
              <a:t>", "</a:t>
            </a:r>
            <a:r>
              <a:rPr lang="sr-Latn-RS" sz="1900" err="1">
                <a:solidFill>
                  <a:srgbClr val="C00000"/>
                </a:solidFill>
                <a:cs typeface="Calibri"/>
              </a:rPr>
              <a:t>pb</a:t>
            </a:r>
            <a:r>
              <a:rPr lang="sr-Latn-RS" sz="1900">
                <a:cs typeface="Calibri"/>
              </a:rPr>
              <a:t>", "</a:t>
            </a:r>
            <a:r>
              <a:rPr lang="sr-Latn-RS" sz="1900" err="1">
                <a:solidFill>
                  <a:srgbClr val="0070C0"/>
                </a:solidFill>
                <a:cs typeface="Calibri"/>
              </a:rPr>
              <a:t>np</a:t>
            </a:r>
            <a:r>
              <a:rPr lang="sr-Latn-RS" sz="1900">
                <a:cs typeface="Calibri"/>
              </a:rPr>
              <a:t>"] daje nisku "</a:t>
            </a:r>
            <a:r>
              <a:rPr lang="sr-Latn-RS" sz="1900" err="1">
                <a:solidFill>
                  <a:srgbClr val="DBDB00"/>
                </a:solidFill>
                <a:cs typeface="Calibri"/>
              </a:rPr>
              <a:t>b</a:t>
            </a:r>
            <a:r>
              <a:rPr lang="sr-Latn-RS" sz="1900" err="1">
                <a:solidFill>
                  <a:schemeClr val="accent1"/>
                </a:solidFill>
                <a:cs typeface="Calibri"/>
              </a:rPr>
              <a:t>p</a:t>
            </a:r>
            <a:r>
              <a:rPr lang="sr-Latn-RS" sz="1900" err="1">
                <a:solidFill>
                  <a:srgbClr val="C00000"/>
                </a:solidFill>
                <a:cs typeface="Calibri"/>
              </a:rPr>
              <a:t>b</a:t>
            </a:r>
            <a:r>
              <a:rPr lang="sr-Latn-RS" sz="1900" err="1">
                <a:solidFill>
                  <a:srgbClr val="0070C0"/>
                </a:solidFill>
                <a:cs typeface="Calibri"/>
              </a:rPr>
              <a:t>np</a:t>
            </a:r>
            <a:r>
              <a:rPr lang="sr-Latn-RS" sz="1900">
                <a:cs typeface="Calibri"/>
              </a:rPr>
              <a:t>" dužine 5, a optimalno rešenje je niska dužine 4, "</a:t>
            </a:r>
            <a:r>
              <a:rPr lang="sr-Latn-RS" sz="1900" err="1">
                <a:solidFill>
                  <a:srgbClr val="0070C0"/>
                </a:solidFill>
                <a:cs typeface="Calibri"/>
              </a:rPr>
              <a:t>n</a:t>
            </a:r>
            <a:r>
              <a:rPr lang="sr-Latn-RS" sz="1900" err="1">
                <a:solidFill>
                  <a:srgbClr val="7030A0"/>
                </a:solidFill>
                <a:cs typeface="Calibri"/>
              </a:rPr>
              <a:t>p</a:t>
            </a:r>
            <a:r>
              <a:rPr lang="sr-Latn-RS" sz="1900" err="1">
                <a:solidFill>
                  <a:srgbClr val="FFC000"/>
                </a:solidFill>
                <a:cs typeface="Calibri"/>
              </a:rPr>
              <a:t>b</a:t>
            </a:r>
            <a:r>
              <a:rPr lang="sr-Latn-RS" sz="1900" err="1">
                <a:solidFill>
                  <a:srgbClr val="DBDB00"/>
                </a:solidFill>
                <a:cs typeface="Calibri"/>
              </a:rPr>
              <a:t>p</a:t>
            </a:r>
            <a:r>
              <a:rPr lang="sr-Latn-RS" sz="1900">
                <a:cs typeface="Calibri"/>
              </a:rPr>
              <a:t>").</a:t>
            </a:r>
            <a:endParaRPr lang="sr-Latn-RS" sz="1900">
              <a:ea typeface="Calibri"/>
              <a:cs typeface="Calibri"/>
            </a:endParaRPr>
          </a:p>
          <a:p>
            <a:r>
              <a:rPr lang="sr-Latn-RS" sz="1900">
                <a:ea typeface="Calibri"/>
                <a:cs typeface="Calibri"/>
              </a:rPr>
              <a:t>Složenost: </a:t>
            </a:r>
            <a:r>
              <a:rPr lang="sr-Latn-RS" sz="1900" i="1">
                <a:ea typeface="Calibri"/>
                <a:cs typeface="Calibri"/>
              </a:rPr>
              <a:t>O(n</a:t>
            </a:r>
            <a:r>
              <a:rPr lang="sr-Latn-RS" sz="1900" i="1" baseline="30000">
                <a:ea typeface="Calibri"/>
                <a:cs typeface="Calibri"/>
              </a:rPr>
              <a:t>3</a:t>
            </a:r>
            <a:r>
              <a:rPr lang="sr-Latn-RS" sz="1900" i="1">
                <a:ea typeface="Calibri"/>
                <a:cs typeface="Calibri"/>
              </a:rPr>
              <a:t>*m) </a:t>
            </a:r>
            <a:r>
              <a:rPr lang="sr-Latn-RS" sz="1900">
                <a:ea typeface="Calibri"/>
                <a:cs typeface="Calibri"/>
              </a:rPr>
              <a:t>– </a:t>
            </a:r>
            <a:r>
              <a:rPr lang="sr-Latn-RS" sz="1900" i="1">
                <a:ea typeface="Calibri"/>
                <a:cs typeface="Calibri"/>
              </a:rPr>
              <a:t>n</a:t>
            </a:r>
            <a:r>
              <a:rPr lang="sr-Latn-RS" sz="1900">
                <a:ea typeface="Calibri"/>
                <a:cs typeface="Calibri"/>
              </a:rPr>
              <a:t> je broj datih niski u nizu a </a:t>
            </a:r>
            <a:r>
              <a:rPr lang="sr-Latn-RS" sz="1900" i="1">
                <a:ea typeface="Calibri"/>
                <a:cs typeface="Calibri"/>
              </a:rPr>
              <a:t>m</a:t>
            </a:r>
            <a:r>
              <a:rPr lang="sr-Latn-RS" sz="1900">
                <a:ea typeface="Calibri"/>
                <a:cs typeface="Calibri"/>
              </a:rPr>
              <a:t> je maksimalna dužina jedne od niski iz niza.</a:t>
            </a:r>
          </a:p>
        </p:txBody>
      </p:sp>
      <p:sp>
        <p:nvSpPr>
          <p:cNvPr id="4" name="Čuvar mesta za broj slajda 3">
            <a:extLst>
              <a:ext uri="{FF2B5EF4-FFF2-40B4-BE49-F238E27FC236}">
                <a16:creationId xmlns:a16="http://schemas.microsoft.com/office/drawing/2014/main" id="{9D0E5C6C-8374-CBBF-8D13-54116236A5C3}"/>
              </a:ext>
            </a:extLst>
          </p:cNvPr>
          <p:cNvSpPr>
            <a:spLocks noGrp="1"/>
          </p:cNvSpPr>
          <p:nvPr>
            <p:ph type="sldNum" sz="quarter" idx="12"/>
          </p:nvPr>
        </p:nvSpPr>
        <p:spPr/>
        <p:txBody>
          <a:bodyPr/>
          <a:lstStyle/>
          <a:p>
            <a:fld id="{6113E31D-E2AB-40D1-8B51-AFA5AFEF393A}" type="slidenum">
              <a:rPr lang="en-US" dirty="0"/>
              <a:t>4</a:t>
            </a:fld>
            <a:endParaRPr lang="sr-Latn-RS"/>
          </a:p>
        </p:txBody>
      </p:sp>
    </p:spTree>
    <p:extLst>
      <p:ext uri="{BB962C8B-B14F-4D97-AF65-F5344CB8AC3E}">
        <p14:creationId xmlns:p14="http://schemas.microsoft.com/office/powerpoint/2010/main" val="1720182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42C8A1C-9C27-6C6E-D361-315063ACE0B2}"/>
              </a:ext>
            </a:extLst>
          </p:cNvPr>
          <p:cNvSpPr>
            <a:spLocks noGrp="1"/>
          </p:cNvSpPr>
          <p:nvPr>
            <p:ph type="title"/>
          </p:nvPr>
        </p:nvSpPr>
        <p:spPr/>
        <p:txBody>
          <a:bodyPr/>
          <a:lstStyle/>
          <a:p>
            <a:r>
              <a:rPr lang="sr-Latn-RS">
                <a:cs typeface="Calibri Light"/>
              </a:rPr>
              <a:t>S </a:t>
            </a:r>
            <a:r>
              <a:rPr lang="sr-Latn-RS" err="1">
                <a:cs typeface="Calibri Light"/>
              </a:rPr>
              <a:t>metaheurustike</a:t>
            </a:r>
            <a:r>
              <a:rPr lang="sr-Latn-RS">
                <a:cs typeface="Calibri Light"/>
              </a:rPr>
              <a:t> – LS, SA, VNS</a:t>
            </a:r>
          </a:p>
        </p:txBody>
      </p:sp>
      <p:sp>
        <p:nvSpPr>
          <p:cNvPr id="3" name="Čuvar mesta za sadržaj 2">
            <a:extLst>
              <a:ext uri="{FF2B5EF4-FFF2-40B4-BE49-F238E27FC236}">
                <a16:creationId xmlns:a16="http://schemas.microsoft.com/office/drawing/2014/main" id="{EB49B88F-15ED-F339-6CB0-932CA93296DA}"/>
              </a:ext>
            </a:extLst>
          </p:cNvPr>
          <p:cNvSpPr>
            <a:spLocks noGrp="1"/>
          </p:cNvSpPr>
          <p:nvPr>
            <p:ph idx="1"/>
          </p:nvPr>
        </p:nvSpPr>
        <p:spPr/>
        <p:txBody>
          <a:bodyPr vert="horz" lIns="0" tIns="45720" rIns="0" bIns="45720" rtlCol="0" anchor="t">
            <a:normAutofit/>
          </a:bodyPr>
          <a:lstStyle/>
          <a:p>
            <a:r>
              <a:rPr lang="sr-Latn-RS" sz="1900">
                <a:cs typeface="Calibri"/>
              </a:rPr>
              <a:t>Kratko su razmatrana tri algoritma S </a:t>
            </a:r>
            <a:r>
              <a:rPr lang="sr-Latn-RS" sz="1900" err="1">
                <a:cs typeface="Calibri"/>
              </a:rPr>
              <a:t>metaheuristike</a:t>
            </a:r>
            <a:r>
              <a:rPr lang="sr-Latn-RS" sz="1900">
                <a:cs typeface="Calibri"/>
              </a:rPr>
              <a:t> – algoritam lokalne pretrage (LS), simulirano </a:t>
            </a:r>
            <a:r>
              <a:rPr lang="sr-Latn-RS" sz="1900" err="1">
                <a:cs typeface="Calibri"/>
              </a:rPr>
              <a:t>kaljenje</a:t>
            </a:r>
            <a:r>
              <a:rPr lang="sr-Latn-RS" sz="1900">
                <a:cs typeface="Calibri"/>
              </a:rPr>
              <a:t> (SA) i VNS.</a:t>
            </a:r>
          </a:p>
          <a:p>
            <a:r>
              <a:rPr lang="sr-Latn-RS" sz="1900">
                <a:cs typeface="Calibri"/>
              </a:rPr>
              <a:t>Oni nisu baš pogodni za rešavanje ovog problema ali bar mogu ponuditi nekakvo rešenje za ekstremno brzo vreme (za manje od jedne sekunde). To znači da bi njihova potencijalna uloga mogla biti kao neka vrsta brze optimizacije nekog rešenja koji je dobijen drugim algoritmom.</a:t>
            </a:r>
          </a:p>
          <a:p>
            <a:r>
              <a:rPr lang="sr-Latn-RS" sz="1900">
                <a:cs typeface="Calibri"/>
              </a:rPr>
              <a:t>Slično kao u pohlepnom algoritmu – gledaćemo susedne elemente i njihova preklapanja. Rešenje će biti raspored niski u nizu koje lepljenjem suseda daju najkraću nađenu nisku.</a:t>
            </a:r>
            <a:br>
              <a:rPr lang="sr-Latn-RS" sz="1900">
                <a:cs typeface="Calibri"/>
              </a:rPr>
            </a:br>
            <a:r>
              <a:rPr lang="sr-Latn-RS" sz="1900">
                <a:cs typeface="Calibri"/>
              </a:rPr>
              <a:t>Broj iteracija algoritma je stavljen eksperimentalno na 100 jer se ne dobijaju bolja rešenja sa većim brojem iteracija, a znatno se utiče na njihovo vreme izvršavanja.</a:t>
            </a:r>
            <a:endParaRPr lang="sr-Latn-RS">
              <a:cs typeface="Calibri"/>
            </a:endParaRPr>
          </a:p>
        </p:txBody>
      </p:sp>
      <p:sp>
        <p:nvSpPr>
          <p:cNvPr id="4" name="Čuvar mesta za broj slajda 3">
            <a:extLst>
              <a:ext uri="{FF2B5EF4-FFF2-40B4-BE49-F238E27FC236}">
                <a16:creationId xmlns:a16="http://schemas.microsoft.com/office/drawing/2014/main" id="{10153138-A694-3B94-10B7-54C0732FD984}"/>
              </a:ext>
            </a:extLst>
          </p:cNvPr>
          <p:cNvSpPr>
            <a:spLocks noGrp="1"/>
          </p:cNvSpPr>
          <p:nvPr>
            <p:ph type="sldNum" sz="quarter" idx="12"/>
          </p:nvPr>
        </p:nvSpPr>
        <p:spPr/>
        <p:txBody>
          <a:bodyPr/>
          <a:lstStyle/>
          <a:p>
            <a:fld id="{6113E31D-E2AB-40D1-8B51-AFA5AFEF393A}" type="slidenum">
              <a:rPr lang="en-US" dirty="0"/>
              <a:t>5</a:t>
            </a:fld>
            <a:endParaRPr lang="sr-Latn-RS"/>
          </a:p>
        </p:txBody>
      </p:sp>
    </p:spTree>
    <p:extLst>
      <p:ext uri="{BB962C8B-B14F-4D97-AF65-F5344CB8AC3E}">
        <p14:creationId xmlns:p14="http://schemas.microsoft.com/office/powerpoint/2010/main" val="249116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393CF22-DBAB-16DB-9759-461AD97592CB}"/>
              </a:ext>
            </a:extLst>
          </p:cNvPr>
          <p:cNvSpPr>
            <a:spLocks noGrp="1"/>
          </p:cNvSpPr>
          <p:nvPr>
            <p:ph type="title"/>
          </p:nvPr>
        </p:nvSpPr>
        <p:spPr/>
        <p:txBody>
          <a:bodyPr/>
          <a:lstStyle/>
          <a:p>
            <a:r>
              <a:rPr lang="sr-Latn-RS">
                <a:ea typeface="Calibri Light"/>
                <a:cs typeface="Calibri Light"/>
              </a:rPr>
              <a:t>Genetski algoritam</a:t>
            </a:r>
            <a:endParaRPr lang="sr-Latn-RS"/>
          </a:p>
        </p:txBody>
      </p:sp>
      <p:sp>
        <p:nvSpPr>
          <p:cNvPr id="3" name="Čuvar mesta za sadržaj 2">
            <a:extLst>
              <a:ext uri="{FF2B5EF4-FFF2-40B4-BE49-F238E27FC236}">
                <a16:creationId xmlns:a16="http://schemas.microsoft.com/office/drawing/2014/main" id="{022641FA-93ED-7D97-FB5B-42653ED2322E}"/>
              </a:ext>
            </a:extLst>
          </p:cNvPr>
          <p:cNvSpPr>
            <a:spLocks noGrp="1"/>
          </p:cNvSpPr>
          <p:nvPr>
            <p:ph idx="1"/>
          </p:nvPr>
        </p:nvSpPr>
        <p:spPr>
          <a:xfrm>
            <a:off x="1097280" y="1845734"/>
            <a:ext cx="10058400" cy="4501825"/>
          </a:xfrm>
        </p:spPr>
        <p:txBody>
          <a:bodyPr vert="horz" lIns="0" tIns="45720" rIns="0" bIns="45720" rtlCol="0" anchor="t">
            <a:normAutofit/>
          </a:bodyPr>
          <a:lstStyle/>
          <a:p>
            <a:r>
              <a:rPr lang="sr-Latn-RS" sz="1900" dirty="0">
                <a:cs typeface="Calibri"/>
              </a:rPr>
              <a:t>Jedinka – jedna nasumična permutacija polaznog niza.</a:t>
            </a:r>
            <a:br>
              <a:rPr lang="sr-Latn-RS" sz="1900" dirty="0">
                <a:cs typeface="Calibri"/>
              </a:rPr>
            </a:br>
            <a:r>
              <a:rPr lang="sr-Latn-RS" sz="1900" dirty="0" err="1">
                <a:cs typeface="Calibri"/>
              </a:rPr>
              <a:t>Fitness</a:t>
            </a:r>
            <a:r>
              <a:rPr lang="sr-Latn-RS" sz="1900" dirty="0">
                <a:cs typeface="Calibri"/>
              </a:rPr>
              <a:t> – dužina niske koja se dobija spajanjem svih susednih elemenata uz preklapanje.</a:t>
            </a:r>
            <a:br>
              <a:rPr lang="sr-Latn-RS" sz="1900" dirty="0">
                <a:cs typeface="Calibri"/>
              </a:rPr>
            </a:br>
            <a:r>
              <a:rPr lang="sr-Latn-RS" sz="1900" dirty="0" err="1">
                <a:cs typeface="Calibri"/>
              </a:rPr>
              <a:t>Selection</a:t>
            </a:r>
            <a:r>
              <a:rPr lang="sr-Latn-RS" sz="1900" dirty="0">
                <a:cs typeface="Calibri"/>
              </a:rPr>
              <a:t> – turnirska selekcija.</a:t>
            </a:r>
            <a:br>
              <a:rPr lang="sr-Latn-RS" sz="1900" dirty="0">
                <a:cs typeface="Calibri"/>
              </a:rPr>
            </a:br>
            <a:r>
              <a:rPr lang="sr-Latn-RS" sz="1900" dirty="0" err="1">
                <a:cs typeface="Calibri"/>
              </a:rPr>
              <a:t>Mutation</a:t>
            </a:r>
            <a:r>
              <a:rPr lang="sr-Latn-RS" sz="1900" dirty="0">
                <a:cs typeface="Calibri"/>
              </a:rPr>
              <a:t> – </a:t>
            </a:r>
            <a:r>
              <a:rPr lang="sr-Latn-RS" sz="1900" dirty="0" err="1">
                <a:cs typeface="Calibri"/>
              </a:rPr>
              <a:t>swap</a:t>
            </a:r>
            <a:r>
              <a:rPr lang="sr-Latn-RS" sz="1900" dirty="0">
                <a:cs typeface="Calibri"/>
              </a:rPr>
              <a:t> dva elementa jedinke tj. dveju niski.</a:t>
            </a:r>
            <a:br>
              <a:rPr lang="sr-Latn-RS" sz="1900" dirty="0">
                <a:cs typeface="Calibri"/>
              </a:rPr>
            </a:br>
            <a:r>
              <a:rPr lang="sr-Latn-RS" sz="1900" dirty="0" err="1">
                <a:cs typeface="Calibri"/>
              </a:rPr>
              <a:t>Crossover</a:t>
            </a:r>
            <a:r>
              <a:rPr lang="sr-Latn-RS" sz="1900" dirty="0">
                <a:cs typeface="Calibri"/>
              </a:rPr>
              <a:t> – ukrštanje prvog reda.</a:t>
            </a:r>
            <a:br>
              <a:rPr lang="sr-Latn-RS" sz="1900" dirty="0">
                <a:cs typeface="Calibri"/>
              </a:rPr>
            </a:br>
            <a:r>
              <a:rPr lang="sr-Latn-RS" sz="1900" dirty="0">
                <a:ea typeface="Calibri"/>
                <a:cs typeface="Calibri"/>
              </a:rPr>
              <a:t>Parametri algoritma su odabrani po uzoru na [</a:t>
            </a:r>
            <a:r>
              <a:rPr lang="sr-Latn-RS" sz="1900" dirty="0">
                <a:ea typeface="Calibri"/>
                <a:cs typeface="Calibri"/>
                <a:hlinkClick r:id="rId2"/>
              </a:rPr>
              <a:t>2</a:t>
            </a:r>
            <a:r>
              <a:rPr lang="sr-Latn-RS" sz="1900" dirty="0">
                <a:ea typeface="Calibri"/>
                <a:cs typeface="Calibri"/>
              </a:rPr>
              <a:t>] uz male eksperimentalne modifikacije.</a:t>
            </a:r>
          </a:p>
          <a:p>
            <a:r>
              <a:rPr lang="sr-Latn-RS" sz="1900" dirty="0">
                <a:ea typeface="Calibri"/>
                <a:cs typeface="Calibri"/>
              </a:rPr>
              <a:t>Primer 5:</a:t>
            </a:r>
            <a:br>
              <a:rPr lang="sr-Latn-RS" sz="1900" dirty="0">
                <a:ea typeface="Calibri"/>
                <a:cs typeface="Calibri"/>
              </a:rPr>
            </a:br>
            <a:r>
              <a:rPr lang="sr-Latn-RS" sz="1900" dirty="0">
                <a:ea typeface="Calibri"/>
                <a:cs typeface="Calibri"/>
              </a:rPr>
              <a:t>Za niz [</a:t>
            </a:r>
            <a:r>
              <a:rPr lang="en-US" sz="1900" dirty="0">
                <a:ea typeface="Calibri"/>
                <a:cs typeface="Calibri"/>
              </a:rPr>
              <a:t>"AAB", "BAA", "ABA", "BAB"] </a:t>
            </a:r>
            <a:r>
              <a:rPr lang="en-US" sz="1900" dirty="0" err="1">
                <a:ea typeface="Calibri"/>
                <a:cs typeface="Calibri"/>
              </a:rPr>
              <a:t>jedinka</a:t>
            </a:r>
            <a:r>
              <a:rPr lang="en-US" sz="1900" dirty="0">
                <a:ea typeface="Calibri"/>
                <a:cs typeface="Calibri"/>
              </a:rPr>
              <a:t> bi </a:t>
            </a:r>
            <a:r>
              <a:rPr lang="en-US" sz="1900" dirty="0" err="1">
                <a:ea typeface="Calibri"/>
                <a:cs typeface="Calibri"/>
              </a:rPr>
              <a:t>npr</a:t>
            </a:r>
            <a:r>
              <a:rPr lang="en-US" sz="1900" dirty="0">
                <a:ea typeface="Calibri"/>
                <a:cs typeface="Calibri"/>
              </a:rPr>
              <a:t>. </a:t>
            </a:r>
            <a:r>
              <a:rPr lang="en-US" sz="1900" dirty="0" err="1">
                <a:ea typeface="Calibri"/>
                <a:cs typeface="Calibri"/>
              </a:rPr>
              <a:t>bila</a:t>
            </a:r>
            <a:r>
              <a:rPr lang="en-US" sz="1900" dirty="0">
                <a:ea typeface="Calibri"/>
                <a:cs typeface="Calibri"/>
              </a:rPr>
              <a:t> </a:t>
            </a:r>
            <a:r>
              <a:rPr lang="sr-Latn-RS" sz="1900" dirty="0">
                <a:ea typeface="Calibri"/>
                <a:cs typeface="Calibri"/>
              </a:rPr>
              <a:t>[</a:t>
            </a:r>
            <a:r>
              <a:rPr lang="en-US" sz="1900" dirty="0">
                <a:ea typeface="Calibri"/>
                <a:cs typeface="Calibri"/>
              </a:rPr>
              <a:t>"BAB", "BAA", "ABA","AAB", ] , fitness </a:t>
            </a:r>
            <a:r>
              <a:rPr lang="en-US" sz="1900" dirty="0" err="1">
                <a:ea typeface="Calibri"/>
                <a:cs typeface="Calibri"/>
              </a:rPr>
              <a:t>ove</a:t>
            </a:r>
            <a:r>
              <a:rPr lang="en-US" sz="1900" dirty="0">
                <a:ea typeface="Calibri"/>
                <a:cs typeface="Calibri"/>
              </a:rPr>
              <a:t> </a:t>
            </a:r>
            <a:r>
              <a:rPr lang="en-US" sz="1900" dirty="0" err="1">
                <a:ea typeface="Calibri"/>
                <a:cs typeface="Calibri"/>
              </a:rPr>
              <a:t>jedinke</a:t>
            </a:r>
            <a:r>
              <a:rPr lang="en-US" sz="1900" dirty="0">
                <a:ea typeface="Calibri"/>
                <a:cs typeface="Calibri"/>
              </a:rPr>
              <a:t> bi bio 9 (</a:t>
            </a:r>
            <a:r>
              <a:rPr lang="en-US" sz="1900" dirty="0" err="1">
                <a:ea typeface="Calibri"/>
                <a:cs typeface="Calibri"/>
              </a:rPr>
              <a:t>duzina</a:t>
            </a:r>
            <a:r>
              <a:rPr lang="en-US" sz="1900" dirty="0">
                <a:ea typeface="Calibri"/>
                <a:cs typeface="Calibri"/>
              </a:rPr>
              <a:t> </a:t>
            </a:r>
            <a:r>
              <a:rPr lang="en-US" sz="1900" dirty="0" err="1">
                <a:ea typeface="Calibri"/>
                <a:cs typeface="Calibri"/>
              </a:rPr>
              <a:t>niske</a:t>
            </a:r>
            <a:r>
              <a:rPr lang="en-US" sz="1900" dirty="0">
                <a:ea typeface="Calibri"/>
                <a:cs typeface="Calibri"/>
              </a:rPr>
              <a:t> "BABAABAAB"), </a:t>
            </a:r>
            <a:r>
              <a:rPr lang="en-US" sz="1900" dirty="0" err="1">
                <a:ea typeface="Calibri"/>
                <a:cs typeface="Calibri"/>
              </a:rPr>
              <a:t>ukoliko</a:t>
            </a:r>
            <a:r>
              <a:rPr lang="en-US" sz="1900" dirty="0">
                <a:ea typeface="Calibri"/>
                <a:cs typeface="Calibri"/>
              </a:rPr>
              <a:t> bi data </a:t>
            </a:r>
            <a:r>
              <a:rPr lang="en-US" sz="1900" dirty="0" err="1">
                <a:ea typeface="Calibri"/>
                <a:cs typeface="Calibri"/>
              </a:rPr>
              <a:t>jedinka</a:t>
            </a:r>
            <a:r>
              <a:rPr lang="en-US" sz="1900" dirty="0">
                <a:ea typeface="Calibri"/>
                <a:cs typeface="Calibri"/>
              </a:rPr>
              <a:t> </a:t>
            </a:r>
            <a:r>
              <a:rPr lang="en-US" sz="1900" dirty="0" err="1">
                <a:ea typeface="Calibri"/>
                <a:cs typeface="Calibri"/>
              </a:rPr>
              <a:t>trebalo</a:t>
            </a:r>
            <a:r>
              <a:rPr lang="en-US" sz="1900" dirty="0">
                <a:ea typeface="Calibri"/>
                <a:cs typeface="Calibri"/>
              </a:rPr>
              <a:t> da </a:t>
            </a:r>
            <a:r>
              <a:rPr lang="en-US" sz="1900" dirty="0" err="1">
                <a:ea typeface="Calibri"/>
                <a:cs typeface="Calibri"/>
              </a:rPr>
              <a:t>prođe</a:t>
            </a:r>
            <a:r>
              <a:rPr lang="en-US" sz="1900" dirty="0">
                <a:ea typeface="Calibri"/>
                <a:cs typeface="Calibri"/>
              </a:rPr>
              <a:t> </a:t>
            </a:r>
            <a:r>
              <a:rPr lang="en-US" sz="1900" dirty="0" err="1">
                <a:ea typeface="Calibri"/>
                <a:cs typeface="Calibri"/>
              </a:rPr>
              <a:t>kroz</a:t>
            </a:r>
            <a:r>
              <a:rPr lang="en-US" sz="1900" dirty="0">
                <a:ea typeface="Calibri"/>
                <a:cs typeface="Calibri"/>
              </a:rPr>
              <a:t> </a:t>
            </a:r>
            <a:r>
              <a:rPr lang="en-US" sz="1900" dirty="0" err="1">
                <a:ea typeface="Calibri"/>
                <a:cs typeface="Calibri"/>
              </a:rPr>
              <a:t>mutaciju</a:t>
            </a:r>
            <a:r>
              <a:rPr lang="en-US" sz="1900" dirty="0">
                <a:ea typeface="Calibri"/>
                <a:cs typeface="Calibri"/>
              </a:rPr>
              <a:t>, </a:t>
            </a:r>
            <a:r>
              <a:rPr lang="en-US" sz="1900" dirty="0" err="1">
                <a:ea typeface="Calibri"/>
                <a:cs typeface="Calibri"/>
              </a:rPr>
              <a:t>onda</a:t>
            </a:r>
            <a:r>
              <a:rPr lang="en-US" sz="1900" dirty="0">
                <a:ea typeface="Calibri"/>
                <a:cs typeface="Calibri"/>
              </a:rPr>
              <a:t> bi se </a:t>
            </a:r>
            <a:r>
              <a:rPr lang="en-US" sz="1900" dirty="0" err="1">
                <a:ea typeface="Calibri"/>
                <a:cs typeface="Calibri"/>
              </a:rPr>
              <a:t>nasumično</a:t>
            </a:r>
            <a:r>
              <a:rPr lang="en-US" sz="1900" dirty="0">
                <a:ea typeface="Calibri"/>
                <a:cs typeface="Calibri"/>
              </a:rPr>
              <a:t> </a:t>
            </a:r>
            <a:r>
              <a:rPr lang="en-US" sz="1900" dirty="0" err="1">
                <a:ea typeface="Calibri"/>
                <a:cs typeface="Calibri"/>
              </a:rPr>
              <a:t>odabrale</a:t>
            </a:r>
            <a:r>
              <a:rPr lang="en-US" sz="1900" dirty="0">
                <a:ea typeface="Calibri"/>
                <a:cs typeface="Calibri"/>
              </a:rPr>
              <a:t> 2 </a:t>
            </a:r>
            <a:r>
              <a:rPr lang="en-US" sz="1900" dirty="0" err="1">
                <a:ea typeface="Calibri"/>
                <a:cs typeface="Calibri"/>
              </a:rPr>
              <a:t>pozicije</a:t>
            </a:r>
            <a:r>
              <a:rPr lang="en-US" sz="1900" dirty="0">
                <a:ea typeface="Calibri"/>
                <a:cs typeface="Calibri"/>
              </a:rPr>
              <a:t> u </a:t>
            </a:r>
            <a:r>
              <a:rPr lang="en-US" sz="1900" dirty="0" err="1">
                <a:ea typeface="Calibri"/>
                <a:cs typeface="Calibri"/>
              </a:rPr>
              <a:t>nizu</a:t>
            </a:r>
            <a:r>
              <a:rPr lang="en-US" sz="1900" dirty="0">
                <a:ea typeface="Calibri"/>
                <a:cs typeface="Calibri"/>
              </a:rPr>
              <a:t> </a:t>
            </a:r>
            <a:r>
              <a:rPr lang="en-US" sz="1900" dirty="0" err="1">
                <a:ea typeface="Calibri"/>
                <a:cs typeface="Calibri"/>
              </a:rPr>
              <a:t>i</a:t>
            </a:r>
            <a:r>
              <a:rPr lang="en-US" sz="1900" dirty="0">
                <a:ea typeface="Calibri"/>
                <a:cs typeface="Calibri"/>
              </a:rPr>
              <a:t> </a:t>
            </a:r>
            <a:r>
              <a:rPr lang="en-US" sz="1900" dirty="0" err="1">
                <a:ea typeface="Calibri"/>
                <a:cs typeface="Calibri"/>
              </a:rPr>
              <a:t>izvršio</a:t>
            </a:r>
            <a:r>
              <a:rPr lang="en-US" sz="1900" dirty="0">
                <a:ea typeface="Calibri"/>
                <a:cs typeface="Calibri"/>
              </a:rPr>
              <a:t> swap </a:t>
            </a:r>
            <a:r>
              <a:rPr lang="en-US" sz="1900" dirty="0" err="1">
                <a:ea typeface="Calibri"/>
                <a:cs typeface="Calibri"/>
              </a:rPr>
              <a:t>elemenata</a:t>
            </a:r>
            <a:r>
              <a:rPr lang="en-US" sz="1900" dirty="0">
                <a:ea typeface="Calibri"/>
                <a:cs typeface="Calibri"/>
              </a:rPr>
              <a:t>:</a:t>
            </a:r>
            <a:br>
              <a:rPr lang="en-US" sz="1900" dirty="0">
                <a:ea typeface="Calibri"/>
                <a:cs typeface="Calibri"/>
              </a:rPr>
            </a:br>
            <a:r>
              <a:rPr lang="en-US" sz="1900" dirty="0">
                <a:ea typeface="Calibri"/>
                <a:cs typeface="Calibri"/>
              </a:rPr>
              <a:t>Mut(</a:t>
            </a:r>
            <a:r>
              <a:rPr lang="sr-Latn-RS" sz="1900" dirty="0">
                <a:ea typeface="Calibri"/>
                <a:cs typeface="Calibri"/>
              </a:rPr>
              <a:t>[</a:t>
            </a:r>
            <a:r>
              <a:rPr lang="en-US" sz="1900" dirty="0">
                <a:ea typeface="Calibri"/>
                <a:cs typeface="Calibri"/>
              </a:rPr>
              <a:t>"</a:t>
            </a:r>
            <a:r>
              <a:rPr lang="en-US" sz="1900" dirty="0">
                <a:solidFill>
                  <a:srgbClr val="00B050"/>
                </a:solidFill>
                <a:ea typeface="Calibri"/>
                <a:cs typeface="Calibri"/>
              </a:rPr>
              <a:t>BAB</a:t>
            </a:r>
            <a:r>
              <a:rPr lang="en-US" sz="1900" dirty="0">
                <a:ea typeface="Calibri"/>
                <a:cs typeface="Calibri"/>
              </a:rPr>
              <a:t>", "BAA", "</a:t>
            </a:r>
            <a:r>
              <a:rPr lang="en-US" sz="1900" dirty="0">
                <a:solidFill>
                  <a:srgbClr val="C00000"/>
                </a:solidFill>
                <a:ea typeface="Calibri"/>
                <a:cs typeface="Calibri"/>
              </a:rPr>
              <a:t>ABA</a:t>
            </a:r>
            <a:r>
              <a:rPr lang="en-US" sz="1900" dirty="0">
                <a:ea typeface="Calibri"/>
                <a:cs typeface="Calibri"/>
              </a:rPr>
              <a:t>","AAB"]) = </a:t>
            </a:r>
            <a:r>
              <a:rPr lang="sr-Latn-RS" sz="1900" dirty="0">
                <a:ea typeface="Calibri"/>
                <a:cs typeface="Calibri"/>
              </a:rPr>
              <a:t>[</a:t>
            </a:r>
            <a:r>
              <a:rPr lang="en-US" sz="1900" dirty="0">
                <a:ea typeface="Calibri"/>
                <a:cs typeface="Calibri"/>
              </a:rPr>
              <a:t>"</a:t>
            </a:r>
            <a:r>
              <a:rPr lang="en-US" sz="1900" dirty="0">
                <a:solidFill>
                  <a:srgbClr val="C00000"/>
                </a:solidFill>
                <a:ea typeface="Calibri"/>
                <a:cs typeface="Calibri"/>
              </a:rPr>
              <a:t>ABA</a:t>
            </a:r>
            <a:r>
              <a:rPr lang="en-US" sz="1900" dirty="0">
                <a:ea typeface="Calibri"/>
                <a:cs typeface="Calibri"/>
              </a:rPr>
              <a:t>"</a:t>
            </a:r>
            <a:r>
              <a:rPr lang="en-US" sz="1900" dirty="0">
                <a:solidFill>
                  <a:srgbClr val="C00000"/>
                </a:solidFill>
                <a:ea typeface="Calibri"/>
                <a:cs typeface="Calibri"/>
              </a:rPr>
              <a:t> </a:t>
            </a:r>
            <a:r>
              <a:rPr lang="en-US" sz="1900" dirty="0">
                <a:solidFill>
                  <a:srgbClr val="404040"/>
                </a:solidFill>
                <a:ea typeface="Calibri"/>
                <a:cs typeface="Calibri"/>
              </a:rPr>
              <a:t>, "</a:t>
            </a:r>
            <a:r>
              <a:rPr lang="en-US" sz="1900" dirty="0">
                <a:ea typeface="Calibri"/>
                <a:cs typeface="Calibri"/>
              </a:rPr>
              <a:t>BAA", "</a:t>
            </a:r>
            <a:r>
              <a:rPr lang="en-US" sz="1900" dirty="0">
                <a:solidFill>
                  <a:srgbClr val="00B050"/>
                </a:solidFill>
                <a:ea typeface="Calibri"/>
                <a:cs typeface="Calibri"/>
              </a:rPr>
              <a:t>BAB</a:t>
            </a:r>
            <a:r>
              <a:rPr lang="en-US" sz="1900" dirty="0">
                <a:ea typeface="Calibri"/>
                <a:cs typeface="Calibri"/>
              </a:rPr>
              <a:t>"</a:t>
            </a:r>
            <a:r>
              <a:rPr lang="en-US" sz="1900" dirty="0">
                <a:solidFill>
                  <a:srgbClr val="404040"/>
                </a:solidFill>
                <a:ea typeface="Calibri"/>
                <a:cs typeface="Calibri"/>
              </a:rPr>
              <a:t>,"</a:t>
            </a:r>
            <a:r>
              <a:rPr lang="en-US" sz="1900" dirty="0">
                <a:ea typeface="Calibri"/>
                <a:cs typeface="Calibri"/>
              </a:rPr>
              <a:t>AAB"]. </a:t>
            </a:r>
          </a:p>
          <a:p>
            <a:r>
              <a:rPr lang="en-US" sz="1900" dirty="0" err="1">
                <a:ea typeface="Calibri"/>
                <a:cs typeface="Calibri"/>
              </a:rPr>
              <a:t>Algoritam</a:t>
            </a:r>
            <a:r>
              <a:rPr lang="en-US" sz="1900" dirty="0">
                <a:ea typeface="Calibri"/>
                <a:cs typeface="Calibri"/>
              </a:rPr>
              <a:t> </a:t>
            </a:r>
            <a:r>
              <a:rPr lang="en-US" sz="1900" dirty="0" err="1">
                <a:ea typeface="Calibri"/>
                <a:cs typeface="Calibri"/>
              </a:rPr>
              <a:t>kod</a:t>
            </a:r>
            <a:r>
              <a:rPr lang="en-US" sz="1900" dirty="0">
                <a:ea typeface="Calibri"/>
                <a:cs typeface="Calibri"/>
              </a:rPr>
              <a:t> </a:t>
            </a:r>
            <a:r>
              <a:rPr lang="en-US" sz="1900" dirty="0" err="1">
                <a:ea typeface="Calibri"/>
                <a:cs typeface="Calibri"/>
              </a:rPr>
              <a:t>malih</a:t>
            </a:r>
            <a:r>
              <a:rPr lang="en-US" sz="1900" dirty="0">
                <a:ea typeface="Calibri"/>
                <a:cs typeface="Calibri"/>
              </a:rPr>
              <a:t> </a:t>
            </a:r>
            <a:r>
              <a:rPr lang="en-US" sz="1900" dirty="0" err="1">
                <a:ea typeface="Calibri"/>
                <a:cs typeface="Calibri"/>
              </a:rPr>
              <a:t>i</a:t>
            </a:r>
            <a:r>
              <a:rPr lang="en-US" sz="1900" dirty="0">
                <a:ea typeface="Calibri"/>
                <a:cs typeface="Calibri"/>
              </a:rPr>
              <a:t> </a:t>
            </a:r>
            <a:r>
              <a:rPr lang="en-US" sz="1900" dirty="0" err="1">
                <a:ea typeface="Calibri"/>
                <a:cs typeface="Calibri"/>
              </a:rPr>
              <a:t>srednje</a:t>
            </a:r>
            <a:r>
              <a:rPr lang="en-US" sz="1900" dirty="0">
                <a:ea typeface="Calibri"/>
                <a:cs typeface="Calibri"/>
              </a:rPr>
              <a:t> </a:t>
            </a:r>
            <a:r>
              <a:rPr lang="en-US" sz="1900" dirty="0" err="1">
                <a:ea typeface="Calibri"/>
                <a:cs typeface="Calibri"/>
              </a:rPr>
              <a:t>velikih</a:t>
            </a:r>
            <a:r>
              <a:rPr lang="en-US" sz="1900" dirty="0">
                <a:ea typeface="Calibri"/>
                <a:cs typeface="Calibri"/>
              </a:rPr>
              <a:t> </a:t>
            </a:r>
            <a:r>
              <a:rPr lang="en-US" sz="1900" dirty="0" err="1">
                <a:ea typeface="Calibri"/>
                <a:cs typeface="Calibri"/>
              </a:rPr>
              <a:t>primera</a:t>
            </a:r>
            <a:r>
              <a:rPr lang="en-US" sz="1900" dirty="0">
                <a:ea typeface="Calibri"/>
                <a:cs typeface="Calibri"/>
              </a:rPr>
              <a:t> </a:t>
            </a:r>
            <a:r>
              <a:rPr lang="en-US" sz="1900" dirty="0" err="1">
                <a:ea typeface="Calibri"/>
                <a:cs typeface="Calibri"/>
              </a:rPr>
              <a:t>vrlo</a:t>
            </a:r>
            <a:r>
              <a:rPr lang="en-US" sz="1900" dirty="0">
                <a:ea typeface="Calibri"/>
                <a:cs typeface="Calibri"/>
              </a:rPr>
              <a:t> </a:t>
            </a:r>
            <a:r>
              <a:rPr lang="en-US" sz="1900" dirty="0" err="1">
                <a:ea typeface="Calibri"/>
                <a:cs typeface="Calibri"/>
              </a:rPr>
              <a:t>često</a:t>
            </a:r>
            <a:r>
              <a:rPr lang="en-US" sz="1900" dirty="0">
                <a:ea typeface="Calibri"/>
                <a:cs typeface="Calibri"/>
              </a:rPr>
              <a:t> </a:t>
            </a:r>
            <a:r>
              <a:rPr lang="en-US" sz="1900" dirty="0" err="1">
                <a:ea typeface="Calibri"/>
                <a:cs typeface="Calibri"/>
              </a:rPr>
              <a:t>dolazi</a:t>
            </a:r>
            <a:r>
              <a:rPr lang="en-US" sz="1900" dirty="0">
                <a:ea typeface="Calibri"/>
                <a:cs typeface="Calibri"/>
              </a:rPr>
              <a:t> do </a:t>
            </a:r>
            <a:r>
              <a:rPr lang="en-US" sz="1900" dirty="0" err="1">
                <a:ea typeface="Calibri"/>
                <a:cs typeface="Calibri"/>
              </a:rPr>
              <a:t>optimalnog</a:t>
            </a:r>
            <a:r>
              <a:rPr lang="en-US" sz="1900" dirty="0">
                <a:ea typeface="Calibri"/>
                <a:cs typeface="Calibri"/>
              </a:rPr>
              <a:t> </a:t>
            </a:r>
            <a:r>
              <a:rPr lang="en-US" sz="1900" dirty="0" err="1">
                <a:ea typeface="Calibri"/>
                <a:cs typeface="Calibri"/>
              </a:rPr>
              <a:t>rešenja</a:t>
            </a:r>
            <a:r>
              <a:rPr lang="en-US" sz="1900" dirty="0">
                <a:ea typeface="Calibri"/>
                <a:cs typeface="Calibri"/>
              </a:rPr>
              <a:t>, </a:t>
            </a:r>
            <a:r>
              <a:rPr lang="en-US" sz="1900" dirty="0" err="1">
                <a:ea typeface="Calibri"/>
                <a:cs typeface="Calibri"/>
              </a:rPr>
              <a:t>kod</a:t>
            </a:r>
            <a:r>
              <a:rPr lang="en-US" sz="1900" dirty="0">
                <a:ea typeface="Calibri"/>
                <a:cs typeface="Calibri"/>
              </a:rPr>
              <a:t> </a:t>
            </a:r>
            <a:r>
              <a:rPr lang="en-US" sz="1900" dirty="0" err="1">
                <a:ea typeface="Calibri"/>
                <a:cs typeface="Calibri"/>
              </a:rPr>
              <a:t>srednje</a:t>
            </a:r>
            <a:r>
              <a:rPr lang="en-US" sz="1900" dirty="0">
                <a:ea typeface="Calibri"/>
                <a:cs typeface="Calibri"/>
              </a:rPr>
              <a:t> </a:t>
            </a:r>
            <a:r>
              <a:rPr lang="en-US" sz="1900" dirty="0" err="1">
                <a:ea typeface="Calibri"/>
                <a:cs typeface="Calibri"/>
              </a:rPr>
              <a:t>složenih</a:t>
            </a:r>
            <a:r>
              <a:rPr lang="en-US" sz="1900" dirty="0">
                <a:ea typeface="Calibri"/>
                <a:cs typeface="Calibri"/>
              </a:rPr>
              <a:t> </a:t>
            </a:r>
            <a:r>
              <a:rPr lang="en-US" sz="1900" dirty="0" err="1">
                <a:ea typeface="Calibri"/>
                <a:cs typeface="Calibri"/>
              </a:rPr>
              <a:t>primera</a:t>
            </a:r>
            <a:r>
              <a:rPr lang="en-US" sz="1900" dirty="0">
                <a:ea typeface="Calibri"/>
                <a:cs typeface="Calibri"/>
              </a:rPr>
              <a:t> </a:t>
            </a:r>
            <a:r>
              <a:rPr lang="en-US" sz="1900" dirty="0" err="1">
                <a:ea typeface="Calibri"/>
                <a:cs typeface="Calibri"/>
              </a:rPr>
              <a:t>izbacuje</a:t>
            </a:r>
            <a:r>
              <a:rPr lang="en-US" sz="1900" dirty="0">
                <a:ea typeface="Calibri"/>
                <a:cs typeface="Calibri"/>
              </a:rPr>
              <a:t> </a:t>
            </a:r>
            <a:r>
              <a:rPr lang="en-US" sz="1900" dirty="0" err="1">
                <a:ea typeface="Calibri"/>
                <a:cs typeface="Calibri"/>
              </a:rPr>
              <a:t>malo</a:t>
            </a:r>
            <a:r>
              <a:rPr lang="en-US" sz="1900" dirty="0">
                <a:ea typeface="Calibri"/>
                <a:cs typeface="Calibri"/>
              </a:rPr>
              <a:t> </a:t>
            </a:r>
            <a:r>
              <a:rPr lang="en-US" sz="1900" dirty="0" err="1">
                <a:ea typeface="Calibri"/>
                <a:cs typeface="Calibri"/>
              </a:rPr>
              <a:t>lošije</a:t>
            </a:r>
            <a:r>
              <a:rPr lang="en-US" sz="1900" dirty="0">
                <a:ea typeface="Calibri"/>
                <a:cs typeface="Calibri"/>
              </a:rPr>
              <a:t> </a:t>
            </a:r>
            <a:r>
              <a:rPr lang="en-US" sz="1900" dirty="0" err="1">
                <a:ea typeface="Calibri"/>
                <a:cs typeface="Calibri"/>
              </a:rPr>
              <a:t>rešenje</a:t>
            </a:r>
            <a:r>
              <a:rPr lang="en-US" sz="1900" dirty="0">
                <a:ea typeface="Calibri"/>
                <a:cs typeface="Calibri"/>
              </a:rPr>
              <a:t> </a:t>
            </a:r>
            <a:r>
              <a:rPr lang="en-US" sz="1900" dirty="0" err="1">
                <a:ea typeface="Calibri"/>
                <a:cs typeface="Calibri"/>
              </a:rPr>
              <a:t>blisko</a:t>
            </a:r>
            <a:r>
              <a:rPr lang="en-US" sz="1900" dirty="0">
                <a:ea typeface="Calibri"/>
                <a:cs typeface="Calibri"/>
              </a:rPr>
              <a:t> </a:t>
            </a:r>
            <a:r>
              <a:rPr lang="en-US" sz="1900" dirty="0" err="1">
                <a:ea typeface="Calibri"/>
                <a:cs typeface="Calibri"/>
              </a:rPr>
              <a:t>optimalnom</a:t>
            </a:r>
            <a:r>
              <a:rPr lang="en-US" sz="1900" dirty="0">
                <a:ea typeface="Calibri"/>
                <a:cs typeface="Calibri"/>
              </a:rPr>
              <a:t>, a </a:t>
            </a:r>
            <a:r>
              <a:rPr lang="en-US" sz="1900" dirty="0" err="1">
                <a:ea typeface="Calibri"/>
                <a:cs typeface="Calibri"/>
              </a:rPr>
              <a:t>kod</a:t>
            </a:r>
            <a:r>
              <a:rPr lang="en-US" sz="1900" dirty="0">
                <a:ea typeface="Calibri"/>
                <a:cs typeface="Calibri"/>
              </a:rPr>
              <a:t> </a:t>
            </a:r>
            <a:r>
              <a:rPr lang="en-US" sz="1900" dirty="0" err="1">
                <a:ea typeface="Calibri"/>
                <a:cs typeface="Calibri"/>
              </a:rPr>
              <a:t>većih</a:t>
            </a:r>
            <a:r>
              <a:rPr lang="en-US" sz="1900" dirty="0">
                <a:ea typeface="Calibri"/>
                <a:cs typeface="Calibri"/>
              </a:rPr>
              <a:t> </a:t>
            </a:r>
            <a:r>
              <a:rPr lang="en-US" sz="1900" dirty="0" err="1">
                <a:ea typeface="Calibri"/>
                <a:cs typeface="Calibri"/>
              </a:rPr>
              <a:t>primera</a:t>
            </a:r>
            <a:r>
              <a:rPr lang="en-US" sz="1900" dirty="0">
                <a:ea typeface="Calibri"/>
                <a:cs typeface="Calibri"/>
              </a:rPr>
              <a:t> </a:t>
            </a:r>
            <a:r>
              <a:rPr lang="en-US" sz="1900" dirty="0" err="1">
                <a:ea typeface="Calibri"/>
                <a:cs typeface="Calibri"/>
              </a:rPr>
              <a:t>pravi</a:t>
            </a:r>
            <a:r>
              <a:rPr lang="en-US" sz="1900" dirty="0">
                <a:ea typeface="Calibri"/>
                <a:cs typeface="Calibri"/>
              </a:rPr>
              <a:t> </a:t>
            </a:r>
            <a:r>
              <a:rPr lang="en-US" sz="1900" dirty="0" err="1">
                <a:ea typeface="Calibri"/>
                <a:cs typeface="Calibri"/>
              </a:rPr>
              <a:t>veće</a:t>
            </a:r>
            <a:r>
              <a:rPr lang="en-US" sz="1900" dirty="0">
                <a:ea typeface="Calibri"/>
                <a:cs typeface="Calibri"/>
              </a:rPr>
              <a:t> </a:t>
            </a:r>
            <a:r>
              <a:rPr lang="en-US" sz="1900" dirty="0" err="1">
                <a:ea typeface="Calibri"/>
                <a:cs typeface="Calibri"/>
              </a:rPr>
              <a:t>greške</a:t>
            </a:r>
            <a:r>
              <a:rPr lang="en-US" sz="1900" dirty="0">
                <a:ea typeface="Calibri"/>
                <a:cs typeface="Calibri"/>
              </a:rPr>
              <a:t>, </a:t>
            </a:r>
            <a:r>
              <a:rPr lang="en-US" sz="1900" dirty="0" err="1">
                <a:ea typeface="Calibri"/>
                <a:cs typeface="Calibri"/>
              </a:rPr>
              <a:t>ali</a:t>
            </a:r>
            <a:r>
              <a:rPr lang="en-US" sz="1900" dirty="0">
                <a:ea typeface="Calibri"/>
                <a:cs typeface="Calibri"/>
              </a:rPr>
              <a:t> </a:t>
            </a:r>
            <a:r>
              <a:rPr lang="en-US" sz="1900" dirty="0" err="1">
                <a:ea typeface="Calibri"/>
                <a:cs typeface="Calibri"/>
              </a:rPr>
              <a:t>te</a:t>
            </a:r>
            <a:r>
              <a:rPr lang="en-US" sz="1900" dirty="0">
                <a:ea typeface="Calibri"/>
                <a:cs typeface="Calibri"/>
              </a:rPr>
              <a:t> </a:t>
            </a:r>
            <a:r>
              <a:rPr lang="en-US" sz="1900" dirty="0" err="1">
                <a:ea typeface="Calibri"/>
                <a:cs typeface="Calibri"/>
              </a:rPr>
              <a:t>greške</a:t>
            </a:r>
            <a:r>
              <a:rPr lang="en-US" sz="1900" dirty="0">
                <a:ea typeface="Calibri"/>
                <a:cs typeface="Calibri"/>
              </a:rPr>
              <a:t> ne </a:t>
            </a:r>
            <a:r>
              <a:rPr lang="en-US" sz="1900" dirty="0" err="1">
                <a:ea typeface="Calibri"/>
                <a:cs typeface="Calibri"/>
              </a:rPr>
              <a:t>odstupaju</a:t>
            </a:r>
            <a:r>
              <a:rPr lang="en-US" sz="1900" dirty="0">
                <a:ea typeface="Calibri"/>
                <a:cs typeface="Calibri"/>
              </a:rPr>
              <a:t> </a:t>
            </a:r>
            <a:r>
              <a:rPr lang="en-US" sz="1900" dirty="0" err="1">
                <a:ea typeface="Calibri"/>
                <a:cs typeface="Calibri"/>
              </a:rPr>
              <a:t>više</a:t>
            </a:r>
            <a:r>
              <a:rPr lang="en-US" sz="1900" dirty="0">
                <a:ea typeface="Calibri"/>
                <a:cs typeface="Calibri"/>
              </a:rPr>
              <a:t> od 7% u </a:t>
            </a:r>
            <a:r>
              <a:rPr lang="en-US" sz="1900" dirty="0" err="1">
                <a:ea typeface="Calibri"/>
                <a:cs typeface="Calibri"/>
              </a:rPr>
              <a:t>poređenju</a:t>
            </a:r>
            <a:r>
              <a:rPr lang="en-US" sz="1900" dirty="0">
                <a:ea typeface="Calibri"/>
                <a:cs typeface="Calibri"/>
              </a:rPr>
              <a:t> </a:t>
            </a:r>
            <a:r>
              <a:rPr lang="en-US" sz="1900" dirty="0" err="1">
                <a:ea typeface="Calibri"/>
                <a:cs typeface="Calibri"/>
              </a:rPr>
              <a:t>sa</a:t>
            </a:r>
            <a:r>
              <a:rPr lang="en-US" sz="1900" dirty="0">
                <a:ea typeface="Calibri"/>
                <a:cs typeface="Calibri"/>
              </a:rPr>
              <a:t> </a:t>
            </a:r>
            <a:r>
              <a:rPr lang="en-US" sz="1900" dirty="0" err="1">
                <a:ea typeface="Calibri"/>
                <a:cs typeface="Calibri"/>
              </a:rPr>
              <a:t>pohlepnim</a:t>
            </a:r>
            <a:r>
              <a:rPr lang="en-US" sz="1900" dirty="0">
                <a:ea typeface="Calibri"/>
                <a:cs typeface="Calibri"/>
              </a:rPr>
              <a:t> </a:t>
            </a:r>
            <a:r>
              <a:rPr lang="en-US" sz="1900" dirty="0" err="1">
                <a:ea typeface="Calibri"/>
                <a:cs typeface="Calibri"/>
              </a:rPr>
              <a:t>algoritmom</a:t>
            </a:r>
            <a:r>
              <a:rPr lang="en-US" sz="1900" dirty="0">
                <a:ea typeface="Calibri"/>
                <a:cs typeface="Calibri"/>
              </a:rPr>
              <a:t> za </a:t>
            </a:r>
            <a:r>
              <a:rPr lang="en-US" sz="1900" dirty="0" err="1">
                <a:ea typeface="Calibri"/>
                <a:cs typeface="Calibri"/>
              </a:rPr>
              <a:t>isti</a:t>
            </a:r>
            <a:r>
              <a:rPr lang="en-US" sz="1900" dirty="0">
                <a:ea typeface="Calibri"/>
                <a:cs typeface="Calibri"/>
              </a:rPr>
              <a:t> primer. </a:t>
            </a:r>
            <a:r>
              <a:rPr lang="en-US" sz="1900" dirty="0" err="1">
                <a:ea typeface="Calibri"/>
                <a:cs typeface="Calibri"/>
              </a:rPr>
              <a:t>Genetski</a:t>
            </a:r>
            <a:r>
              <a:rPr lang="en-US" sz="1900" dirty="0">
                <a:ea typeface="Calibri"/>
                <a:cs typeface="Calibri"/>
              </a:rPr>
              <a:t> </a:t>
            </a:r>
            <a:r>
              <a:rPr lang="en-US" sz="1900" dirty="0" err="1">
                <a:ea typeface="Calibri"/>
                <a:cs typeface="Calibri"/>
              </a:rPr>
              <a:t>algoritam</a:t>
            </a:r>
            <a:r>
              <a:rPr lang="en-US" sz="1900" dirty="0">
                <a:ea typeface="Calibri"/>
                <a:cs typeface="Calibri"/>
              </a:rPr>
              <a:t> za </a:t>
            </a:r>
            <a:r>
              <a:rPr lang="en-US" sz="1900" dirty="0" err="1">
                <a:ea typeface="Calibri"/>
                <a:cs typeface="Calibri"/>
              </a:rPr>
              <a:t>jako</a:t>
            </a:r>
            <a:r>
              <a:rPr lang="en-US" sz="1900" dirty="0">
                <a:ea typeface="Calibri"/>
                <a:cs typeface="Calibri"/>
              </a:rPr>
              <a:t> </a:t>
            </a:r>
            <a:r>
              <a:rPr lang="en-US" sz="1900" dirty="0" err="1">
                <a:ea typeface="Calibri"/>
                <a:cs typeface="Calibri"/>
              </a:rPr>
              <a:t>velike</a:t>
            </a:r>
            <a:r>
              <a:rPr lang="en-US" sz="1900" dirty="0">
                <a:ea typeface="Calibri"/>
                <a:cs typeface="Calibri"/>
              </a:rPr>
              <a:t> </a:t>
            </a:r>
            <a:r>
              <a:rPr lang="en-US" sz="1900" dirty="0" err="1">
                <a:ea typeface="Calibri"/>
                <a:cs typeface="Calibri"/>
              </a:rPr>
              <a:t>primere</a:t>
            </a:r>
            <a:r>
              <a:rPr lang="en-US" sz="1900" dirty="0">
                <a:ea typeface="Calibri"/>
                <a:cs typeface="Calibri"/>
              </a:rPr>
              <a:t> </a:t>
            </a:r>
            <a:r>
              <a:rPr lang="en-US" sz="1900" dirty="0" err="1">
                <a:ea typeface="Calibri"/>
                <a:cs typeface="Calibri"/>
              </a:rPr>
              <a:t>mnogo</a:t>
            </a:r>
            <a:r>
              <a:rPr lang="en-US" sz="1900" dirty="0">
                <a:ea typeface="Calibri"/>
                <a:cs typeface="Calibri"/>
              </a:rPr>
              <a:t> </a:t>
            </a:r>
            <a:r>
              <a:rPr lang="en-US" sz="1900" dirty="0" err="1">
                <a:ea typeface="Calibri"/>
                <a:cs typeface="Calibri"/>
              </a:rPr>
              <a:t>brže</a:t>
            </a:r>
            <a:r>
              <a:rPr lang="en-US" sz="1900" dirty="0">
                <a:ea typeface="Calibri"/>
                <a:cs typeface="Calibri"/>
              </a:rPr>
              <a:t> </a:t>
            </a:r>
            <a:r>
              <a:rPr lang="en-US" sz="1900" dirty="0" err="1">
                <a:ea typeface="Calibri"/>
                <a:cs typeface="Calibri"/>
              </a:rPr>
              <a:t>radi</a:t>
            </a:r>
            <a:r>
              <a:rPr lang="en-US" sz="1900" dirty="0">
                <a:ea typeface="Calibri"/>
                <a:cs typeface="Calibri"/>
              </a:rPr>
              <a:t> </a:t>
            </a:r>
            <a:r>
              <a:rPr lang="en-US" sz="1900" dirty="0" err="1">
                <a:ea typeface="Calibri"/>
                <a:cs typeface="Calibri"/>
              </a:rPr>
              <a:t>od</a:t>
            </a:r>
            <a:r>
              <a:rPr lang="en-US" sz="1900" dirty="0">
                <a:ea typeface="Calibri"/>
                <a:cs typeface="Calibri"/>
              </a:rPr>
              <a:t> </a:t>
            </a:r>
            <a:r>
              <a:rPr lang="en-US" sz="1900" dirty="0" err="1">
                <a:ea typeface="Calibri"/>
                <a:cs typeface="Calibri"/>
              </a:rPr>
              <a:t>pohlepnog</a:t>
            </a:r>
            <a:r>
              <a:rPr lang="en-US" sz="1900" dirty="0">
                <a:ea typeface="Calibri"/>
                <a:cs typeface="Calibri"/>
              </a:rPr>
              <a:t>.</a:t>
            </a:r>
          </a:p>
        </p:txBody>
      </p:sp>
      <p:sp>
        <p:nvSpPr>
          <p:cNvPr id="4" name="Čuvar mesta za broj slajda 3">
            <a:extLst>
              <a:ext uri="{FF2B5EF4-FFF2-40B4-BE49-F238E27FC236}">
                <a16:creationId xmlns:a16="http://schemas.microsoft.com/office/drawing/2014/main" id="{21D3F395-9466-B009-B1BB-06D6248C8935}"/>
              </a:ext>
            </a:extLst>
          </p:cNvPr>
          <p:cNvSpPr>
            <a:spLocks noGrp="1"/>
          </p:cNvSpPr>
          <p:nvPr>
            <p:ph type="sldNum" sz="quarter" idx="12"/>
          </p:nvPr>
        </p:nvSpPr>
        <p:spPr/>
        <p:txBody>
          <a:bodyPr/>
          <a:lstStyle/>
          <a:p>
            <a:fld id="{6113E31D-E2AB-40D1-8B51-AFA5AFEF393A}" type="slidenum">
              <a:rPr lang="en-US" dirty="0"/>
              <a:t>6</a:t>
            </a:fld>
            <a:endParaRPr lang="sr-Latn-RS"/>
          </a:p>
        </p:txBody>
      </p:sp>
    </p:spTree>
    <p:extLst>
      <p:ext uri="{BB962C8B-B14F-4D97-AF65-F5344CB8AC3E}">
        <p14:creationId xmlns:p14="http://schemas.microsoft.com/office/powerpoint/2010/main" val="945096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6B685C9-E154-C432-3493-2831EF73F492}"/>
              </a:ext>
            </a:extLst>
          </p:cNvPr>
          <p:cNvSpPr>
            <a:spLocks noGrp="1"/>
          </p:cNvSpPr>
          <p:nvPr>
            <p:ph type="title"/>
          </p:nvPr>
        </p:nvSpPr>
        <p:spPr/>
        <p:txBody>
          <a:bodyPr/>
          <a:lstStyle/>
          <a:p>
            <a:r>
              <a:rPr lang="sr-Latn-RS">
                <a:ea typeface="Calibri Light"/>
                <a:cs typeface="Calibri Light"/>
              </a:rPr>
              <a:t>Poređenje pristupa</a:t>
            </a:r>
            <a:endParaRPr lang="sr-Latn-RS"/>
          </a:p>
        </p:txBody>
      </p:sp>
      <p:sp>
        <p:nvSpPr>
          <p:cNvPr id="6" name="Okvir za tekst 5">
            <a:extLst>
              <a:ext uri="{FF2B5EF4-FFF2-40B4-BE49-F238E27FC236}">
                <a16:creationId xmlns:a16="http://schemas.microsoft.com/office/drawing/2014/main" id="{BE9ABA91-C49F-0EF1-5DB6-C63A25DE21DD}"/>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sr-Latn-RS"/>
          </a:p>
        </p:txBody>
      </p:sp>
      <p:graphicFrame>
        <p:nvGraphicFramePr>
          <p:cNvPr id="8" name="Tabela 7">
            <a:extLst>
              <a:ext uri="{FF2B5EF4-FFF2-40B4-BE49-F238E27FC236}">
                <a16:creationId xmlns:a16="http://schemas.microsoft.com/office/drawing/2014/main" id="{ABC2D86D-2AAE-EA4B-93D3-E972969083E8}"/>
              </a:ext>
            </a:extLst>
          </p:cNvPr>
          <p:cNvGraphicFramePr>
            <a:graphicFrameLocks noGrp="1"/>
          </p:cNvGraphicFramePr>
          <p:nvPr>
            <p:extLst>
              <p:ext uri="{D42A27DB-BD31-4B8C-83A1-F6EECF244321}">
                <p14:modId xmlns:p14="http://schemas.microsoft.com/office/powerpoint/2010/main" val="1040054938"/>
              </p:ext>
            </p:extLst>
          </p:nvPr>
        </p:nvGraphicFramePr>
        <p:xfrm>
          <a:off x="1110074" y="3875851"/>
          <a:ext cx="10035537" cy="1844040"/>
        </p:xfrm>
        <a:graphic>
          <a:graphicData uri="http://schemas.openxmlformats.org/drawingml/2006/table">
            <a:tbl>
              <a:tblPr firstRow="1" firstCol="1" bandRow="1">
                <a:tableStyleId>{5C22544A-7EE6-4342-B048-85BDC9FD1C3A}</a:tableStyleId>
              </a:tblPr>
              <a:tblGrid>
                <a:gridCol w="1169188">
                  <a:extLst>
                    <a:ext uri="{9D8B030D-6E8A-4147-A177-3AD203B41FA5}">
                      <a16:colId xmlns:a16="http://schemas.microsoft.com/office/drawing/2014/main" val="494276558"/>
                    </a:ext>
                  </a:extLst>
                </a:gridCol>
                <a:gridCol w="1665111">
                  <a:extLst>
                    <a:ext uri="{9D8B030D-6E8A-4147-A177-3AD203B41FA5}">
                      <a16:colId xmlns:a16="http://schemas.microsoft.com/office/drawing/2014/main" val="394383541"/>
                    </a:ext>
                  </a:extLst>
                </a:gridCol>
                <a:gridCol w="1251185">
                  <a:extLst>
                    <a:ext uri="{9D8B030D-6E8A-4147-A177-3AD203B41FA5}">
                      <a16:colId xmlns:a16="http://schemas.microsoft.com/office/drawing/2014/main" val="3176019293"/>
                    </a:ext>
                  </a:extLst>
                </a:gridCol>
                <a:gridCol w="1326444">
                  <a:extLst>
                    <a:ext uri="{9D8B030D-6E8A-4147-A177-3AD203B41FA5}">
                      <a16:colId xmlns:a16="http://schemas.microsoft.com/office/drawing/2014/main" val="2366723056"/>
                    </a:ext>
                  </a:extLst>
                </a:gridCol>
                <a:gridCol w="1401703">
                  <a:extLst>
                    <a:ext uri="{9D8B030D-6E8A-4147-A177-3AD203B41FA5}">
                      <a16:colId xmlns:a16="http://schemas.microsoft.com/office/drawing/2014/main" val="3462651295"/>
                    </a:ext>
                  </a:extLst>
                </a:gridCol>
                <a:gridCol w="1373936">
                  <a:extLst>
                    <a:ext uri="{9D8B030D-6E8A-4147-A177-3AD203B41FA5}">
                      <a16:colId xmlns:a16="http://schemas.microsoft.com/office/drawing/2014/main" val="1810195588"/>
                    </a:ext>
                  </a:extLst>
                </a:gridCol>
                <a:gridCol w="1847970">
                  <a:extLst>
                    <a:ext uri="{9D8B030D-6E8A-4147-A177-3AD203B41FA5}">
                      <a16:colId xmlns:a16="http://schemas.microsoft.com/office/drawing/2014/main" val="1516360837"/>
                    </a:ext>
                  </a:extLst>
                </a:gridCol>
              </a:tblGrid>
              <a:tr h="98980">
                <a:tc>
                  <a:txBody>
                    <a:bodyPr/>
                    <a:lstStyle/>
                    <a:p>
                      <a:pPr algn="ctr">
                        <a:spcAft>
                          <a:spcPts val="0"/>
                        </a:spcAft>
                      </a:pPr>
                      <a:r>
                        <a:rPr lang="en-US" sz="1300">
                          <a:effectLst/>
                        </a:rPr>
                        <a:t>VREME</a:t>
                      </a:r>
                    </a:p>
                  </a:txBody>
                  <a:tcPr marL="68580" marR="68580" marT="0" marB="0"/>
                </a:tc>
                <a:tc>
                  <a:txBody>
                    <a:bodyPr/>
                    <a:lstStyle/>
                    <a:p>
                      <a:pPr algn="ctr">
                        <a:spcAft>
                          <a:spcPts val="0"/>
                        </a:spcAft>
                      </a:pPr>
                      <a:r>
                        <a:rPr lang="en-US" sz="1300">
                          <a:effectLst/>
                        </a:rPr>
                        <a:t>Brute force</a:t>
                      </a:r>
                      <a:endParaRPr lang="en-US">
                        <a:effectLst/>
                      </a:endParaRPr>
                    </a:p>
                  </a:txBody>
                  <a:tcPr marL="68580" marR="68580" marT="0" marB="0"/>
                </a:tc>
                <a:tc>
                  <a:txBody>
                    <a:bodyPr/>
                    <a:lstStyle/>
                    <a:p>
                      <a:pPr algn="ctr">
                        <a:spcAft>
                          <a:spcPts val="0"/>
                        </a:spcAft>
                      </a:pPr>
                      <a:r>
                        <a:rPr lang="en-US" sz="1300">
                          <a:effectLst/>
                        </a:rPr>
                        <a:t>Greedy</a:t>
                      </a:r>
                      <a:endParaRPr lang="en-US">
                        <a:effectLst/>
                      </a:endParaRPr>
                    </a:p>
                  </a:txBody>
                  <a:tcPr marL="68580" marR="68580" marT="0" marB="0"/>
                </a:tc>
                <a:tc>
                  <a:txBody>
                    <a:bodyPr/>
                    <a:lstStyle/>
                    <a:p>
                      <a:pPr algn="ctr">
                        <a:spcAft>
                          <a:spcPts val="0"/>
                        </a:spcAft>
                      </a:pPr>
                      <a:r>
                        <a:rPr lang="en-US" sz="1300">
                          <a:effectLst/>
                        </a:rPr>
                        <a:t>LS avg</a:t>
                      </a:r>
                      <a:endParaRPr lang="en-US">
                        <a:effectLst/>
                      </a:endParaRPr>
                    </a:p>
                  </a:txBody>
                  <a:tcPr marL="68580" marR="68580" marT="0" marB="0"/>
                </a:tc>
                <a:tc>
                  <a:txBody>
                    <a:bodyPr/>
                    <a:lstStyle/>
                    <a:p>
                      <a:pPr algn="ctr">
                        <a:spcAft>
                          <a:spcPts val="0"/>
                        </a:spcAft>
                      </a:pPr>
                      <a:r>
                        <a:rPr lang="en-US" sz="1300">
                          <a:effectLst/>
                        </a:rPr>
                        <a:t>SA avg</a:t>
                      </a:r>
                      <a:endParaRPr lang="en-US">
                        <a:effectLst/>
                      </a:endParaRPr>
                    </a:p>
                  </a:txBody>
                  <a:tcPr marL="68580" marR="68580" marT="0" marB="0"/>
                </a:tc>
                <a:tc>
                  <a:txBody>
                    <a:bodyPr/>
                    <a:lstStyle/>
                    <a:p>
                      <a:pPr algn="ctr">
                        <a:spcAft>
                          <a:spcPts val="0"/>
                        </a:spcAft>
                      </a:pPr>
                      <a:r>
                        <a:rPr lang="en-US" sz="1300">
                          <a:effectLst/>
                        </a:rPr>
                        <a:t>VNS avg</a:t>
                      </a:r>
                      <a:endParaRPr lang="en-US">
                        <a:effectLst/>
                      </a:endParaRPr>
                    </a:p>
                  </a:txBody>
                  <a:tcPr marL="68580" marR="68580" marT="0" marB="0"/>
                </a:tc>
                <a:tc>
                  <a:txBody>
                    <a:bodyPr/>
                    <a:lstStyle/>
                    <a:p>
                      <a:pPr algn="ctr">
                        <a:spcAft>
                          <a:spcPts val="0"/>
                        </a:spcAft>
                      </a:pPr>
                      <a:r>
                        <a:rPr lang="en-US" sz="1300">
                          <a:effectLst/>
                        </a:rPr>
                        <a:t>Genetic avg</a:t>
                      </a:r>
                      <a:endParaRPr lang="en-US">
                        <a:effectLst/>
                      </a:endParaRPr>
                    </a:p>
                  </a:txBody>
                  <a:tcPr marL="68580" marR="68580" marT="0" marB="0"/>
                </a:tc>
                <a:extLst>
                  <a:ext uri="{0D108BD9-81ED-4DB2-BD59-A6C34878D82A}">
                    <a16:rowId xmlns:a16="http://schemas.microsoft.com/office/drawing/2014/main" val="2417971389"/>
                  </a:ext>
                </a:extLst>
              </a:tr>
              <a:tr h="157467">
                <a:tc>
                  <a:txBody>
                    <a:bodyPr/>
                    <a:lstStyle/>
                    <a:p>
                      <a:pPr algn="ctr">
                        <a:spcAft>
                          <a:spcPts val="0"/>
                        </a:spcAft>
                      </a:pPr>
                      <a:r>
                        <a:rPr lang="en-US">
                          <a:effectLst/>
                        </a:rPr>
                        <a:t>Primer 1</a:t>
                      </a:r>
                    </a:p>
                  </a:txBody>
                  <a:tcPr marL="68580" marR="68580" marT="0" marB="0"/>
                </a:tc>
                <a:tc>
                  <a:txBody>
                    <a:bodyPr/>
                    <a:lstStyle/>
                    <a:p>
                      <a:pPr algn="ctr">
                        <a:spcAft>
                          <a:spcPts val="0"/>
                        </a:spcAft>
                      </a:pPr>
                      <a:r>
                        <a:rPr lang="en-US" sz="1300">
                          <a:effectLst/>
                        </a:rPr>
                        <a:t>&lt;0.0001</a:t>
                      </a:r>
                      <a:endParaRPr lang="en-US">
                        <a:effectLst/>
                      </a:endParaRPr>
                    </a:p>
                  </a:txBody>
                  <a:tcPr marL="68580" marR="68580" marT="0" marB="0"/>
                </a:tc>
                <a:tc>
                  <a:txBody>
                    <a:bodyPr/>
                    <a:lstStyle/>
                    <a:p>
                      <a:pPr algn="ctr">
                        <a:spcAft>
                          <a:spcPts val="0"/>
                        </a:spcAft>
                      </a:pPr>
                      <a:r>
                        <a:rPr lang="en-US" sz="1300">
                          <a:effectLst/>
                        </a:rPr>
                        <a:t>&lt;0.0001</a:t>
                      </a:r>
                      <a:endParaRPr lang="en-US">
                        <a:effectLst/>
                      </a:endParaRPr>
                    </a:p>
                  </a:txBody>
                  <a:tcPr marL="68580" marR="68580" marT="0" marB="0"/>
                </a:tc>
                <a:tc>
                  <a:txBody>
                    <a:bodyPr/>
                    <a:lstStyle/>
                    <a:p>
                      <a:pPr algn="ctr">
                        <a:spcAft>
                          <a:spcPts val="0"/>
                        </a:spcAft>
                      </a:pPr>
                      <a:r>
                        <a:rPr lang="en-US" sz="1300">
                          <a:effectLst/>
                        </a:rPr>
                        <a:t>0.0004</a:t>
                      </a:r>
                      <a:endParaRPr lang="en-US">
                        <a:effectLst/>
                      </a:endParaRPr>
                    </a:p>
                  </a:txBody>
                  <a:tcPr marL="68580" marR="68580" marT="0" marB="0"/>
                </a:tc>
                <a:tc>
                  <a:txBody>
                    <a:bodyPr/>
                    <a:lstStyle/>
                    <a:p>
                      <a:pPr algn="ctr">
                        <a:spcAft>
                          <a:spcPts val="0"/>
                        </a:spcAft>
                      </a:pPr>
                      <a:r>
                        <a:rPr lang="en-US" sz="1300">
                          <a:effectLst/>
                        </a:rPr>
                        <a:t>0.0004</a:t>
                      </a:r>
                      <a:endParaRPr lang="en-US">
                        <a:effectLst/>
                      </a:endParaRPr>
                    </a:p>
                  </a:txBody>
                  <a:tcPr marL="68580" marR="68580" marT="0" marB="0"/>
                </a:tc>
                <a:tc>
                  <a:txBody>
                    <a:bodyPr/>
                    <a:lstStyle/>
                    <a:p>
                      <a:pPr algn="ctr">
                        <a:spcAft>
                          <a:spcPts val="0"/>
                        </a:spcAft>
                      </a:pPr>
                      <a:r>
                        <a:rPr lang="en-US" sz="1300">
                          <a:effectLst/>
                        </a:rPr>
                        <a:t>0.0025</a:t>
                      </a:r>
                      <a:endParaRPr lang="en-US">
                        <a:effectLst/>
                      </a:endParaRPr>
                    </a:p>
                  </a:txBody>
                  <a:tcPr marL="68580" marR="68580" marT="0" marB="0"/>
                </a:tc>
                <a:tc>
                  <a:txBody>
                    <a:bodyPr/>
                    <a:lstStyle/>
                    <a:p>
                      <a:pPr algn="ctr">
                        <a:spcAft>
                          <a:spcPts val="0"/>
                        </a:spcAft>
                      </a:pPr>
                      <a:r>
                        <a:rPr lang="en-US" sz="1300">
                          <a:effectLst/>
                        </a:rPr>
                        <a:t>0.167</a:t>
                      </a:r>
                      <a:endParaRPr lang="en-US">
                        <a:effectLst/>
                      </a:endParaRPr>
                    </a:p>
                  </a:txBody>
                  <a:tcPr marL="68580" marR="68580" marT="0" marB="0"/>
                </a:tc>
                <a:extLst>
                  <a:ext uri="{0D108BD9-81ED-4DB2-BD59-A6C34878D82A}">
                    <a16:rowId xmlns:a16="http://schemas.microsoft.com/office/drawing/2014/main" val="2799931082"/>
                  </a:ext>
                </a:extLst>
              </a:tr>
              <a:tr h="157467">
                <a:tc>
                  <a:txBody>
                    <a:bodyPr/>
                    <a:lstStyle/>
                    <a:p>
                      <a:pPr algn="ctr">
                        <a:spcAft>
                          <a:spcPts val="0"/>
                        </a:spcAft>
                      </a:pPr>
                      <a:r>
                        <a:rPr lang="en-US">
                          <a:effectLst/>
                        </a:rPr>
                        <a:t>Primer 2</a:t>
                      </a:r>
                    </a:p>
                  </a:txBody>
                  <a:tcPr marL="68580" marR="68580" marT="0" marB="0"/>
                </a:tc>
                <a:tc>
                  <a:txBody>
                    <a:bodyPr/>
                    <a:lstStyle/>
                    <a:p>
                      <a:pPr algn="ctr">
                        <a:spcAft>
                          <a:spcPts val="0"/>
                        </a:spcAft>
                      </a:pPr>
                      <a:r>
                        <a:rPr lang="en-US" sz="1300">
                          <a:effectLst/>
                        </a:rPr>
                        <a:t>0.0001</a:t>
                      </a:r>
                      <a:endParaRPr lang="en-US">
                        <a:effectLst/>
                      </a:endParaRPr>
                    </a:p>
                  </a:txBody>
                  <a:tcPr marL="68580" marR="68580" marT="0" marB="0"/>
                </a:tc>
                <a:tc>
                  <a:txBody>
                    <a:bodyPr/>
                    <a:lstStyle/>
                    <a:p>
                      <a:pPr algn="ctr">
                        <a:spcAft>
                          <a:spcPts val="0"/>
                        </a:spcAft>
                      </a:pPr>
                      <a:r>
                        <a:rPr lang="en-US" sz="1300">
                          <a:effectLst/>
                        </a:rPr>
                        <a:t>&lt;0.0001</a:t>
                      </a:r>
                      <a:endParaRPr lang="en-US">
                        <a:effectLst/>
                      </a:endParaRPr>
                    </a:p>
                  </a:txBody>
                  <a:tcPr marL="68580" marR="68580" marT="0" marB="0"/>
                </a:tc>
                <a:tc>
                  <a:txBody>
                    <a:bodyPr/>
                    <a:lstStyle/>
                    <a:p>
                      <a:pPr algn="ctr">
                        <a:spcAft>
                          <a:spcPts val="0"/>
                        </a:spcAft>
                      </a:pPr>
                      <a:r>
                        <a:rPr lang="en-US" sz="1300">
                          <a:effectLst/>
                        </a:rPr>
                        <a:t>0.0005</a:t>
                      </a:r>
                      <a:endParaRPr lang="en-US">
                        <a:effectLst/>
                      </a:endParaRPr>
                    </a:p>
                  </a:txBody>
                  <a:tcPr marL="68580" marR="68580" marT="0" marB="0"/>
                </a:tc>
                <a:tc>
                  <a:txBody>
                    <a:bodyPr/>
                    <a:lstStyle/>
                    <a:p>
                      <a:pPr algn="ctr">
                        <a:spcAft>
                          <a:spcPts val="0"/>
                        </a:spcAft>
                      </a:pPr>
                      <a:r>
                        <a:rPr lang="en-US" sz="1300">
                          <a:effectLst/>
                        </a:rPr>
                        <a:t>0.0005</a:t>
                      </a:r>
                      <a:endParaRPr lang="en-US">
                        <a:effectLst/>
                      </a:endParaRPr>
                    </a:p>
                  </a:txBody>
                  <a:tcPr marL="68580" marR="68580" marT="0" marB="0"/>
                </a:tc>
                <a:tc>
                  <a:txBody>
                    <a:bodyPr/>
                    <a:lstStyle/>
                    <a:p>
                      <a:pPr algn="ctr">
                        <a:spcAft>
                          <a:spcPts val="0"/>
                        </a:spcAft>
                      </a:pPr>
                      <a:r>
                        <a:rPr lang="en-US" sz="1300">
                          <a:effectLst/>
                        </a:rPr>
                        <a:t>0.0031</a:t>
                      </a:r>
                      <a:endParaRPr lang="en-US">
                        <a:effectLst/>
                      </a:endParaRPr>
                    </a:p>
                  </a:txBody>
                  <a:tcPr marL="68580" marR="68580" marT="0" marB="0"/>
                </a:tc>
                <a:tc>
                  <a:txBody>
                    <a:bodyPr/>
                    <a:lstStyle/>
                    <a:p>
                      <a:pPr algn="ctr">
                        <a:spcAft>
                          <a:spcPts val="0"/>
                        </a:spcAft>
                      </a:pPr>
                      <a:r>
                        <a:rPr lang="en-US" sz="1300">
                          <a:effectLst/>
                        </a:rPr>
                        <a:t>0.18</a:t>
                      </a:r>
                      <a:endParaRPr lang="en-US">
                        <a:effectLst/>
                      </a:endParaRPr>
                    </a:p>
                  </a:txBody>
                  <a:tcPr marL="68580" marR="68580" marT="0" marB="0"/>
                </a:tc>
                <a:extLst>
                  <a:ext uri="{0D108BD9-81ED-4DB2-BD59-A6C34878D82A}">
                    <a16:rowId xmlns:a16="http://schemas.microsoft.com/office/drawing/2014/main" val="3641126905"/>
                  </a:ext>
                </a:extLst>
              </a:tr>
              <a:tr h="157467">
                <a:tc>
                  <a:txBody>
                    <a:bodyPr/>
                    <a:lstStyle/>
                    <a:p>
                      <a:pPr algn="ctr">
                        <a:spcAft>
                          <a:spcPts val="0"/>
                        </a:spcAft>
                      </a:pPr>
                      <a:r>
                        <a:rPr lang="en-US">
                          <a:effectLst/>
                        </a:rPr>
                        <a:t>Primer 3</a:t>
                      </a:r>
                    </a:p>
                  </a:txBody>
                  <a:tcPr marL="68580" marR="68580" marT="0" marB="0"/>
                </a:tc>
                <a:tc>
                  <a:txBody>
                    <a:bodyPr/>
                    <a:lstStyle/>
                    <a:p>
                      <a:pPr algn="ctr">
                        <a:spcAft>
                          <a:spcPts val="0"/>
                        </a:spcAft>
                      </a:pPr>
                      <a:r>
                        <a:rPr lang="en-US" sz="1300">
                          <a:effectLst/>
                        </a:rPr>
                        <a:t>38.921</a:t>
                      </a:r>
                      <a:endParaRPr lang="en-US">
                        <a:effectLst/>
                      </a:endParaRPr>
                    </a:p>
                  </a:txBody>
                  <a:tcPr marL="68580" marR="68580" marT="0" marB="0"/>
                </a:tc>
                <a:tc>
                  <a:txBody>
                    <a:bodyPr/>
                    <a:lstStyle/>
                    <a:p>
                      <a:pPr algn="ctr">
                        <a:spcAft>
                          <a:spcPts val="0"/>
                        </a:spcAft>
                      </a:pPr>
                      <a:r>
                        <a:rPr lang="en-US" sz="1300">
                          <a:effectLst/>
                        </a:rPr>
                        <a:t>0.002</a:t>
                      </a:r>
                      <a:endParaRPr lang="en-US">
                        <a:effectLst/>
                      </a:endParaRPr>
                    </a:p>
                  </a:txBody>
                  <a:tcPr marL="68580" marR="68580" marT="0" marB="0"/>
                </a:tc>
                <a:tc>
                  <a:txBody>
                    <a:bodyPr/>
                    <a:lstStyle/>
                    <a:p>
                      <a:pPr algn="ctr">
                        <a:spcAft>
                          <a:spcPts val="0"/>
                        </a:spcAft>
                      </a:pPr>
                      <a:r>
                        <a:rPr lang="en-US" sz="1300">
                          <a:effectLst/>
                        </a:rPr>
                        <a:t>0.0017</a:t>
                      </a:r>
                      <a:endParaRPr lang="en-US">
                        <a:effectLst/>
                      </a:endParaRPr>
                    </a:p>
                  </a:txBody>
                  <a:tcPr marL="68580" marR="68580" marT="0" marB="0"/>
                </a:tc>
                <a:tc>
                  <a:txBody>
                    <a:bodyPr/>
                    <a:lstStyle/>
                    <a:p>
                      <a:pPr algn="ctr">
                        <a:spcAft>
                          <a:spcPts val="0"/>
                        </a:spcAft>
                      </a:pPr>
                      <a:r>
                        <a:rPr lang="en-US" sz="1300">
                          <a:effectLst/>
                        </a:rPr>
                        <a:t>0.0019</a:t>
                      </a:r>
                      <a:endParaRPr lang="en-US">
                        <a:effectLst/>
                      </a:endParaRPr>
                    </a:p>
                  </a:txBody>
                  <a:tcPr marL="68580" marR="68580" marT="0" marB="0"/>
                </a:tc>
                <a:tc>
                  <a:txBody>
                    <a:bodyPr/>
                    <a:lstStyle/>
                    <a:p>
                      <a:pPr algn="ctr">
                        <a:spcAft>
                          <a:spcPts val="0"/>
                        </a:spcAft>
                      </a:pPr>
                      <a:r>
                        <a:rPr lang="en-US" sz="1300">
                          <a:effectLst/>
                        </a:rPr>
                        <a:t>0.0083</a:t>
                      </a:r>
                      <a:endParaRPr lang="en-US">
                        <a:effectLst/>
                      </a:endParaRPr>
                    </a:p>
                  </a:txBody>
                  <a:tcPr marL="68580" marR="68580" marT="0" marB="0"/>
                </a:tc>
                <a:tc>
                  <a:txBody>
                    <a:bodyPr/>
                    <a:lstStyle/>
                    <a:p>
                      <a:pPr algn="ctr">
                        <a:spcAft>
                          <a:spcPts val="0"/>
                        </a:spcAft>
                      </a:pPr>
                      <a:r>
                        <a:rPr lang="en-US" sz="1300">
                          <a:effectLst/>
                        </a:rPr>
                        <a:t>0.369</a:t>
                      </a:r>
                      <a:endParaRPr lang="en-US">
                        <a:effectLst/>
                      </a:endParaRPr>
                    </a:p>
                  </a:txBody>
                  <a:tcPr marL="68580" marR="68580" marT="0" marB="0"/>
                </a:tc>
                <a:extLst>
                  <a:ext uri="{0D108BD9-81ED-4DB2-BD59-A6C34878D82A}">
                    <a16:rowId xmlns:a16="http://schemas.microsoft.com/office/drawing/2014/main" val="691977142"/>
                  </a:ext>
                </a:extLst>
              </a:tr>
              <a:tr h="157467">
                <a:tc>
                  <a:txBody>
                    <a:bodyPr/>
                    <a:lstStyle/>
                    <a:p>
                      <a:pPr algn="ctr">
                        <a:spcAft>
                          <a:spcPts val="0"/>
                        </a:spcAft>
                      </a:pPr>
                      <a:r>
                        <a:rPr lang="en-US">
                          <a:effectLst/>
                        </a:rPr>
                        <a:t>Primer 4</a:t>
                      </a:r>
                    </a:p>
                  </a:txBody>
                  <a:tcPr marL="68580" marR="68580" marT="0" marB="0"/>
                </a:tc>
                <a:tc>
                  <a:txBody>
                    <a:bodyPr/>
                    <a:lstStyle/>
                    <a:p>
                      <a:pPr algn="ctr">
                        <a:spcAft>
                          <a:spcPts val="0"/>
                        </a:spcAft>
                      </a:pPr>
                      <a:r>
                        <a:rPr lang="en-US" sz="1300">
                          <a:effectLst/>
                        </a:rPr>
                        <a:t>N/A</a:t>
                      </a:r>
                      <a:endParaRPr lang="en-US">
                        <a:effectLst/>
                      </a:endParaRPr>
                    </a:p>
                  </a:txBody>
                  <a:tcPr marL="68580" marR="68580" marT="0" marB="0"/>
                </a:tc>
                <a:tc>
                  <a:txBody>
                    <a:bodyPr/>
                    <a:lstStyle/>
                    <a:p>
                      <a:pPr algn="ctr">
                        <a:spcAft>
                          <a:spcPts val="0"/>
                        </a:spcAft>
                      </a:pPr>
                      <a:r>
                        <a:rPr lang="en-US" sz="1300">
                          <a:effectLst/>
                        </a:rPr>
                        <a:t>2.692</a:t>
                      </a:r>
                      <a:endParaRPr lang="en-US">
                        <a:effectLst/>
                      </a:endParaRPr>
                    </a:p>
                  </a:txBody>
                  <a:tcPr marL="68580" marR="68580" marT="0" marB="0"/>
                </a:tc>
                <a:tc>
                  <a:txBody>
                    <a:bodyPr/>
                    <a:lstStyle/>
                    <a:p>
                      <a:pPr algn="ctr">
                        <a:spcAft>
                          <a:spcPts val="0"/>
                        </a:spcAft>
                      </a:pPr>
                      <a:r>
                        <a:rPr lang="en-US" sz="1300">
                          <a:effectLst/>
                        </a:rPr>
                        <a:t>0.025</a:t>
                      </a:r>
                      <a:endParaRPr lang="en-US">
                        <a:effectLst/>
                      </a:endParaRPr>
                    </a:p>
                  </a:txBody>
                  <a:tcPr marL="68580" marR="68580" marT="0" marB="0"/>
                </a:tc>
                <a:tc>
                  <a:txBody>
                    <a:bodyPr/>
                    <a:lstStyle/>
                    <a:p>
                      <a:pPr algn="ctr">
                        <a:spcAft>
                          <a:spcPts val="0"/>
                        </a:spcAft>
                      </a:pPr>
                      <a:r>
                        <a:rPr lang="en-US" sz="1300">
                          <a:effectLst/>
                        </a:rPr>
                        <a:t>0.025</a:t>
                      </a:r>
                      <a:endParaRPr lang="en-US">
                        <a:effectLst/>
                      </a:endParaRPr>
                    </a:p>
                  </a:txBody>
                  <a:tcPr marL="68580" marR="68580" marT="0" marB="0"/>
                </a:tc>
                <a:tc>
                  <a:txBody>
                    <a:bodyPr/>
                    <a:lstStyle/>
                    <a:p>
                      <a:pPr algn="ctr">
                        <a:spcAft>
                          <a:spcPts val="0"/>
                        </a:spcAft>
                      </a:pPr>
                      <a:r>
                        <a:rPr lang="en-US" sz="1300">
                          <a:effectLst/>
                        </a:rPr>
                        <a:t>0.081</a:t>
                      </a:r>
                      <a:endParaRPr lang="en-US">
                        <a:effectLst/>
                      </a:endParaRPr>
                    </a:p>
                  </a:txBody>
                  <a:tcPr marL="68580" marR="68580" marT="0" marB="0"/>
                </a:tc>
                <a:tc>
                  <a:txBody>
                    <a:bodyPr/>
                    <a:lstStyle/>
                    <a:p>
                      <a:pPr algn="ctr">
                        <a:spcAft>
                          <a:spcPts val="0"/>
                        </a:spcAft>
                      </a:pPr>
                      <a:r>
                        <a:rPr lang="en-US" sz="1300">
                          <a:effectLst/>
                        </a:rPr>
                        <a:t>5.21</a:t>
                      </a:r>
                      <a:endParaRPr lang="en-US">
                        <a:effectLst/>
                      </a:endParaRPr>
                    </a:p>
                  </a:txBody>
                  <a:tcPr marL="68580" marR="68580" marT="0" marB="0"/>
                </a:tc>
                <a:extLst>
                  <a:ext uri="{0D108BD9-81ED-4DB2-BD59-A6C34878D82A}">
                    <a16:rowId xmlns:a16="http://schemas.microsoft.com/office/drawing/2014/main" val="3010086758"/>
                  </a:ext>
                </a:extLst>
              </a:tr>
              <a:tr h="157467">
                <a:tc>
                  <a:txBody>
                    <a:bodyPr/>
                    <a:lstStyle/>
                    <a:p>
                      <a:pPr algn="ctr">
                        <a:spcAft>
                          <a:spcPts val="0"/>
                        </a:spcAft>
                      </a:pPr>
                      <a:r>
                        <a:rPr lang="en-US">
                          <a:effectLst/>
                        </a:rPr>
                        <a:t>Primer 5</a:t>
                      </a:r>
                    </a:p>
                  </a:txBody>
                  <a:tcPr marL="68580" marR="68580" marT="0" marB="0"/>
                </a:tc>
                <a:tc>
                  <a:txBody>
                    <a:bodyPr/>
                    <a:lstStyle/>
                    <a:p>
                      <a:pPr algn="ctr">
                        <a:spcAft>
                          <a:spcPts val="0"/>
                        </a:spcAft>
                      </a:pPr>
                      <a:r>
                        <a:rPr lang="en-US" sz="1300">
                          <a:effectLst/>
                        </a:rPr>
                        <a:t>N/A</a:t>
                      </a:r>
                      <a:endParaRPr lang="en-US">
                        <a:effectLst/>
                      </a:endParaRPr>
                    </a:p>
                  </a:txBody>
                  <a:tcPr marL="68580" marR="68580" marT="0" marB="0"/>
                </a:tc>
                <a:tc>
                  <a:txBody>
                    <a:bodyPr/>
                    <a:lstStyle/>
                    <a:p>
                      <a:pPr algn="ctr">
                        <a:spcAft>
                          <a:spcPts val="0"/>
                        </a:spcAft>
                      </a:pPr>
                      <a:r>
                        <a:rPr lang="en-US" sz="1300">
                          <a:effectLst/>
                        </a:rPr>
                        <a:t>27.69</a:t>
                      </a:r>
                      <a:endParaRPr lang="en-US">
                        <a:effectLst/>
                      </a:endParaRPr>
                    </a:p>
                  </a:txBody>
                  <a:tcPr marL="68580" marR="68580" marT="0" marB="0"/>
                </a:tc>
                <a:tc>
                  <a:txBody>
                    <a:bodyPr/>
                    <a:lstStyle/>
                    <a:p>
                      <a:pPr algn="ctr">
                        <a:spcAft>
                          <a:spcPts val="0"/>
                        </a:spcAft>
                      </a:pPr>
                      <a:r>
                        <a:rPr lang="en-US" sz="1300">
                          <a:effectLst/>
                        </a:rPr>
                        <a:t>0.096</a:t>
                      </a:r>
                      <a:endParaRPr lang="en-US">
                        <a:effectLst/>
                      </a:endParaRPr>
                    </a:p>
                  </a:txBody>
                  <a:tcPr marL="68580" marR="68580" marT="0" marB="0"/>
                </a:tc>
                <a:tc>
                  <a:txBody>
                    <a:bodyPr/>
                    <a:lstStyle/>
                    <a:p>
                      <a:pPr algn="ctr">
                        <a:spcAft>
                          <a:spcPts val="0"/>
                        </a:spcAft>
                      </a:pPr>
                      <a:r>
                        <a:rPr lang="en-US" sz="1300">
                          <a:effectLst/>
                        </a:rPr>
                        <a:t>0.093</a:t>
                      </a:r>
                      <a:endParaRPr lang="en-US">
                        <a:effectLst/>
                      </a:endParaRPr>
                    </a:p>
                  </a:txBody>
                  <a:tcPr marL="68580" marR="68580" marT="0" marB="0"/>
                </a:tc>
                <a:tc>
                  <a:txBody>
                    <a:bodyPr/>
                    <a:lstStyle/>
                    <a:p>
                      <a:pPr algn="ctr">
                        <a:spcAft>
                          <a:spcPts val="0"/>
                        </a:spcAft>
                      </a:pPr>
                      <a:r>
                        <a:rPr lang="en-US" sz="1300">
                          <a:effectLst/>
                        </a:rPr>
                        <a:t>0.297</a:t>
                      </a:r>
                      <a:endParaRPr lang="en-US">
                        <a:effectLst/>
                      </a:endParaRPr>
                    </a:p>
                  </a:txBody>
                  <a:tcPr marL="68580" marR="68580" marT="0" marB="0"/>
                </a:tc>
                <a:tc>
                  <a:txBody>
                    <a:bodyPr/>
                    <a:lstStyle/>
                    <a:p>
                      <a:pPr algn="ctr">
                        <a:spcAft>
                          <a:spcPts val="0"/>
                        </a:spcAft>
                      </a:pPr>
                      <a:r>
                        <a:rPr lang="en-US" sz="1300">
                          <a:effectLst/>
                        </a:rPr>
                        <a:t>14.162</a:t>
                      </a:r>
                      <a:endParaRPr lang="en-US">
                        <a:effectLst/>
                      </a:endParaRPr>
                    </a:p>
                  </a:txBody>
                  <a:tcPr marL="68580" marR="68580" marT="0" marB="0"/>
                </a:tc>
                <a:extLst>
                  <a:ext uri="{0D108BD9-81ED-4DB2-BD59-A6C34878D82A}">
                    <a16:rowId xmlns:a16="http://schemas.microsoft.com/office/drawing/2014/main" val="1437890322"/>
                  </a:ext>
                </a:extLst>
              </a:tr>
              <a:tr h="157467">
                <a:tc>
                  <a:txBody>
                    <a:bodyPr/>
                    <a:lstStyle/>
                    <a:p>
                      <a:pPr algn="ctr">
                        <a:spcAft>
                          <a:spcPts val="0"/>
                        </a:spcAft>
                      </a:pPr>
                      <a:r>
                        <a:rPr lang="en-US">
                          <a:effectLst/>
                        </a:rPr>
                        <a:t>Primer 6</a:t>
                      </a:r>
                    </a:p>
                  </a:txBody>
                  <a:tcPr marL="68580" marR="68580" marT="0" marB="0"/>
                </a:tc>
                <a:tc>
                  <a:txBody>
                    <a:bodyPr/>
                    <a:lstStyle/>
                    <a:p>
                      <a:pPr algn="ctr">
                        <a:spcAft>
                          <a:spcPts val="0"/>
                        </a:spcAft>
                      </a:pPr>
                      <a:r>
                        <a:rPr lang="en-US" sz="1300">
                          <a:effectLst/>
                        </a:rPr>
                        <a:t>N/A</a:t>
                      </a:r>
                      <a:endParaRPr lang="en-US">
                        <a:effectLst/>
                      </a:endParaRPr>
                    </a:p>
                  </a:txBody>
                  <a:tcPr marL="68580" marR="68580" marT="0" marB="0"/>
                </a:tc>
                <a:tc>
                  <a:txBody>
                    <a:bodyPr/>
                    <a:lstStyle/>
                    <a:p>
                      <a:pPr algn="ctr">
                        <a:spcAft>
                          <a:spcPts val="0"/>
                        </a:spcAft>
                      </a:pPr>
                      <a:r>
                        <a:rPr lang="en-US" sz="1300">
                          <a:effectLst/>
                        </a:rPr>
                        <a:t>51.472</a:t>
                      </a:r>
                      <a:endParaRPr lang="en-US">
                        <a:effectLst/>
                      </a:endParaRPr>
                    </a:p>
                  </a:txBody>
                  <a:tcPr marL="68580" marR="68580" marT="0" marB="0"/>
                </a:tc>
                <a:tc>
                  <a:txBody>
                    <a:bodyPr/>
                    <a:lstStyle/>
                    <a:p>
                      <a:pPr algn="ctr">
                        <a:spcAft>
                          <a:spcPts val="0"/>
                        </a:spcAft>
                      </a:pPr>
                      <a:r>
                        <a:rPr lang="en-US" sz="1300">
                          <a:effectLst/>
                        </a:rPr>
                        <a:t>0.07</a:t>
                      </a:r>
                      <a:endParaRPr lang="en-US">
                        <a:effectLst/>
                      </a:endParaRPr>
                    </a:p>
                  </a:txBody>
                  <a:tcPr marL="68580" marR="68580" marT="0" marB="0"/>
                </a:tc>
                <a:tc>
                  <a:txBody>
                    <a:bodyPr/>
                    <a:lstStyle/>
                    <a:p>
                      <a:pPr algn="ctr">
                        <a:spcAft>
                          <a:spcPts val="0"/>
                        </a:spcAft>
                      </a:pPr>
                      <a:r>
                        <a:rPr lang="en-US" sz="1300">
                          <a:effectLst/>
                        </a:rPr>
                        <a:t>0.066</a:t>
                      </a:r>
                      <a:endParaRPr lang="en-US">
                        <a:effectLst/>
                      </a:endParaRPr>
                    </a:p>
                  </a:txBody>
                  <a:tcPr marL="68580" marR="68580" marT="0" marB="0"/>
                </a:tc>
                <a:tc>
                  <a:txBody>
                    <a:bodyPr/>
                    <a:lstStyle/>
                    <a:p>
                      <a:pPr algn="ctr">
                        <a:spcAft>
                          <a:spcPts val="0"/>
                        </a:spcAft>
                      </a:pPr>
                      <a:r>
                        <a:rPr lang="en-US" sz="1300">
                          <a:effectLst/>
                        </a:rPr>
                        <a:t>0.261</a:t>
                      </a:r>
                      <a:endParaRPr lang="en-US">
                        <a:effectLst/>
                      </a:endParaRPr>
                    </a:p>
                  </a:txBody>
                  <a:tcPr marL="68580" marR="68580" marT="0" marB="0"/>
                </a:tc>
                <a:tc>
                  <a:txBody>
                    <a:bodyPr/>
                    <a:lstStyle/>
                    <a:p>
                      <a:pPr algn="ctr">
                        <a:spcAft>
                          <a:spcPts val="0"/>
                        </a:spcAft>
                      </a:pPr>
                      <a:r>
                        <a:rPr lang="en-US" sz="1300">
                          <a:effectLst/>
                        </a:rPr>
                        <a:t>21.734</a:t>
                      </a:r>
                      <a:endParaRPr lang="en-US">
                        <a:effectLst/>
                      </a:endParaRPr>
                    </a:p>
                  </a:txBody>
                  <a:tcPr marL="68580" marR="68580" marT="0" marB="0"/>
                </a:tc>
                <a:extLst>
                  <a:ext uri="{0D108BD9-81ED-4DB2-BD59-A6C34878D82A}">
                    <a16:rowId xmlns:a16="http://schemas.microsoft.com/office/drawing/2014/main" val="603860719"/>
                  </a:ext>
                </a:extLst>
              </a:tr>
            </a:tbl>
          </a:graphicData>
        </a:graphic>
      </p:graphicFrame>
      <p:graphicFrame>
        <p:nvGraphicFramePr>
          <p:cNvPr id="15" name="Čuvar mesta za sadržaj 14">
            <a:extLst>
              <a:ext uri="{FF2B5EF4-FFF2-40B4-BE49-F238E27FC236}">
                <a16:creationId xmlns:a16="http://schemas.microsoft.com/office/drawing/2014/main" id="{7D3771DB-1B35-011C-B3CF-4267D448EA7A}"/>
              </a:ext>
            </a:extLst>
          </p:cNvPr>
          <p:cNvGraphicFramePr>
            <a:graphicFrameLocks noGrp="1"/>
          </p:cNvGraphicFramePr>
          <p:nvPr>
            <p:ph idx="1"/>
            <p:extLst>
              <p:ext uri="{D42A27DB-BD31-4B8C-83A1-F6EECF244321}">
                <p14:modId xmlns:p14="http://schemas.microsoft.com/office/powerpoint/2010/main" val="1204585168"/>
              </p:ext>
            </p:extLst>
          </p:nvPr>
        </p:nvGraphicFramePr>
        <p:xfrm>
          <a:off x="1096963" y="1846263"/>
          <a:ext cx="10058397" cy="1844040"/>
        </p:xfrm>
        <a:graphic>
          <a:graphicData uri="http://schemas.openxmlformats.org/drawingml/2006/table">
            <a:tbl>
              <a:tblPr firstRow="1" firstCol="1" bandRow="1">
                <a:tableStyleId>{5C22544A-7EE6-4342-B048-85BDC9FD1C3A}</a:tableStyleId>
              </a:tblPr>
              <a:tblGrid>
                <a:gridCol w="1158357">
                  <a:extLst>
                    <a:ext uri="{9D8B030D-6E8A-4147-A177-3AD203B41FA5}">
                      <a16:colId xmlns:a16="http://schemas.microsoft.com/office/drawing/2014/main" val="4200557522"/>
                    </a:ext>
                  </a:extLst>
                </a:gridCol>
                <a:gridCol w="1641005">
                  <a:extLst>
                    <a:ext uri="{9D8B030D-6E8A-4147-A177-3AD203B41FA5}">
                      <a16:colId xmlns:a16="http://schemas.microsoft.com/office/drawing/2014/main" val="4113118076"/>
                    </a:ext>
                  </a:extLst>
                </a:gridCol>
                <a:gridCol w="1274192">
                  <a:extLst>
                    <a:ext uri="{9D8B030D-6E8A-4147-A177-3AD203B41FA5}">
                      <a16:colId xmlns:a16="http://schemas.microsoft.com/office/drawing/2014/main" val="1431316979"/>
                    </a:ext>
                  </a:extLst>
                </a:gridCol>
                <a:gridCol w="1351416">
                  <a:extLst>
                    <a:ext uri="{9D8B030D-6E8A-4147-A177-3AD203B41FA5}">
                      <a16:colId xmlns:a16="http://schemas.microsoft.com/office/drawing/2014/main" val="1399073131"/>
                    </a:ext>
                  </a:extLst>
                </a:gridCol>
                <a:gridCol w="1351416">
                  <a:extLst>
                    <a:ext uri="{9D8B030D-6E8A-4147-A177-3AD203B41FA5}">
                      <a16:colId xmlns:a16="http://schemas.microsoft.com/office/drawing/2014/main" val="2557500959"/>
                    </a:ext>
                  </a:extLst>
                </a:gridCol>
                <a:gridCol w="1447946">
                  <a:extLst>
                    <a:ext uri="{9D8B030D-6E8A-4147-A177-3AD203B41FA5}">
                      <a16:colId xmlns:a16="http://schemas.microsoft.com/office/drawing/2014/main" val="115219571"/>
                    </a:ext>
                  </a:extLst>
                </a:gridCol>
                <a:gridCol w="1834065">
                  <a:extLst>
                    <a:ext uri="{9D8B030D-6E8A-4147-A177-3AD203B41FA5}">
                      <a16:colId xmlns:a16="http://schemas.microsoft.com/office/drawing/2014/main" val="802112493"/>
                    </a:ext>
                  </a:extLst>
                </a:gridCol>
              </a:tblGrid>
              <a:tr h="120559">
                <a:tc>
                  <a:txBody>
                    <a:bodyPr/>
                    <a:lstStyle/>
                    <a:p>
                      <a:pPr algn="ctr">
                        <a:spcAft>
                          <a:spcPts val="0"/>
                        </a:spcAft>
                      </a:pPr>
                      <a:r>
                        <a:rPr lang="en-US" sz="1300">
                          <a:effectLst/>
                        </a:rPr>
                        <a:t> REZULTATI</a:t>
                      </a:r>
                      <a:endParaRPr lang="en-US">
                        <a:effectLst/>
                      </a:endParaRPr>
                    </a:p>
                  </a:txBody>
                  <a:tcPr marL="68580" marR="68580" marT="0" marB="0"/>
                </a:tc>
                <a:tc>
                  <a:txBody>
                    <a:bodyPr/>
                    <a:lstStyle/>
                    <a:p>
                      <a:pPr algn="ctr">
                        <a:spcAft>
                          <a:spcPts val="0"/>
                        </a:spcAft>
                      </a:pPr>
                      <a:r>
                        <a:rPr lang="en-US" sz="1300">
                          <a:effectLst/>
                        </a:rPr>
                        <a:t>Brute force</a:t>
                      </a:r>
                      <a:endParaRPr lang="en-US">
                        <a:effectLst/>
                      </a:endParaRPr>
                    </a:p>
                  </a:txBody>
                  <a:tcPr marL="68580" marR="68580" marT="0" marB="0"/>
                </a:tc>
                <a:tc>
                  <a:txBody>
                    <a:bodyPr/>
                    <a:lstStyle/>
                    <a:p>
                      <a:pPr algn="ctr">
                        <a:spcAft>
                          <a:spcPts val="0"/>
                        </a:spcAft>
                      </a:pPr>
                      <a:r>
                        <a:rPr lang="en-US" sz="1300">
                          <a:effectLst/>
                        </a:rPr>
                        <a:t>Greedy</a:t>
                      </a:r>
                      <a:endParaRPr lang="en-US">
                        <a:effectLst/>
                      </a:endParaRPr>
                    </a:p>
                  </a:txBody>
                  <a:tcPr marL="68580" marR="68580" marT="0" marB="0"/>
                </a:tc>
                <a:tc>
                  <a:txBody>
                    <a:bodyPr/>
                    <a:lstStyle/>
                    <a:p>
                      <a:pPr algn="ctr">
                        <a:spcAft>
                          <a:spcPts val="0"/>
                        </a:spcAft>
                      </a:pPr>
                      <a:r>
                        <a:rPr lang="en-US" sz="1300">
                          <a:effectLst/>
                        </a:rPr>
                        <a:t>LS avg</a:t>
                      </a:r>
                      <a:endParaRPr lang="en-US">
                        <a:effectLst/>
                      </a:endParaRPr>
                    </a:p>
                  </a:txBody>
                  <a:tcPr marL="68580" marR="68580" marT="0" marB="0"/>
                </a:tc>
                <a:tc>
                  <a:txBody>
                    <a:bodyPr/>
                    <a:lstStyle/>
                    <a:p>
                      <a:pPr algn="ctr">
                        <a:spcAft>
                          <a:spcPts val="0"/>
                        </a:spcAft>
                      </a:pPr>
                      <a:r>
                        <a:rPr lang="en-US" sz="1300">
                          <a:effectLst/>
                        </a:rPr>
                        <a:t>SA avg</a:t>
                      </a:r>
                      <a:endParaRPr lang="en-US">
                        <a:effectLst/>
                      </a:endParaRPr>
                    </a:p>
                  </a:txBody>
                  <a:tcPr marL="68580" marR="68580" marT="0" marB="0"/>
                </a:tc>
                <a:tc>
                  <a:txBody>
                    <a:bodyPr/>
                    <a:lstStyle/>
                    <a:p>
                      <a:pPr algn="ctr">
                        <a:spcAft>
                          <a:spcPts val="0"/>
                        </a:spcAft>
                      </a:pPr>
                      <a:r>
                        <a:rPr lang="en-US" sz="1300">
                          <a:effectLst/>
                        </a:rPr>
                        <a:t>VNS avg</a:t>
                      </a:r>
                      <a:endParaRPr lang="en-US">
                        <a:effectLst/>
                      </a:endParaRPr>
                    </a:p>
                  </a:txBody>
                  <a:tcPr marL="68580" marR="68580" marT="0" marB="0"/>
                </a:tc>
                <a:tc>
                  <a:txBody>
                    <a:bodyPr/>
                    <a:lstStyle/>
                    <a:p>
                      <a:pPr algn="ctr">
                        <a:spcAft>
                          <a:spcPts val="0"/>
                        </a:spcAft>
                      </a:pPr>
                      <a:r>
                        <a:rPr lang="en-US" sz="1300">
                          <a:effectLst/>
                        </a:rPr>
                        <a:t>Genetic avg</a:t>
                      </a:r>
                      <a:endParaRPr lang="en-US">
                        <a:effectLst/>
                      </a:endParaRPr>
                    </a:p>
                  </a:txBody>
                  <a:tcPr marL="68580" marR="68580" marT="0" marB="0"/>
                </a:tc>
                <a:extLst>
                  <a:ext uri="{0D108BD9-81ED-4DB2-BD59-A6C34878D82A}">
                    <a16:rowId xmlns:a16="http://schemas.microsoft.com/office/drawing/2014/main" val="4005225366"/>
                  </a:ext>
                </a:extLst>
              </a:tr>
              <a:tr h="166486">
                <a:tc>
                  <a:txBody>
                    <a:bodyPr/>
                    <a:lstStyle/>
                    <a:p>
                      <a:pPr algn="ctr">
                        <a:spcAft>
                          <a:spcPts val="0"/>
                        </a:spcAft>
                      </a:pPr>
                      <a:r>
                        <a:rPr lang="en-US">
                          <a:effectLst/>
                        </a:rPr>
                        <a:t>Primer 1</a:t>
                      </a:r>
                    </a:p>
                  </a:txBody>
                  <a:tcPr marL="68580" marR="68580" marT="0" marB="0"/>
                </a:tc>
                <a:tc>
                  <a:txBody>
                    <a:bodyPr/>
                    <a:lstStyle/>
                    <a:p>
                      <a:pPr algn="ctr">
                        <a:spcAft>
                          <a:spcPts val="0"/>
                        </a:spcAft>
                      </a:pPr>
                      <a:r>
                        <a:rPr lang="en-US" sz="1300">
                          <a:effectLst/>
                        </a:rPr>
                        <a:t>6</a:t>
                      </a:r>
                      <a:endParaRPr lang="en-US">
                        <a:effectLst/>
                      </a:endParaRPr>
                    </a:p>
                  </a:txBody>
                  <a:tcPr marL="68580" marR="68580" marT="0" marB="0"/>
                </a:tc>
                <a:tc>
                  <a:txBody>
                    <a:bodyPr/>
                    <a:lstStyle/>
                    <a:p>
                      <a:pPr algn="ctr">
                        <a:spcAft>
                          <a:spcPts val="0"/>
                        </a:spcAft>
                      </a:pPr>
                      <a:r>
                        <a:rPr lang="en-US" sz="1300">
                          <a:effectLst/>
                        </a:rPr>
                        <a:t>6</a:t>
                      </a:r>
                      <a:endParaRPr lang="en-US">
                        <a:effectLst/>
                      </a:endParaRPr>
                    </a:p>
                  </a:txBody>
                  <a:tcPr marL="68580" marR="68580" marT="0" marB="0"/>
                </a:tc>
                <a:tc>
                  <a:txBody>
                    <a:bodyPr/>
                    <a:lstStyle/>
                    <a:p>
                      <a:pPr algn="ctr">
                        <a:spcAft>
                          <a:spcPts val="0"/>
                        </a:spcAft>
                      </a:pPr>
                      <a:r>
                        <a:rPr lang="en-US" sz="1300">
                          <a:effectLst/>
                        </a:rPr>
                        <a:t>6</a:t>
                      </a:r>
                      <a:endParaRPr lang="en-US">
                        <a:effectLst/>
                      </a:endParaRPr>
                    </a:p>
                  </a:txBody>
                  <a:tcPr marL="68580" marR="68580" marT="0" marB="0"/>
                </a:tc>
                <a:tc>
                  <a:txBody>
                    <a:bodyPr/>
                    <a:lstStyle/>
                    <a:p>
                      <a:pPr algn="ctr">
                        <a:spcAft>
                          <a:spcPts val="0"/>
                        </a:spcAft>
                      </a:pPr>
                      <a:r>
                        <a:rPr lang="en-US" sz="1300">
                          <a:effectLst/>
                        </a:rPr>
                        <a:t>6</a:t>
                      </a:r>
                      <a:endParaRPr lang="en-US">
                        <a:effectLst/>
                      </a:endParaRPr>
                    </a:p>
                  </a:txBody>
                  <a:tcPr marL="68580" marR="68580" marT="0" marB="0"/>
                </a:tc>
                <a:tc>
                  <a:txBody>
                    <a:bodyPr/>
                    <a:lstStyle/>
                    <a:p>
                      <a:pPr algn="ctr">
                        <a:spcAft>
                          <a:spcPts val="0"/>
                        </a:spcAft>
                      </a:pPr>
                      <a:r>
                        <a:rPr lang="en-US" sz="1300">
                          <a:effectLst/>
                        </a:rPr>
                        <a:t>6</a:t>
                      </a:r>
                      <a:endParaRPr lang="en-US">
                        <a:effectLst/>
                      </a:endParaRPr>
                    </a:p>
                  </a:txBody>
                  <a:tcPr marL="68580" marR="68580" marT="0" marB="0"/>
                </a:tc>
                <a:tc>
                  <a:txBody>
                    <a:bodyPr/>
                    <a:lstStyle/>
                    <a:p>
                      <a:pPr algn="ctr">
                        <a:spcAft>
                          <a:spcPts val="0"/>
                        </a:spcAft>
                      </a:pPr>
                      <a:r>
                        <a:rPr lang="en-US" sz="1300">
                          <a:effectLst/>
                        </a:rPr>
                        <a:t>6</a:t>
                      </a:r>
                      <a:endParaRPr lang="en-US">
                        <a:effectLst/>
                      </a:endParaRPr>
                    </a:p>
                  </a:txBody>
                  <a:tcPr marL="68580" marR="68580" marT="0" marB="0"/>
                </a:tc>
                <a:extLst>
                  <a:ext uri="{0D108BD9-81ED-4DB2-BD59-A6C34878D82A}">
                    <a16:rowId xmlns:a16="http://schemas.microsoft.com/office/drawing/2014/main" val="647682805"/>
                  </a:ext>
                </a:extLst>
              </a:tr>
              <a:tr h="166486">
                <a:tc>
                  <a:txBody>
                    <a:bodyPr/>
                    <a:lstStyle/>
                    <a:p>
                      <a:pPr algn="ctr">
                        <a:spcAft>
                          <a:spcPts val="0"/>
                        </a:spcAft>
                      </a:pPr>
                      <a:r>
                        <a:rPr lang="en-US">
                          <a:effectLst/>
                        </a:rPr>
                        <a:t>Primer 2</a:t>
                      </a:r>
                    </a:p>
                  </a:txBody>
                  <a:tcPr marL="68580" marR="68580" marT="0" marB="0"/>
                </a:tc>
                <a:tc>
                  <a:txBody>
                    <a:bodyPr/>
                    <a:lstStyle/>
                    <a:p>
                      <a:pPr algn="ctr">
                        <a:spcAft>
                          <a:spcPts val="0"/>
                        </a:spcAft>
                      </a:pPr>
                      <a:r>
                        <a:rPr lang="en-US" sz="1300">
                          <a:effectLst/>
                        </a:rPr>
                        <a:t>14</a:t>
                      </a:r>
                      <a:endParaRPr lang="en-US">
                        <a:effectLst/>
                      </a:endParaRPr>
                    </a:p>
                  </a:txBody>
                  <a:tcPr marL="68580" marR="68580" marT="0" marB="0"/>
                </a:tc>
                <a:tc>
                  <a:txBody>
                    <a:bodyPr/>
                    <a:lstStyle/>
                    <a:p>
                      <a:pPr algn="ctr">
                        <a:spcAft>
                          <a:spcPts val="0"/>
                        </a:spcAft>
                      </a:pPr>
                      <a:r>
                        <a:rPr lang="en-US" sz="1300">
                          <a:effectLst/>
                        </a:rPr>
                        <a:t>14</a:t>
                      </a:r>
                      <a:endParaRPr lang="en-US">
                        <a:effectLst/>
                      </a:endParaRPr>
                    </a:p>
                  </a:txBody>
                  <a:tcPr marL="68580" marR="68580" marT="0" marB="0"/>
                </a:tc>
                <a:tc>
                  <a:txBody>
                    <a:bodyPr/>
                    <a:lstStyle/>
                    <a:p>
                      <a:pPr algn="ctr">
                        <a:spcAft>
                          <a:spcPts val="0"/>
                        </a:spcAft>
                      </a:pPr>
                      <a:r>
                        <a:rPr lang="en-US" sz="1300">
                          <a:effectLst/>
                        </a:rPr>
                        <a:t>14.3</a:t>
                      </a:r>
                      <a:endParaRPr lang="en-US">
                        <a:effectLst/>
                      </a:endParaRPr>
                    </a:p>
                  </a:txBody>
                  <a:tcPr marL="68580" marR="68580" marT="0" marB="0"/>
                </a:tc>
                <a:tc>
                  <a:txBody>
                    <a:bodyPr/>
                    <a:lstStyle/>
                    <a:p>
                      <a:pPr algn="ctr">
                        <a:spcAft>
                          <a:spcPts val="0"/>
                        </a:spcAft>
                      </a:pPr>
                      <a:r>
                        <a:rPr lang="en-US" sz="1300">
                          <a:effectLst/>
                        </a:rPr>
                        <a:t>14.3</a:t>
                      </a:r>
                      <a:endParaRPr lang="en-US">
                        <a:effectLst/>
                      </a:endParaRPr>
                    </a:p>
                  </a:txBody>
                  <a:tcPr marL="68580" marR="68580" marT="0" marB="0"/>
                </a:tc>
                <a:tc>
                  <a:txBody>
                    <a:bodyPr/>
                    <a:lstStyle/>
                    <a:p>
                      <a:pPr algn="ctr">
                        <a:spcAft>
                          <a:spcPts val="0"/>
                        </a:spcAft>
                      </a:pPr>
                      <a:r>
                        <a:rPr lang="en-US" sz="1300">
                          <a:effectLst/>
                        </a:rPr>
                        <a:t>14</a:t>
                      </a:r>
                      <a:endParaRPr lang="en-US">
                        <a:effectLst/>
                      </a:endParaRPr>
                    </a:p>
                  </a:txBody>
                  <a:tcPr marL="68580" marR="68580" marT="0" marB="0"/>
                </a:tc>
                <a:tc>
                  <a:txBody>
                    <a:bodyPr/>
                    <a:lstStyle/>
                    <a:p>
                      <a:pPr algn="ctr">
                        <a:spcAft>
                          <a:spcPts val="0"/>
                        </a:spcAft>
                      </a:pPr>
                      <a:r>
                        <a:rPr lang="en-US" sz="1300">
                          <a:effectLst/>
                        </a:rPr>
                        <a:t>14.3</a:t>
                      </a:r>
                      <a:endParaRPr lang="en-US">
                        <a:effectLst/>
                      </a:endParaRPr>
                    </a:p>
                  </a:txBody>
                  <a:tcPr marL="68580" marR="68580" marT="0" marB="0"/>
                </a:tc>
                <a:extLst>
                  <a:ext uri="{0D108BD9-81ED-4DB2-BD59-A6C34878D82A}">
                    <a16:rowId xmlns:a16="http://schemas.microsoft.com/office/drawing/2014/main" val="4196975050"/>
                  </a:ext>
                </a:extLst>
              </a:tr>
              <a:tr h="166486">
                <a:tc>
                  <a:txBody>
                    <a:bodyPr/>
                    <a:lstStyle/>
                    <a:p>
                      <a:pPr algn="ctr">
                        <a:spcAft>
                          <a:spcPts val="0"/>
                        </a:spcAft>
                      </a:pPr>
                      <a:r>
                        <a:rPr lang="en-US">
                          <a:effectLst/>
                        </a:rPr>
                        <a:t>Primer 3</a:t>
                      </a:r>
                    </a:p>
                  </a:txBody>
                  <a:tcPr marL="68580" marR="68580" marT="0" marB="0"/>
                </a:tc>
                <a:tc>
                  <a:txBody>
                    <a:bodyPr/>
                    <a:lstStyle/>
                    <a:p>
                      <a:pPr algn="ctr">
                        <a:spcAft>
                          <a:spcPts val="0"/>
                        </a:spcAft>
                      </a:pPr>
                      <a:r>
                        <a:rPr lang="en-US" sz="1300">
                          <a:effectLst/>
                        </a:rPr>
                        <a:t>76</a:t>
                      </a:r>
                      <a:endParaRPr lang="en-US">
                        <a:effectLst/>
                      </a:endParaRPr>
                    </a:p>
                  </a:txBody>
                  <a:tcPr marL="68580" marR="68580" marT="0" marB="0"/>
                </a:tc>
                <a:tc>
                  <a:txBody>
                    <a:bodyPr/>
                    <a:lstStyle/>
                    <a:p>
                      <a:pPr algn="ctr">
                        <a:spcAft>
                          <a:spcPts val="0"/>
                        </a:spcAft>
                      </a:pPr>
                      <a:r>
                        <a:rPr lang="en-US" sz="1300">
                          <a:effectLst/>
                        </a:rPr>
                        <a:t>77</a:t>
                      </a:r>
                      <a:endParaRPr lang="en-US">
                        <a:effectLst/>
                      </a:endParaRPr>
                    </a:p>
                  </a:txBody>
                  <a:tcPr marL="68580" marR="68580" marT="0" marB="0"/>
                </a:tc>
                <a:tc>
                  <a:txBody>
                    <a:bodyPr/>
                    <a:lstStyle/>
                    <a:p>
                      <a:pPr algn="ctr">
                        <a:spcAft>
                          <a:spcPts val="0"/>
                        </a:spcAft>
                      </a:pPr>
                      <a:r>
                        <a:rPr lang="en-US" sz="1300">
                          <a:effectLst/>
                        </a:rPr>
                        <a:t>78</a:t>
                      </a:r>
                      <a:endParaRPr lang="en-US">
                        <a:effectLst/>
                      </a:endParaRPr>
                    </a:p>
                  </a:txBody>
                  <a:tcPr marL="68580" marR="68580" marT="0" marB="0"/>
                </a:tc>
                <a:tc>
                  <a:txBody>
                    <a:bodyPr/>
                    <a:lstStyle/>
                    <a:p>
                      <a:pPr algn="ctr">
                        <a:spcAft>
                          <a:spcPts val="0"/>
                        </a:spcAft>
                      </a:pPr>
                      <a:r>
                        <a:rPr lang="en-US" sz="1300">
                          <a:effectLst/>
                        </a:rPr>
                        <a:t>78</a:t>
                      </a:r>
                      <a:endParaRPr lang="en-US">
                        <a:effectLst/>
                      </a:endParaRPr>
                    </a:p>
                  </a:txBody>
                  <a:tcPr marL="68580" marR="68580" marT="0" marB="0"/>
                </a:tc>
                <a:tc>
                  <a:txBody>
                    <a:bodyPr/>
                    <a:lstStyle/>
                    <a:p>
                      <a:pPr algn="ctr">
                        <a:spcAft>
                          <a:spcPts val="0"/>
                        </a:spcAft>
                      </a:pPr>
                      <a:r>
                        <a:rPr lang="en-US" sz="1300">
                          <a:effectLst/>
                        </a:rPr>
                        <a:t>77</a:t>
                      </a:r>
                      <a:endParaRPr lang="en-US">
                        <a:effectLst/>
                      </a:endParaRPr>
                    </a:p>
                  </a:txBody>
                  <a:tcPr marL="68580" marR="68580" marT="0" marB="0"/>
                </a:tc>
                <a:tc>
                  <a:txBody>
                    <a:bodyPr/>
                    <a:lstStyle/>
                    <a:p>
                      <a:pPr algn="ctr">
                        <a:spcAft>
                          <a:spcPts val="0"/>
                        </a:spcAft>
                      </a:pPr>
                      <a:r>
                        <a:rPr lang="en-US" sz="1300">
                          <a:effectLst/>
                        </a:rPr>
                        <a:t>76.2</a:t>
                      </a:r>
                      <a:endParaRPr lang="en-US">
                        <a:effectLst/>
                      </a:endParaRPr>
                    </a:p>
                  </a:txBody>
                  <a:tcPr marL="68580" marR="68580" marT="0" marB="0"/>
                </a:tc>
                <a:extLst>
                  <a:ext uri="{0D108BD9-81ED-4DB2-BD59-A6C34878D82A}">
                    <a16:rowId xmlns:a16="http://schemas.microsoft.com/office/drawing/2014/main" val="1085229957"/>
                  </a:ext>
                </a:extLst>
              </a:tr>
              <a:tr h="166486">
                <a:tc>
                  <a:txBody>
                    <a:bodyPr/>
                    <a:lstStyle/>
                    <a:p>
                      <a:pPr algn="ctr">
                        <a:spcAft>
                          <a:spcPts val="0"/>
                        </a:spcAft>
                      </a:pPr>
                      <a:r>
                        <a:rPr lang="en-US">
                          <a:effectLst/>
                        </a:rPr>
                        <a:t>Primer 4</a:t>
                      </a:r>
                    </a:p>
                  </a:txBody>
                  <a:tcPr marL="68580" marR="68580" marT="0" marB="0"/>
                </a:tc>
                <a:tc>
                  <a:txBody>
                    <a:bodyPr/>
                    <a:lstStyle/>
                    <a:p>
                      <a:pPr algn="ctr">
                        <a:spcAft>
                          <a:spcPts val="0"/>
                        </a:spcAft>
                      </a:pPr>
                      <a:r>
                        <a:rPr lang="en-US" sz="1300">
                          <a:effectLst/>
                        </a:rPr>
                        <a:t>N/A</a:t>
                      </a:r>
                      <a:endParaRPr lang="en-US">
                        <a:effectLst/>
                      </a:endParaRPr>
                    </a:p>
                  </a:txBody>
                  <a:tcPr marL="68580" marR="68580" marT="0" marB="0"/>
                </a:tc>
                <a:tc>
                  <a:txBody>
                    <a:bodyPr/>
                    <a:lstStyle/>
                    <a:p>
                      <a:pPr algn="ctr">
                        <a:spcAft>
                          <a:spcPts val="0"/>
                        </a:spcAft>
                      </a:pPr>
                      <a:r>
                        <a:rPr lang="en-US" sz="1300">
                          <a:effectLst/>
                        </a:rPr>
                        <a:t>1401</a:t>
                      </a:r>
                      <a:endParaRPr lang="en-US">
                        <a:effectLst/>
                      </a:endParaRPr>
                    </a:p>
                  </a:txBody>
                  <a:tcPr marL="68580" marR="68580" marT="0" marB="0"/>
                </a:tc>
                <a:tc>
                  <a:txBody>
                    <a:bodyPr/>
                    <a:lstStyle/>
                    <a:p>
                      <a:pPr algn="ctr">
                        <a:spcAft>
                          <a:spcPts val="0"/>
                        </a:spcAft>
                      </a:pPr>
                      <a:r>
                        <a:rPr lang="en-US" sz="1300">
                          <a:effectLst/>
                        </a:rPr>
                        <a:t>1589.7</a:t>
                      </a:r>
                      <a:endParaRPr lang="en-US">
                        <a:effectLst/>
                      </a:endParaRPr>
                    </a:p>
                  </a:txBody>
                  <a:tcPr marL="68580" marR="68580" marT="0" marB="0"/>
                </a:tc>
                <a:tc>
                  <a:txBody>
                    <a:bodyPr/>
                    <a:lstStyle/>
                    <a:p>
                      <a:pPr algn="ctr">
                        <a:spcAft>
                          <a:spcPts val="0"/>
                        </a:spcAft>
                      </a:pPr>
                      <a:r>
                        <a:rPr lang="en-US" sz="1300">
                          <a:effectLst/>
                        </a:rPr>
                        <a:t>1588</a:t>
                      </a:r>
                      <a:endParaRPr lang="en-US">
                        <a:effectLst/>
                      </a:endParaRPr>
                    </a:p>
                  </a:txBody>
                  <a:tcPr marL="68580" marR="68580" marT="0" marB="0"/>
                </a:tc>
                <a:tc>
                  <a:txBody>
                    <a:bodyPr/>
                    <a:lstStyle/>
                    <a:p>
                      <a:pPr algn="ctr">
                        <a:spcAft>
                          <a:spcPts val="0"/>
                        </a:spcAft>
                      </a:pPr>
                      <a:r>
                        <a:rPr lang="en-US" sz="1300">
                          <a:effectLst/>
                        </a:rPr>
                        <a:t>1583.3</a:t>
                      </a:r>
                      <a:endParaRPr lang="en-US">
                        <a:effectLst/>
                      </a:endParaRPr>
                    </a:p>
                  </a:txBody>
                  <a:tcPr marL="68580" marR="68580" marT="0" marB="0"/>
                </a:tc>
                <a:tc>
                  <a:txBody>
                    <a:bodyPr/>
                    <a:lstStyle/>
                    <a:p>
                      <a:pPr algn="ctr">
                        <a:spcAft>
                          <a:spcPts val="0"/>
                        </a:spcAft>
                      </a:pPr>
                      <a:r>
                        <a:rPr lang="en-US" sz="1300">
                          <a:effectLst/>
                        </a:rPr>
                        <a:t>1488</a:t>
                      </a:r>
                      <a:endParaRPr lang="en-US">
                        <a:effectLst/>
                      </a:endParaRPr>
                    </a:p>
                  </a:txBody>
                  <a:tcPr marL="68580" marR="68580" marT="0" marB="0"/>
                </a:tc>
                <a:extLst>
                  <a:ext uri="{0D108BD9-81ED-4DB2-BD59-A6C34878D82A}">
                    <a16:rowId xmlns:a16="http://schemas.microsoft.com/office/drawing/2014/main" val="2844219525"/>
                  </a:ext>
                </a:extLst>
              </a:tr>
              <a:tr h="166486">
                <a:tc>
                  <a:txBody>
                    <a:bodyPr/>
                    <a:lstStyle/>
                    <a:p>
                      <a:pPr algn="ctr">
                        <a:spcAft>
                          <a:spcPts val="0"/>
                        </a:spcAft>
                      </a:pPr>
                      <a:r>
                        <a:rPr lang="en-US">
                          <a:effectLst/>
                        </a:rPr>
                        <a:t>Primer 5</a:t>
                      </a:r>
                    </a:p>
                  </a:txBody>
                  <a:tcPr marL="68580" marR="68580" marT="0" marB="0"/>
                </a:tc>
                <a:tc>
                  <a:txBody>
                    <a:bodyPr/>
                    <a:lstStyle/>
                    <a:p>
                      <a:pPr algn="ctr">
                        <a:spcAft>
                          <a:spcPts val="0"/>
                        </a:spcAft>
                      </a:pPr>
                      <a:r>
                        <a:rPr lang="en-US" sz="1300">
                          <a:effectLst/>
                        </a:rPr>
                        <a:t>N/A</a:t>
                      </a:r>
                      <a:endParaRPr lang="en-US">
                        <a:effectLst/>
                      </a:endParaRPr>
                    </a:p>
                  </a:txBody>
                  <a:tcPr marL="68580" marR="68580" marT="0" marB="0"/>
                </a:tc>
                <a:tc>
                  <a:txBody>
                    <a:bodyPr/>
                    <a:lstStyle/>
                    <a:p>
                      <a:pPr algn="ctr">
                        <a:spcAft>
                          <a:spcPts val="0"/>
                        </a:spcAft>
                      </a:pPr>
                      <a:r>
                        <a:rPr lang="en-US" sz="1300">
                          <a:effectLst/>
                        </a:rPr>
                        <a:t>9231</a:t>
                      </a:r>
                      <a:endParaRPr lang="en-US">
                        <a:effectLst/>
                      </a:endParaRPr>
                    </a:p>
                  </a:txBody>
                  <a:tcPr marL="68580" marR="68580" marT="0" marB="0"/>
                </a:tc>
                <a:tc>
                  <a:txBody>
                    <a:bodyPr/>
                    <a:lstStyle/>
                    <a:p>
                      <a:pPr algn="ctr">
                        <a:spcAft>
                          <a:spcPts val="0"/>
                        </a:spcAft>
                      </a:pPr>
                      <a:r>
                        <a:rPr lang="en-US" sz="1300">
                          <a:effectLst/>
                        </a:rPr>
                        <a:t>9584.3</a:t>
                      </a:r>
                      <a:endParaRPr lang="en-US">
                        <a:effectLst/>
                      </a:endParaRPr>
                    </a:p>
                  </a:txBody>
                  <a:tcPr marL="68580" marR="68580" marT="0" marB="0"/>
                </a:tc>
                <a:tc>
                  <a:txBody>
                    <a:bodyPr/>
                    <a:lstStyle/>
                    <a:p>
                      <a:pPr algn="ctr">
                        <a:spcAft>
                          <a:spcPts val="0"/>
                        </a:spcAft>
                      </a:pPr>
                      <a:r>
                        <a:rPr lang="en-US" sz="1300">
                          <a:effectLst/>
                        </a:rPr>
                        <a:t>9586</a:t>
                      </a:r>
                      <a:endParaRPr lang="en-US">
                        <a:effectLst/>
                      </a:endParaRPr>
                    </a:p>
                  </a:txBody>
                  <a:tcPr marL="68580" marR="68580" marT="0" marB="0"/>
                </a:tc>
                <a:tc>
                  <a:txBody>
                    <a:bodyPr/>
                    <a:lstStyle/>
                    <a:p>
                      <a:pPr algn="ctr">
                        <a:spcAft>
                          <a:spcPts val="0"/>
                        </a:spcAft>
                      </a:pPr>
                      <a:r>
                        <a:rPr lang="en-US" sz="1300">
                          <a:effectLst/>
                        </a:rPr>
                        <a:t>9579.7</a:t>
                      </a:r>
                      <a:endParaRPr lang="en-US">
                        <a:effectLst/>
                      </a:endParaRPr>
                    </a:p>
                  </a:txBody>
                  <a:tcPr marL="68580" marR="68580" marT="0" marB="0"/>
                </a:tc>
                <a:tc>
                  <a:txBody>
                    <a:bodyPr/>
                    <a:lstStyle/>
                    <a:p>
                      <a:pPr algn="ctr">
                        <a:spcAft>
                          <a:spcPts val="0"/>
                        </a:spcAft>
                      </a:pPr>
                      <a:r>
                        <a:rPr lang="en-US" sz="1300">
                          <a:effectLst/>
                        </a:rPr>
                        <a:t>9439.3</a:t>
                      </a:r>
                      <a:endParaRPr lang="en-US">
                        <a:effectLst/>
                      </a:endParaRPr>
                    </a:p>
                  </a:txBody>
                  <a:tcPr marL="68580" marR="68580" marT="0" marB="0"/>
                </a:tc>
                <a:extLst>
                  <a:ext uri="{0D108BD9-81ED-4DB2-BD59-A6C34878D82A}">
                    <a16:rowId xmlns:a16="http://schemas.microsoft.com/office/drawing/2014/main" val="25056120"/>
                  </a:ext>
                </a:extLst>
              </a:tr>
              <a:tr h="166486">
                <a:tc>
                  <a:txBody>
                    <a:bodyPr/>
                    <a:lstStyle/>
                    <a:p>
                      <a:pPr algn="ctr">
                        <a:spcAft>
                          <a:spcPts val="0"/>
                        </a:spcAft>
                      </a:pPr>
                      <a:r>
                        <a:rPr lang="en-US">
                          <a:effectLst/>
                        </a:rPr>
                        <a:t>Primer 6</a:t>
                      </a:r>
                    </a:p>
                  </a:txBody>
                  <a:tcPr marL="68580" marR="68580" marT="0" marB="0"/>
                </a:tc>
                <a:tc>
                  <a:txBody>
                    <a:bodyPr/>
                    <a:lstStyle/>
                    <a:p>
                      <a:pPr algn="ctr">
                        <a:spcAft>
                          <a:spcPts val="0"/>
                        </a:spcAft>
                      </a:pPr>
                      <a:r>
                        <a:rPr lang="en-US" sz="1300">
                          <a:effectLst/>
                        </a:rPr>
                        <a:t>N/A</a:t>
                      </a:r>
                      <a:endParaRPr lang="en-US">
                        <a:effectLst/>
                      </a:endParaRPr>
                    </a:p>
                  </a:txBody>
                  <a:tcPr marL="68580" marR="68580" marT="0" marB="0"/>
                </a:tc>
                <a:tc>
                  <a:txBody>
                    <a:bodyPr/>
                    <a:lstStyle/>
                    <a:p>
                      <a:pPr algn="ctr">
                        <a:spcAft>
                          <a:spcPts val="0"/>
                        </a:spcAft>
                      </a:pPr>
                      <a:r>
                        <a:rPr lang="en-US" sz="1300">
                          <a:effectLst/>
                        </a:rPr>
                        <a:t>2540</a:t>
                      </a:r>
                      <a:endParaRPr lang="en-US">
                        <a:effectLst/>
                      </a:endParaRPr>
                    </a:p>
                  </a:txBody>
                  <a:tcPr marL="68580" marR="68580" marT="0" marB="0"/>
                </a:tc>
                <a:tc>
                  <a:txBody>
                    <a:bodyPr/>
                    <a:lstStyle/>
                    <a:p>
                      <a:pPr algn="ctr">
                        <a:spcAft>
                          <a:spcPts val="0"/>
                        </a:spcAft>
                      </a:pPr>
                      <a:r>
                        <a:rPr lang="en-US" sz="1300">
                          <a:effectLst/>
                        </a:rPr>
                        <a:t>4642.3</a:t>
                      </a:r>
                      <a:endParaRPr lang="en-US">
                        <a:effectLst/>
                      </a:endParaRPr>
                    </a:p>
                  </a:txBody>
                  <a:tcPr marL="68580" marR="68580" marT="0" marB="0"/>
                </a:tc>
                <a:tc>
                  <a:txBody>
                    <a:bodyPr/>
                    <a:lstStyle/>
                    <a:p>
                      <a:pPr algn="ctr">
                        <a:spcAft>
                          <a:spcPts val="0"/>
                        </a:spcAft>
                      </a:pPr>
                      <a:r>
                        <a:rPr lang="en-US" sz="1300">
                          <a:effectLst/>
                        </a:rPr>
                        <a:t>4627</a:t>
                      </a:r>
                      <a:endParaRPr lang="en-US">
                        <a:effectLst/>
                      </a:endParaRPr>
                    </a:p>
                  </a:txBody>
                  <a:tcPr marL="68580" marR="68580" marT="0" marB="0"/>
                </a:tc>
                <a:tc>
                  <a:txBody>
                    <a:bodyPr/>
                    <a:lstStyle/>
                    <a:p>
                      <a:pPr algn="ctr">
                        <a:spcAft>
                          <a:spcPts val="0"/>
                        </a:spcAft>
                      </a:pPr>
                      <a:r>
                        <a:rPr lang="en-US" sz="1300">
                          <a:effectLst/>
                        </a:rPr>
                        <a:t>4616.3</a:t>
                      </a:r>
                      <a:endParaRPr lang="en-US">
                        <a:effectLst/>
                      </a:endParaRPr>
                    </a:p>
                  </a:txBody>
                  <a:tcPr marL="68580" marR="68580" marT="0" marB="0"/>
                </a:tc>
                <a:tc>
                  <a:txBody>
                    <a:bodyPr/>
                    <a:lstStyle/>
                    <a:p>
                      <a:pPr algn="ctr">
                        <a:spcAft>
                          <a:spcPts val="0"/>
                        </a:spcAft>
                      </a:pPr>
                      <a:r>
                        <a:rPr lang="en-US" sz="1300">
                          <a:effectLst/>
                        </a:rPr>
                        <a:t>4048.8</a:t>
                      </a:r>
                      <a:endParaRPr lang="en-US">
                        <a:effectLst/>
                      </a:endParaRPr>
                    </a:p>
                  </a:txBody>
                  <a:tcPr marL="68580" marR="68580" marT="0" marB="0"/>
                </a:tc>
                <a:extLst>
                  <a:ext uri="{0D108BD9-81ED-4DB2-BD59-A6C34878D82A}">
                    <a16:rowId xmlns:a16="http://schemas.microsoft.com/office/drawing/2014/main" val="290869269"/>
                  </a:ext>
                </a:extLst>
              </a:tr>
            </a:tbl>
          </a:graphicData>
        </a:graphic>
      </p:graphicFrame>
      <p:sp>
        <p:nvSpPr>
          <p:cNvPr id="16" name="Okvir za tekst 15">
            <a:extLst>
              <a:ext uri="{FF2B5EF4-FFF2-40B4-BE49-F238E27FC236}">
                <a16:creationId xmlns:a16="http://schemas.microsoft.com/office/drawing/2014/main" id="{B5D42113-DD38-F1A1-22E2-C4F2D262FB7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sr-Latn-RS"/>
          </a:p>
        </p:txBody>
      </p:sp>
      <p:sp>
        <p:nvSpPr>
          <p:cNvPr id="17" name="Čuvar mesta za broj slajda 16">
            <a:extLst>
              <a:ext uri="{FF2B5EF4-FFF2-40B4-BE49-F238E27FC236}">
                <a16:creationId xmlns:a16="http://schemas.microsoft.com/office/drawing/2014/main" id="{AA357509-889A-8DEA-BDD0-F331562919EC}"/>
              </a:ext>
            </a:extLst>
          </p:cNvPr>
          <p:cNvSpPr>
            <a:spLocks noGrp="1"/>
          </p:cNvSpPr>
          <p:nvPr>
            <p:ph type="sldNum" sz="quarter" idx="12"/>
          </p:nvPr>
        </p:nvSpPr>
        <p:spPr/>
        <p:txBody>
          <a:bodyPr/>
          <a:lstStyle/>
          <a:p>
            <a:fld id="{6113E31D-E2AB-40D1-8B51-AFA5AFEF393A}" type="slidenum">
              <a:rPr lang="en-US" dirty="0"/>
              <a:t>7</a:t>
            </a:fld>
            <a:endParaRPr lang="sr-Latn-RS"/>
          </a:p>
        </p:txBody>
      </p:sp>
    </p:spTree>
    <p:extLst>
      <p:ext uri="{BB962C8B-B14F-4D97-AF65-F5344CB8AC3E}">
        <p14:creationId xmlns:p14="http://schemas.microsoft.com/office/powerpoint/2010/main" val="2609121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7D9E5A7-EF9C-99B2-DF13-CE422540BBF1}"/>
              </a:ext>
            </a:extLst>
          </p:cNvPr>
          <p:cNvSpPr>
            <a:spLocks noGrp="1"/>
          </p:cNvSpPr>
          <p:nvPr>
            <p:ph type="title"/>
          </p:nvPr>
        </p:nvSpPr>
        <p:spPr/>
        <p:txBody>
          <a:bodyPr/>
          <a:lstStyle/>
          <a:p>
            <a:r>
              <a:rPr lang="sr-Latn-RS">
                <a:ea typeface="Calibri Light"/>
                <a:cs typeface="Calibri Light"/>
              </a:rPr>
              <a:t>Zaključak</a:t>
            </a:r>
            <a:endParaRPr lang="sr-Latn-RS"/>
          </a:p>
        </p:txBody>
      </p:sp>
      <p:sp>
        <p:nvSpPr>
          <p:cNvPr id="3" name="Čuvar mesta za sadržaj 2">
            <a:extLst>
              <a:ext uri="{FF2B5EF4-FFF2-40B4-BE49-F238E27FC236}">
                <a16:creationId xmlns:a16="http://schemas.microsoft.com/office/drawing/2014/main" id="{16141CA7-3A7D-AE9F-D69F-04FA63729298}"/>
              </a:ext>
            </a:extLst>
          </p:cNvPr>
          <p:cNvSpPr>
            <a:spLocks noGrp="1"/>
          </p:cNvSpPr>
          <p:nvPr>
            <p:ph idx="1"/>
          </p:nvPr>
        </p:nvSpPr>
        <p:spPr/>
        <p:txBody>
          <a:bodyPr vert="horz" lIns="0" tIns="45720" rIns="0" bIns="45720" rtlCol="0" anchor="t">
            <a:normAutofit/>
          </a:bodyPr>
          <a:lstStyle/>
          <a:p>
            <a:r>
              <a:rPr lang="sr-Latn-RS" sz="1900" dirty="0">
                <a:cs typeface="Calibri"/>
              </a:rPr>
              <a:t>Pohlepni algoritam daje daleko najbolje rezultate kada imamo veliki broj preklapanja u datom nizu niski. Kada nema mnogo preklapanja i dalje je najbolji ali ne i ubedljivo najbolji.</a:t>
            </a:r>
          </a:p>
          <a:p>
            <a:r>
              <a:rPr lang="sr-Latn-RS" sz="1900" dirty="0">
                <a:cs typeface="Calibri"/>
              </a:rPr>
              <a:t>S </a:t>
            </a:r>
            <a:r>
              <a:rPr lang="sr-Latn-RS" sz="1900" dirty="0" err="1">
                <a:cs typeface="Calibri"/>
              </a:rPr>
              <a:t>metaheuristike</a:t>
            </a:r>
            <a:r>
              <a:rPr lang="sr-Latn-RS" sz="1900" dirty="0">
                <a:cs typeface="Calibri"/>
              </a:rPr>
              <a:t> nisu baš pogodne kao pristup za rešavanje problema SCS, ali potencijalno mogu da posluže kao efikasan način da se malo poboljša već dobijeno rešenje.</a:t>
            </a:r>
          </a:p>
          <a:p>
            <a:r>
              <a:rPr lang="sr-Latn-RS" sz="1900" dirty="0">
                <a:cs typeface="Calibri"/>
              </a:rPr>
              <a:t>Genetski algoritam radi malo lošije u poređenju sa pohlepnim algoritmom ako nema prevelikog broja preklapanja između niski – kod primera sa manjim brojem preklapanja genetski algoritam dobija rešenja koja su do 7% lošija od rešenja pohlepnog algoritma.</a:t>
            </a:r>
            <a:br>
              <a:rPr lang="sr-Latn-RS" sz="1900" dirty="0">
                <a:cs typeface="Calibri"/>
              </a:rPr>
            </a:br>
            <a:r>
              <a:rPr lang="sr-Latn-RS" sz="1900" dirty="0">
                <a:cs typeface="Calibri"/>
              </a:rPr>
              <a:t>Dodatno, genetski algoritam daleko brže rešava veoma velike probleme od pohlepnog algoritma – za jedan isti veliki problem genetski algoritam je izbacio rešenje za malo manje od 30 minuta dok pohlepni algoritam ni nakon 8 sati rada nije uspeo da izbaci rešenje.</a:t>
            </a:r>
          </a:p>
          <a:p>
            <a:r>
              <a:rPr lang="sr-Latn-RS" sz="1900" dirty="0">
                <a:cs typeface="Calibri"/>
              </a:rPr>
              <a:t>Za neke srednje velike i velike primere vrlo je moguće koristiti pohlepni algoritam za "</a:t>
            </a:r>
            <a:r>
              <a:rPr lang="sr-Latn-RS" sz="1900" dirty="0" err="1">
                <a:cs typeface="Calibri"/>
              </a:rPr>
              <a:t>seed-ovanje</a:t>
            </a:r>
            <a:r>
              <a:rPr lang="sr-Latn-RS" sz="1900" dirty="0">
                <a:cs typeface="Calibri"/>
              </a:rPr>
              <a:t>" genetskog algoritma uz dodatno povremeno ubacivanje nekog od algoritama S </a:t>
            </a:r>
            <a:r>
              <a:rPr lang="sr-Latn-RS" sz="1900" dirty="0" err="1">
                <a:cs typeface="Calibri"/>
              </a:rPr>
              <a:t>metaheuristike</a:t>
            </a:r>
            <a:r>
              <a:rPr lang="sr-Latn-RS" sz="1900" dirty="0">
                <a:cs typeface="Calibri"/>
              </a:rPr>
              <a:t> radi mogućeg poboljšanja rešenja.</a:t>
            </a:r>
          </a:p>
        </p:txBody>
      </p:sp>
      <p:sp>
        <p:nvSpPr>
          <p:cNvPr id="7" name="Čuvar mesta za broj slajda 6">
            <a:extLst>
              <a:ext uri="{FF2B5EF4-FFF2-40B4-BE49-F238E27FC236}">
                <a16:creationId xmlns:a16="http://schemas.microsoft.com/office/drawing/2014/main" id="{809A6A19-CED7-45AB-432D-D1FC204901ED}"/>
              </a:ext>
            </a:extLst>
          </p:cNvPr>
          <p:cNvSpPr>
            <a:spLocks noGrp="1"/>
          </p:cNvSpPr>
          <p:nvPr>
            <p:ph type="sldNum" sz="quarter" idx="12"/>
          </p:nvPr>
        </p:nvSpPr>
        <p:spPr/>
        <p:txBody>
          <a:bodyPr/>
          <a:lstStyle/>
          <a:p>
            <a:fld id="{6113E31D-E2AB-40D1-8B51-AFA5AFEF393A}" type="slidenum">
              <a:rPr lang="en-US" dirty="0"/>
              <a:t>8</a:t>
            </a:fld>
            <a:endParaRPr lang="sr-Latn-RS"/>
          </a:p>
        </p:txBody>
      </p:sp>
    </p:spTree>
    <p:extLst>
      <p:ext uri="{BB962C8B-B14F-4D97-AF65-F5344CB8AC3E}">
        <p14:creationId xmlns:p14="http://schemas.microsoft.com/office/powerpoint/2010/main" val="285577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281392F-C648-C353-4D98-E38647E1907F}"/>
              </a:ext>
            </a:extLst>
          </p:cNvPr>
          <p:cNvSpPr>
            <a:spLocks noGrp="1"/>
          </p:cNvSpPr>
          <p:nvPr>
            <p:ph type="title"/>
          </p:nvPr>
        </p:nvSpPr>
        <p:spPr/>
        <p:txBody>
          <a:bodyPr/>
          <a:lstStyle/>
          <a:p>
            <a:r>
              <a:rPr lang="sr-Latn-RS">
                <a:ea typeface="Calibri Light"/>
                <a:cs typeface="Calibri Light"/>
              </a:rPr>
              <a:t>Literatura</a:t>
            </a:r>
            <a:endParaRPr lang="sr-Latn-RS"/>
          </a:p>
        </p:txBody>
      </p:sp>
      <p:sp>
        <p:nvSpPr>
          <p:cNvPr id="3" name="Čuvar mesta za sadržaj 2">
            <a:extLst>
              <a:ext uri="{FF2B5EF4-FFF2-40B4-BE49-F238E27FC236}">
                <a16:creationId xmlns:a16="http://schemas.microsoft.com/office/drawing/2014/main" id="{DF95D75E-FD87-21F0-B34D-0BA12BF4B3BC}"/>
              </a:ext>
            </a:extLst>
          </p:cNvPr>
          <p:cNvSpPr>
            <a:spLocks noGrp="1"/>
          </p:cNvSpPr>
          <p:nvPr>
            <p:ph idx="1"/>
          </p:nvPr>
        </p:nvSpPr>
        <p:spPr/>
        <p:txBody>
          <a:bodyPr vert="horz" lIns="0" tIns="45720" rIns="0" bIns="45720" rtlCol="0" anchor="t">
            <a:normAutofit/>
          </a:bodyPr>
          <a:lstStyle/>
          <a:p>
            <a:r>
              <a:rPr lang="en-US" sz="1600" dirty="0">
                <a:latin typeface="Arial"/>
                <a:cs typeface="Arial"/>
              </a:rPr>
              <a:t>[1] Jo</a:t>
            </a:r>
            <a:r>
              <a:rPr lang="sr-Latn-RS" sz="1600" dirty="0" err="1">
                <a:latin typeface="Arial"/>
                <a:cs typeface="Arial"/>
              </a:rPr>
              <a:t>nathan</a:t>
            </a:r>
            <a:r>
              <a:rPr lang="sr-Latn-RS" sz="1600" dirty="0">
                <a:latin typeface="Arial"/>
                <a:cs typeface="Arial"/>
              </a:rPr>
              <a:t> S. </a:t>
            </a:r>
            <a:r>
              <a:rPr lang="sr-Latn-RS" sz="1600" dirty="0" err="1">
                <a:latin typeface="Arial"/>
                <a:cs typeface="Arial"/>
              </a:rPr>
              <a:t>Turner</a:t>
            </a:r>
            <a:r>
              <a:rPr lang="sr-Latn-RS" sz="1600" dirty="0">
                <a:latin typeface="Arial"/>
                <a:cs typeface="Arial"/>
              </a:rPr>
              <a:t>, „</a:t>
            </a:r>
            <a:r>
              <a:rPr lang="sr-Latn-RS" sz="1600" dirty="0" err="1">
                <a:latin typeface="Arial"/>
                <a:cs typeface="Arial"/>
              </a:rPr>
              <a:t>Approximation</a:t>
            </a:r>
            <a:r>
              <a:rPr lang="sr-Latn-RS" sz="1600" dirty="0">
                <a:latin typeface="Arial"/>
                <a:cs typeface="Arial"/>
              </a:rPr>
              <a:t> </a:t>
            </a:r>
            <a:r>
              <a:rPr lang="sr-Latn-RS" sz="1600" dirty="0" err="1">
                <a:latin typeface="Arial"/>
                <a:cs typeface="Arial"/>
              </a:rPr>
              <a:t>Algorithms</a:t>
            </a:r>
            <a:r>
              <a:rPr lang="sr-Latn-RS" sz="1600" dirty="0">
                <a:latin typeface="Arial"/>
                <a:cs typeface="Arial"/>
              </a:rPr>
              <a:t> </a:t>
            </a:r>
            <a:r>
              <a:rPr lang="sr-Latn-RS" sz="1600" dirty="0" err="1">
                <a:latin typeface="Arial"/>
                <a:cs typeface="Arial"/>
              </a:rPr>
              <a:t>for</a:t>
            </a:r>
            <a:r>
              <a:rPr lang="sr-Latn-RS" sz="1600" dirty="0">
                <a:latin typeface="Arial"/>
                <a:cs typeface="Arial"/>
              </a:rPr>
              <a:t> </a:t>
            </a:r>
            <a:r>
              <a:rPr lang="sr-Latn-RS" sz="1600" dirty="0" err="1">
                <a:latin typeface="Arial"/>
                <a:cs typeface="Arial"/>
              </a:rPr>
              <a:t>the</a:t>
            </a:r>
            <a:r>
              <a:rPr lang="sr-Latn-RS" sz="1600" dirty="0">
                <a:latin typeface="Arial"/>
                <a:cs typeface="Arial"/>
              </a:rPr>
              <a:t> </a:t>
            </a:r>
            <a:r>
              <a:rPr lang="sr-Latn-RS" sz="1600" dirty="0" err="1">
                <a:latin typeface="Arial"/>
                <a:cs typeface="Arial"/>
              </a:rPr>
              <a:t>Shortest</a:t>
            </a:r>
            <a:r>
              <a:rPr lang="sr-Latn-RS" sz="1600" dirty="0">
                <a:latin typeface="Arial"/>
                <a:cs typeface="Arial"/>
              </a:rPr>
              <a:t> </a:t>
            </a:r>
            <a:r>
              <a:rPr lang="sr-Latn-RS" sz="1600" dirty="0" err="1">
                <a:latin typeface="Arial"/>
                <a:cs typeface="Arial"/>
              </a:rPr>
              <a:t>Common</a:t>
            </a:r>
            <a:r>
              <a:rPr lang="sr-Latn-RS" sz="1600" dirty="0">
                <a:latin typeface="Arial"/>
                <a:cs typeface="Arial"/>
              </a:rPr>
              <a:t> </a:t>
            </a:r>
            <a:r>
              <a:rPr lang="sr-Latn-RS" sz="1600" dirty="0" err="1">
                <a:latin typeface="Arial"/>
                <a:cs typeface="Arial"/>
              </a:rPr>
              <a:t>Superstring</a:t>
            </a:r>
            <a:r>
              <a:rPr lang="sr-Latn-RS" sz="1600" dirty="0">
                <a:latin typeface="Arial"/>
                <a:cs typeface="Arial"/>
              </a:rPr>
              <a:t> Problem“, </a:t>
            </a:r>
            <a:r>
              <a:rPr lang="en-US" sz="1600" dirty="0">
                <a:latin typeface="Arial"/>
                <a:cs typeface="Arial"/>
                <a:hlinkClick r:id="rId2"/>
              </a:rPr>
              <a:t>https://www.sciencedirect.com/science/article/pii/0890540189900448</a:t>
            </a:r>
            <a:r>
              <a:rPr lang="en-US" sz="1600" dirty="0">
                <a:solidFill>
                  <a:srgbClr val="000000"/>
                </a:solidFill>
                <a:latin typeface="Arial"/>
                <a:cs typeface="Arial"/>
              </a:rPr>
              <a:t>, </a:t>
            </a:r>
            <a:r>
              <a:rPr lang="sr-Latn-RS" sz="1600" dirty="0">
                <a:latin typeface="Arial"/>
                <a:cs typeface="Arial"/>
              </a:rPr>
              <a:t>1989.</a:t>
            </a:r>
            <a:br>
              <a:rPr lang="sr-Latn-RS" sz="1600" dirty="0">
                <a:latin typeface="Arial"/>
                <a:cs typeface="Arial"/>
              </a:rPr>
            </a:br>
            <a:r>
              <a:rPr lang="sr-Latn-RS" sz="1600" dirty="0">
                <a:latin typeface="Arial"/>
                <a:cs typeface="Arial"/>
              </a:rPr>
              <a:t> [2] </a:t>
            </a:r>
            <a:r>
              <a:rPr lang="sr-Latn-RS" sz="1600" dirty="0" err="1">
                <a:latin typeface="Arial"/>
                <a:cs typeface="Arial"/>
              </a:rPr>
              <a:t>Tyler</a:t>
            </a:r>
            <a:r>
              <a:rPr lang="sr-Latn-RS" sz="1600" dirty="0">
                <a:latin typeface="Arial"/>
                <a:cs typeface="Arial"/>
              </a:rPr>
              <a:t> </a:t>
            </a:r>
            <a:r>
              <a:rPr lang="sr-Latn-RS" sz="1600" dirty="0" err="1">
                <a:latin typeface="Arial"/>
                <a:cs typeface="Arial"/>
              </a:rPr>
              <a:t>Giallanza</a:t>
            </a:r>
            <a:r>
              <a:rPr lang="sr-Latn-RS" sz="1600" dirty="0">
                <a:latin typeface="Arial"/>
                <a:cs typeface="Arial"/>
              </a:rPr>
              <a:t>, „</a:t>
            </a:r>
            <a:r>
              <a:rPr lang="sr-Latn-RS" sz="1600" dirty="0" err="1">
                <a:latin typeface="Arial"/>
                <a:cs typeface="Arial"/>
              </a:rPr>
              <a:t>Novel</a:t>
            </a:r>
            <a:r>
              <a:rPr lang="sr-Latn-RS" sz="1600" dirty="0">
                <a:latin typeface="Arial"/>
                <a:cs typeface="Arial"/>
              </a:rPr>
              <a:t> </a:t>
            </a:r>
            <a:r>
              <a:rPr lang="sr-Latn-RS" sz="1600" dirty="0" err="1">
                <a:latin typeface="Arial"/>
                <a:cs typeface="Arial"/>
              </a:rPr>
              <a:t>Applications</a:t>
            </a:r>
            <a:r>
              <a:rPr lang="sr-Latn-RS" sz="1600" dirty="0">
                <a:latin typeface="Arial"/>
                <a:cs typeface="Arial"/>
              </a:rPr>
              <a:t> </a:t>
            </a:r>
            <a:r>
              <a:rPr lang="sr-Latn-RS" sz="1600" dirty="0" err="1">
                <a:latin typeface="Arial"/>
                <a:cs typeface="Arial"/>
              </a:rPr>
              <a:t>of</a:t>
            </a:r>
            <a:r>
              <a:rPr lang="sr-Latn-RS" sz="1600" dirty="0">
                <a:latin typeface="Arial"/>
                <a:cs typeface="Arial"/>
              </a:rPr>
              <a:t> </a:t>
            </a:r>
            <a:r>
              <a:rPr lang="sr-Latn-RS" sz="1600" dirty="0" err="1">
                <a:latin typeface="Arial"/>
                <a:cs typeface="Arial"/>
              </a:rPr>
              <a:t>Stochastic</a:t>
            </a:r>
            <a:r>
              <a:rPr lang="sr-Latn-RS" sz="1600" dirty="0">
                <a:latin typeface="Arial"/>
                <a:cs typeface="Arial"/>
              </a:rPr>
              <a:t> Global </a:t>
            </a:r>
            <a:r>
              <a:rPr lang="sr-Latn-RS" sz="1600" dirty="0" err="1">
                <a:latin typeface="Arial"/>
                <a:cs typeface="Arial"/>
              </a:rPr>
              <a:t>Optimization</a:t>
            </a:r>
            <a:r>
              <a:rPr lang="sr-Latn-RS" sz="1600" dirty="0">
                <a:latin typeface="Arial"/>
                <a:cs typeface="Arial"/>
              </a:rPr>
              <a:t> </a:t>
            </a:r>
            <a:r>
              <a:rPr lang="sr-Latn-RS" sz="1600" dirty="0" err="1">
                <a:latin typeface="Arial"/>
                <a:cs typeface="Arial"/>
              </a:rPr>
              <a:t>Algorithms</a:t>
            </a:r>
            <a:r>
              <a:rPr lang="sr-Latn-RS" sz="1600" dirty="0">
                <a:latin typeface="Arial"/>
                <a:cs typeface="Arial"/>
              </a:rPr>
              <a:t> to </a:t>
            </a:r>
            <a:r>
              <a:rPr lang="sr-Latn-RS" sz="1600" dirty="0" err="1">
                <a:latin typeface="Arial"/>
                <a:cs typeface="Arial"/>
              </a:rPr>
              <a:t>the</a:t>
            </a:r>
            <a:r>
              <a:rPr lang="sr-Latn-RS" sz="1600" dirty="0">
                <a:latin typeface="Arial"/>
                <a:cs typeface="Arial"/>
              </a:rPr>
              <a:t> </a:t>
            </a:r>
            <a:r>
              <a:rPr lang="sr-Latn-RS" sz="1600" dirty="0" err="1">
                <a:latin typeface="Arial"/>
                <a:cs typeface="Arial"/>
              </a:rPr>
              <a:t>Shortest</a:t>
            </a:r>
            <a:r>
              <a:rPr lang="sr-Latn-RS" sz="1600" dirty="0">
                <a:latin typeface="Arial"/>
                <a:cs typeface="Arial"/>
              </a:rPr>
              <a:t> </a:t>
            </a:r>
            <a:r>
              <a:rPr lang="sr-Latn-RS" sz="1600" dirty="0" err="1">
                <a:latin typeface="Arial"/>
                <a:cs typeface="Arial"/>
              </a:rPr>
              <a:t>Common</a:t>
            </a:r>
            <a:r>
              <a:rPr lang="sr-Latn-RS" sz="1600" dirty="0">
                <a:latin typeface="Arial"/>
                <a:cs typeface="Arial"/>
              </a:rPr>
              <a:t> </a:t>
            </a:r>
            <a:r>
              <a:rPr lang="sr-Latn-RS" sz="1600" dirty="0" err="1">
                <a:latin typeface="Arial"/>
                <a:cs typeface="Arial"/>
              </a:rPr>
              <a:t>Superstring</a:t>
            </a:r>
            <a:r>
              <a:rPr lang="sr-Latn-RS" sz="1600" dirty="0">
                <a:latin typeface="Arial"/>
                <a:cs typeface="Arial"/>
              </a:rPr>
              <a:t> Problem“, </a:t>
            </a:r>
            <a:r>
              <a:rPr lang="sr-Latn-RS" sz="1600" dirty="0">
                <a:latin typeface="Arial"/>
                <a:cs typeface="Arial"/>
                <a:hlinkClick r:id="rId3"/>
              </a:rPr>
              <a:t>https://www.nshss.org/media/29819/giallanza.pdf</a:t>
            </a:r>
            <a:r>
              <a:rPr lang="sr-Latn-RS" sz="1600" dirty="0">
                <a:solidFill>
                  <a:srgbClr val="000000"/>
                </a:solidFill>
                <a:latin typeface="Arial"/>
                <a:cs typeface="Arial"/>
              </a:rPr>
              <a:t>, </a:t>
            </a:r>
            <a:r>
              <a:rPr lang="sr-Latn-RS" sz="1600" dirty="0">
                <a:latin typeface="Arial"/>
                <a:cs typeface="Arial"/>
              </a:rPr>
              <a:t>2016.</a:t>
            </a:r>
            <a:br>
              <a:rPr lang="sr-Latn-RS" sz="1600" dirty="0">
                <a:latin typeface="Arial"/>
                <a:cs typeface="Arial"/>
              </a:rPr>
            </a:br>
            <a:r>
              <a:rPr lang="sr-Latn-RS" sz="1600" dirty="0">
                <a:latin typeface="Arial"/>
                <a:cs typeface="Arial"/>
              </a:rPr>
              <a:t> [3] </a:t>
            </a:r>
            <a:r>
              <a:rPr lang="sr-Latn-RS" sz="1600" dirty="0" err="1">
                <a:latin typeface="Arial"/>
                <a:cs typeface="Arial"/>
              </a:rPr>
              <a:t>Xuan</a:t>
            </a:r>
            <a:r>
              <a:rPr lang="sr-Latn-RS" sz="1600" dirty="0">
                <a:latin typeface="Arial"/>
                <a:cs typeface="Arial"/>
              </a:rPr>
              <a:t> </a:t>
            </a:r>
            <a:r>
              <a:rPr lang="sr-Latn-RS" sz="1600" dirty="0" err="1">
                <a:latin typeface="Arial"/>
                <a:cs typeface="Arial"/>
              </a:rPr>
              <a:t>Liu</a:t>
            </a:r>
            <a:r>
              <a:rPr lang="sr-Latn-RS" sz="1600" dirty="0">
                <a:latin typeface="Arial"/>
                <a:cs typeface="Arial"/>
              </a:rPr>
              <a:t>, </a:t>
            </a:r>
            <a:r>
              <a:rPr lang="sr-Latn-RS" sz="1600" dirty="0" err="1">
                <a:latin typeface="Arial"/>
                <a:cs typeface="Arial"/>
              </a:rPr>
              <a:t>Ondrej</a:t>
            </a:r>
            <a:r>
              <a:rPr lang="sr-Latn-RS" sz="1600" dirty="0">
                <a:latin typeface="Arial"/>
                <a:cs typeface="Arial"/>
              </a:rPr>
              <a:t> </a:t>
            </a:r>
            <a:r>
              <a:rPr lang="sr-Latn-RS" sz="1600" dirty="0" err="1">
                <a:latin typeface="Arial"/>
                <a:cs typeface="Arial"/>
              </a:rPr>
              <a:t>Sýkora</a:t>
            </a:r>
            <a:r>
              <a:rPr lang="sr-Latn-RS" sz="1600" dirty="0">
                <a:latin typeface="Arial"/>
                <a:cs typeface="Arial"/>
              </a:rPr>
              <a:t>, „</a:t>
            </a:r>
            <a:r>
              <a:rPr lang="sr-Latn-RS" sz="1600" dirty="0" err="1">
                <a:latin typeface="Arial"/>
                <a:cs typeface="Arial"/>
              </a:rPr>
              <a:t>Sequential</a:t>
            </a:r>
            <a:r>
              <a:rPr lang="sr-Latn-RS" sz="1600" dirty="0">
                <a:latin typeface="Arial"/>
                <a:cs typeface="Arial"/>
              </a:rPr>
              <a:t> </a:t>
            </a:r>
            <a:r>
              <a:rPr lang="sr-Latn-RS" sz="1600" dirty="0" err="1">
                <a:latin typeface="Arial"/>
                <a:cs typeface="Arial"/>
              </a:rPr>
              <a:t>and</a:t>
            </a:r>
            <a:r>
              <a:rPr lang="sr-Latn-RS" sz="1600" dirty="0">
                <a:latin typeface="Arial"/>
                <a:cs typeface="Arial"/>
              </a:rPr>
              <a:t> </a:t>
            </a:r>
            <a:r>
              <a:rPr lang="sr-Latn-RS" sz="1600" dirty="0" err="1">
                <a:latin typeface="Arial"/>
                <a:cs typeface="Arial"/>
              </a:rPr>
              <a:t>Parallel</a:t>
            </a:r>
            <a:r>
              <a:rPr lang="sr-Latn-RS" sz="1600" dirty="0">
                <a:latin typeface="Arial"/>
                <a:cs typeface="Arial"/>
              </a:rPr>
              <a:t> </a:t>
            </a:r>
            <a:r>
              <a:rPr lang="sr-Latn-RS" sz="1600" dirty="0" err="1">
                <a:latin typeface="Arial"/>
                <a:cs typeface="Arial"/>
              </a:rPr>
              <a:t>Algorithms</a:t>
            </a:r>
            <a:r>
              <a:rPr lang="sr-Latn-RS" sz="1600" dirty="0">
                <a:latin typeface="Arial"/>
                <a:cs typeface="Arial"/>
              </a:rPr>
              <a:t> </a:t>
            </a:r>
            <a:r>
              <a:rPr lang="sr-Latn-RS" sz="1600" dirty="0" err="1">
                <a:latin typeface="Arial"/>
                <a:cs typeface="Arial"/>
              </a:rPr>
              <a:t>for</a:t>
            </a:r>
            <a:r>
              <a:rPr lang="sr-Latn-RS" sz="1600" dirty="0">
                <a:latin typeface="Arial"/>
                <a:cs typeface="Arial"/>
              </a:rPr>
              <a:t> </a:t>
            </a:r>
            <a:r>
              <a:rPr lang="sr-Latn-RS" sz="1600" dirty="0" err="1">
                <a:latin typeface="Arial"/>
                <a:cs typeface="Arial"/>
              </a:rPr>
              <a:t>the</a:t>
            </a:r>
            <a:r>
              <a:rPr lang="sr-Latn-RS" sz="1600" dirty="0">
                <a:latin typeface="Arial"/>
                <a:cs typeface="Arial"/>
              </a:rPr>
              <a:t> </a:t>
            </a:r>
            <a:r>
              <a:rPr lang="sr-Latn-RS" sz="1600" dirty="0" err="1">
                <a:latin typeface="Arial"/>
                <a:cs typeface="Arial"/>
              </a:rPr>
              <a:t>Shortest</a:t>
            </a:r>
            <a:r>
              <a:rPr lang="sr-Latn-RS" sz="1600" dirty="0">
                <a:latin typeface="Arial"/>
                <a:cs typeface="Arial"/>
              </a:rPr>
              <a:t> </a:t>
            </a:r>
            <a:r>
              <a:rPr lang="sr-Latn-RS" sz="1600" dirty="0" err="1">
                <a:latin typeface="Arial"/>
                <a:cs typeface="Arial"/>
              </a:rPr>
              <a:t>Common</a:t>
            </a:r>
            <a:r>
              <a:rPr lang="sr-Latn-RS" sz="1600" dirty="0">
                <a:latin typeface="Arial"/>
                <a:cs typeface="Arial"/>
              </a:rPr>
              <a:t> </a:t>
            </a:r>
            <a:r>
              <a:rPr lang="sr-Latn-RS" sz="1600" dirty="0" err="1">
                <a:latin typeface="Arial"/>
                <a:cs typeface="Arial"/>
              </a:rPr>
              <a:t>Superstring</a:t>
            </a:r>
            <a:r>
              <a:rPr lang="sr-Latn-RS" sz="1600" dirty="0">
                <a:latin typeface="Arial"/>
                <a:cs typeface="Arial"/>
              </a:rPr>
              <a:t> Problem“,</a:t>
            </a:r>
            <a:r>
              <a:rPr lang="sr-Latn-RS" sz="1600" dirty="0">
                <a:latin typeface="Arial"/>
                <a:ea typeface="+mn-lt"/>
                <a:cs typeface="Arial"/>
              </a:rPr>
              <a:t> </a:t>
            </a:r>
            <a:r>
              <a:rPr lang="sr-Latn-RS" sz="1600" dirty="0">
                <a:ea typeface="+mn-lt"/>
                <a:cs typeface="+mn-lt"/>
                <a:hlinkClick r:id="rId4"/>
              </a:rPr>
              <a:t>https://citeseerx.ist.psu.edu/document?doi=d406c2ac168e4af40e8380b85d28fec5de6959e9</a:t>
            </a:r>
            <a:r>
              <a:rPr lang="sr-Latn-RS" sz="1600" dirty="0">
                <a:solidFill>
                  <a:srgbClr val="000000"/>
                </a:solidFill>
                <a:latin typeface="Arial"/>
                <a:cs typeface="Arial"/>
              </a:rPr>
              <a:t>,</a:t>
            </a:r>
            <a:r>
              <a:rPr lang="sr-Latn-RS" sz="1600" dirty="0">
                <a:latin typeface="Arial"/>
                <a:cs typeface="Arial"/>
              </a:rPr>
              <a:t> 2005.</a:t>
            </a:r>
            <a:endParaRPr lang="sr-Latn-RS" sz="1600" dirty="0">
              <a:cs typeface="Calibri" panose="020F0502020204030204"/>
            </a:endParaRPr>
          </a:p>
        </p:txBody>
      </p:sp>
      <p:sp>
        <p:nvSpPr>
          <p:cNvPr id="4" name="Čuvar mesta za broj slajda 3">
            <a:extLst>
              <a:ext uri="{FF2B5EF4-FFF2-40B4-BE49-F238E27FC236}">
                <a16:creationId xmlns:a16="http://schemas.microsoft.com/office/drawing/2014/main" id="{1CFD32A9-D1B6-8C17-9A0C-4E28DDBE8C94}"/>
              </a:ext>
            </a:extLst>
          </p:cNvPr>
          <p:cNvSpPr>
            <a:spLocks noGrp="1"/>
          </p:cNvSpPr>
          <p:nvPr>
            <p:ph type="sldNum" sz="quarter" idx="12"/>
          </p:nvPr>
        </p:nvSpPr>
        <p:spPr/>
        <p:txBody>
          <a:bodyPr/>
          <a:lstStyle/>
          <a:p>
            <a:fld id="{6113E31D-E2AB-40D1-8B51-AFA5AFEF393A}" type="slidenum">
              <a:rPr lang="en-US" dirty="0"/>
              <a:t>9</a:t>
            </a:fld>
            <a:endParaRPr lang="sr-Latn-RS"/>
          </a:p>
        </p:txBody>
      </p:sp>
    </p:spTree>
    <p:extLst>
      <p:ext uri="{BB962C8B-B14F-4D97-AF65-F5344CB8AC3E}">
        <p14:creationId xmlns:p14="http://schemas.microsoft.com/office/powerpoint/2010/main" val="53864138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Široki ekran</PresentationFormat>
  <Slides>9</Slides>
  <Notes>0</Notes>
  <HiddenSlides>0</HiddenSlides>
  <ScaleCrop>false</ScaleCrop>
  <HeadingPairs>
    <vt:vector size="4" baseType="variant">
      <vt:variant>
        <vt:lpstr>Tema</vt:lpstr>
      </vt:variant>
      <vt:variant>
        <vt:i4>1</vt:i4>
      </vt:variant>
      <vt:variant>
        <vt:lpstr>Naslovi slajdova</vt:lpstr>
      </vt:variant>
      <vt:variant>
        <vt:i4>9</vt:i4>
      </vt:variant>
    </vt:vector>
  </HeadingPairs>
  <TitlesOfParts>
    <vt:vector size="10" baseType="lpstr">
      <vt:lpstr>Retrospect</vt:lpstr>
      <vt:lpstr>Shortest common superstring</vt:lpstr>
      <vt:lpstr>Opis problema</vt:lpstr>
      <vt:lpstr>Algoritam grube sile (DP)</vt:lpstr>
      <vt:lpstr>Pohlepni algoritam</vt:lpstr>
      <vt:lpstr>S metaheurustike – LS, SA, VNS</vt:lpstr>
      <vt:lpstr>Genetski algoritam</vt:lpstr>
      <vt:lpstr>Poređenje pristupa</vt:lpstr>
      <vt:lpstr>Zaključak</vt:lpstr>
      <vt:lpstr>Literatura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prezentacija</dc:title>
  <dc:creator/>
  <cp:revision>33</cp:revision>
  <dcterms:created xsi:type="dcterms:W3CDTF">2023-07-20T12:16:32Z</dcterms:created>
  <dcterms:modified xsi:type="dcterms:W3CDTF">2023-07-31T15:36:05Z</dcterms:modified>
</cp:coreProperties>
</file>