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notesMasterIdLst>
    <p:notesMasterId r:id="rId5"/>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7" Type="http://schemas.openxmlformats.org/officeDocument/2006/relationships/slideLayout" Target="../slideLayouts/slideLayout1.xml"/><Relationship Id="rId8"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5"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6" Type="http://schemas.openxmlformats.org/officeDocument/2006/relationships/slideLayout" Target="../slideLayouts/slideLayout1.xml"/><Relationship Id="rId7"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r>
          <p:cNvPicPr>
            <a:picLocks noChangeAspect="1"/>
          </p:cNvPicPr>
          <p:nvPr/>
        </p:nvPicPr>
        <p:blipFill>
          <a:blip r:embed="rId2"/>
          <a:stretch>
            <a:fillRect/>
          </a:stretch>
        </p:blipFill>
        <p:spPr>
          <a:xfrm>
            <a:off x="914400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9452610" y="2086808"/>
            <a:ext cx="4869061" cy="4055983"/>
          </a:xfrm>
          <a:prstGeom prst="rect">
            <a:avLst/>
          </a:prstGeom>
        </p:spPr>
      </p:pic>
      <p:sp>
        <p:nvSpPr>
          <p:cNvPr id="6" name="Text 1"/>
          <p:cNvSpPr/>
          <p:nvPr/>
        </p:nvSpPr>
        <p:spPr>
          <a:xfrm>
            <a:off x="864037" y="1720096"/>
            <a:ext cx="7415927" cy="2129314"/>
          </a:xfrm>
          <a:prstGeom prst="rect">
            <a:avLst/>
          </a:prstGeom>
          <a:noFill/>
          <a:ln/>
        </p:spPr>
        <p:txBody>
          <a:bodyPr wrap="square" rtlCol="0" anchor="t"/>
          <a:lstStyle/>
          <a:p>
            <a:pPr indent="0" marL="0">
              <a:lnSpc>
                <a:spcPts val="8384"/>
              </a:lnSpc>
              <a:buNone/>
            </a:pPr>
            <a:r>
              <a:rPr lang="en-US" sz="6707" dirty="0">
                <a:solidFill>
                  <a:srgbClr val="F2F0F4"/>
                </a:solidFill>
                <a:latin typeface="Montserrat" pitchFamily="34" charset="0"/>
                <a:ea typeface="Montserrat" pitchFamily="34" charset="-122"/>
                <a:cs typeface="Montserrat" pitchFamily="34" charset="-120"/>
              </a:rPr>
              <a:t>3D Printing in IoT Prototyping</a:t>
            </a:r>
            <a:endParaRPr lang="en-US" sz="6707" dirty="0"/>
          </a:p>
        </p:txBody>
      </p:sp>
      <p:sp>
        <p:nvSpPr>
          <p:cNvPr id="7" name="Text 2"/>
          <p:cNvSpPr/>
          <p:nvPr/>
        </p:nvSpPr>
        <p:spPr>
          <a:xfrm>
            <a:off x="864037" y="4219694"/>
            <a:ext cx="7415927" cy="1580198"/>
          </a:xfrm>
          <a:prstGeom prst="rect">
            <a:avLst/>
          </a:prstGeom>
          <a:noFill/>
          <a:ln/>
        </p:spPr>
        <p:txBody>
          <a:bodyPr wrap="square" rtlCol="0" anchor="t"/>
          <a:lstStyle/>
          <a:p>
            <a:pPr indent="0" marL="0">
              <a:lnSpc>
                <a:spcPts val="3110"/>
              </a:lnSpc>
              <a:buNone/>
            </a:pPr>
            <a:r>
              <a:rPr lang="en-US" sz="1944" dirty="0">
                <a:solidFill>
                  <a:srgbClr val="DCD7E5"/>
                </a:solidFill>
                <a:latin typeface="Heebo" pitchFamily="34" charset="0"/>
                <a:ea typeface="Heebo" pitchFamily="34" charset="-122"/>
                <a:cs typeface="Heebo" pitchFamily="34" charset="-120"/>
              </a:rPr>
              <a:t>3D printing is an invaluable tool for building IoT prototypes. It allows you to quickly iterate on your designs and create complex geometries that might be impossible to manufacture using traditional methods.</a:t>
            </a:r>
            <a:endParaRPr lang="en-US" sz="1944" dirty="0"/>
          </a:p>
        </p:txBody>
      </p:sp>
      <p:sp>
        <p:nvSpPr>
          <p:cNvPr id="8" name="Shape 3"/>
          <p:cNvSpPr/>
          <p:nvPr/>
        </p:nvSpPr>
        <p:spPr>
          <a:xfrm>
            <a:off x="864037" y="6096000"/>
            <a:ext cx="394930" cy="394930"/>
          </a:xfrm>
          <a:prstGeom prst="roundRect">
            <a:avLst>
              <a:gd name="adj" fmla="val 23151155"/>
            </a:avLst>
          </a:prstGeom>
          <a:noFill/>
          <a:ln w="7620">
            <a:solidFill>
              <a:srgbClr val="FFFFFF"/>
            </a:solidFill>
            <a:prstDash val="solid"/>
          </a:ln>
        </p:spPr>
      </p:sp>
      <p:pic>
        <p:nvPicPr>
          <p:cNvPr id="9" name="Image 3" descr="preencoded.png">    </p:cNvPr>
          <p:cNvPicPr>
            <a:picLocks noChangeAspect="1"/>
          </p:cNvPicPr>
          <p:nvPr/>
        </p:nvPicPr>
        <p:blipFill>
          <a:blip r:embed="rId4"/>
          <a:stretch>
            <a:fillRect/>
          </a:stretch>
        </p:blipFill>
        <p:spPr>
          <a:xfrm>
            <a:off x="871657" y="6103620"/>
            <a:ext cx="379690" cy="379690"/>
          </a:xfrm>
          <a:prstGeom prst="rect">
            <a:avLst/>
          </a:prstGeom>
        </p:spPr>
      </p:pic>
      <p:sp>
        <p:nvSpPr>
          <p:cNvPr id="10" name="Text 4"/>
          <p:cNvSpPr/>
          <p:nvPr/>
        </p:nvSpPr>
        <p:spPr>
          <a:xfrm>
            <a:off x="1382316" y="6077545"/>
            <a:ext cx="1195149" cy="431959"/>
          </a:xfrm>
          <a:prstGeom prst="rect">
            <a:avLst/>
          </a:prstGeom>
          <a:noFill/>
          <a:ln/>
        </p:spPr>
        <p:txBody>
          <a:bodyPr wrap="none" rtlCol="0" anchor="t"/>
          <a:lstStyle/>
          <a:p>
            <a:pPr algn="l" indent="0" marL="0">
              <a:lnSpc>
                <a:spcPts val="3402"/>
              </a:lnSpc>
              <a:buNone/>
            </a:pPr>
            <a:r>
              <a:rPr lang="en-US" sz="2430" b="1" dirty="0">
                <a:solidFill>
                  <a:srgbClr val="DCD7E5"/>
                </a:solidFill>
                <a:latin typeface="Heebo" pitchFamily="34" charset="0"/>
                <a:ea typeface="Heebo" pitchFamily="34" charset="-122"/>
                <a:cs typeface="Heebo" pitchFamily="34" charset="-120"/>
              </a:rPr>
              <a:t>by Velan</a:t>
            </a:r>
            <a:endParaRPr lang="en-US" sz="2430" dirty="0"/>
          </a:p>
        </p:txBody>
      </p:sp>
      <p:pic>
        <p:nvPicPr>
          <p:cNvPr id="11"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sp>
        <p:nvSpPr>
          <p:cNvPr id="4" name="Text 1"/>
          <p:cNvSpPr/>
          <p:nvPr/>
        </p:nvSpPr>
        <p:spPr>
          <a:xfrm>
            <a:off x="864037" y="1224677"/>
            <a:ext cx="12902327" cy="1543050"/>
          </a:xfrm>
          <a:prstGeom prst="rect">
            <a:avLst/>
          </a:prstGeom>
          <a:noFill/>
          <a:ln/>
        </p:spPr>
        <p:txBody>
          <a:bodyPr wrap="square" rtlCol="0" anchor="t"/>
          <a:lstStyle/>
          <a:p>
            <a:pPr indent="0" marL="0">
              <a:lnSpc>
                <a:spcPts val="6075"/>
              </a:lnSpc>
              <a:buNone/>
            </a:pPr>
            <a:r>
              <a:rPr lang="en-US" sz="4860" dirty="0">
                <a:solidFill>
                  <a:srgbClr val="F2F0F4"/>
                </a:solidFill>
                <a:latin typeface="Montserrat" pitchFamily="34" charset="0"/>
                <a:ea typeface="Montserrat" pitchFamily="34" charset="-122"/>
                <a:cs typeface="Montserrat" pitchFamily="34" charset="-120"/>
              </a:rPr>
              <a:t>Benefits of 3D Printing for IoT Physical Design</a:t>
            </a:r>
            <a:endParaRPr lang="en-US" sz="4860" dirty="0"/>
          </a:p>
        </p:txBody>
      </p:sp>
      <p:sp>
        <p:nvSpPr>
          <p:cNvPr id="5" name="Text 2"/>
          <p:cNvSpPr/>
          <p:nvPr/>
        </p:nvSpPr>
        <p:spPr>
          <a:xfrm>
            <a:off x="864037" y="3384828"/>
            <a:ext cx="3086100" cy="385763"/>
          </a:xfrm>
          <a:prstGeom prst="rect">
            <a:avLst/>
          </a:prstGeom>
          <a:noFill/>
          <a:ln/>
        </p:spPr>
        <p:txBody>
          <a:bodyPr wrap="none" rtlCol="0" anchor="t"/>
          <a:lstStyle/>
          <a:p>
            <a:pPr indent="0" marL="0">
              <a:lnSpc>
                <a:spcPts val="3038"/>
              </a:lnSpc>
              <a:buNone/>
            </a:pPr>
            <a:r>
              <a:rPr lang="en-US" sz="2430" dirty="0">
                <a:solidFill>
                  <a:srgbClr val="F2F0F4"/>
                </a:solidFill>
                <a:latin typeface="Montserrat" pitchFamily="34" charset="0"/>
                <a:ea typeface="Montserrat" pitchFamily="34" charset="-122"/>
                <a:cs typeface="Montserrat" pitchFamily="34" charset="-120"/>
              </a:rPr>
              <a:t>Rapid Prototyping</a:t>
            </a:r>
            <a:endParaRPr lang="en-US" sz="2430" dirty="0"/>
          </a:p>
        </p:txBody>
      </p:sp>
      <p:sp>
        <p:nvSpPr>
          <p:cNvPr id="6" name="Text 3"/>
          <p:cNvSpPr/>
          <p:nvPr/>
        </p:nvSpPr>
        <p:spPr>
          <a:xfrm>
            <a:off x="864037" y="4017407"/>
            <a:ext cx="3898821" cy="2370296"/>
          </a:xfrm>
          <a:prstGeom prst="rect">
            <a:avLst/>
          </a:prstGeom>
          <a:noFill/>
          <a:ln/>
        </p:spPr>
        <p:txBody>
          <a:bodyPr wrap="square" rtlCol="0" anchor="t"/>
          <a:lstStyle/>
          <a:p>
            <a:pPr indent="0" marL="0">
              <a:lnSpc>
                <a:spcPts val="3110"/>
              </a:lnSpc>
              <a:buNone/>
            </a:pPr>
            <a:r>
              <a:rPr lang="en-US" sz="1944" dirty="0">
                <a:solidFill>
                  <a:srgbClr val="DCD7E5"/>
                </a:solidFill>
                <a:latin typeface="Heebo" pitchFamily="34" charset="0"/>
                <a:ea typeface="Heebo" pitchFamily="34" charset="-122"/>
                <a:cs typeface="Heebo" pitchFamily="34" charset="-120"/>
              </a:rPr>
              <a:t>3D printing lets you create physical prototypes in hours, speeding up the development process. This allows you to test your designs quickly and iterate on them efficiently.</a:t>
            </a:r>
            <a:endParaRPr lang="en-US" sz="1944" dirty="0"/>
          </a:p>
        </p:txBody>
      </p:sp>
      <p:sp>
        <p:nvSpPr>
          <p:cNvPr id="7" name="Text 4"/>
          <p:cNvSpPr/>
          <p:nvPr/>
        </p:nvSpPr>
        <p:spPr>
          <a:xfrm>
            <a:off x="5372695" y="3384828"/>
            <a:ext cx="3086100" cy="385763"/>
          </a:xfrm>
          <a:prstGeom prst="rect">
            <a:avLst/>
          </a:prstGeom>
          <a:noFill/>
          <a:ln/>
        </p:spPr>
        <p:txBody>
          <a:bodyPr wrap="none" rtlCol="0" anchor="t"/>
          <a:lstStyle/>
          <a:p>
            <a:pPr indent="0" marL="0">
              <a:lnSpc>
                <a:spcPts val="3038"/>
              </a:lnSpc>
              <a:buNone/>
            </a:pPr>
            <a:r>
              <a:rPr lang="en-US" sz="2430" dirty="0">
                <a:solidFill>
                  <a:srgbClr val="F2F0F4"/>
                </a:solidFill>
                <a:latin typeface="Montserrat" pitchFamily="34" charset="0"/>
                <a:ea typeface="Montserrat" pitchFamily="34" charset="-122"/>
                <a:cs typeface="Montserrat" pitchFamily="34" charset="-120"/>
              </a:rPr>
              <a:t>Cost-Effective</a:t>
            </a:r>
            <a:endParaRPr lang="en-US" sz="2430" dirty="0"/>
          </a:p>
        </p:txBody>
      </p:sp>
      <p:sp>
        <p:nvSpPr>
          <p:cNvPr id="8" name="Text 5"/>
          <p:cNvSpPr/>
          <p:nvPr/>
        </p:nvSpPr>
        <p:spPr>
          <a:xfrm>
            <a:off x="5372695" y="4017407"/>
            <a:ext cx="3898821" cy="2370296"/>
          </a:xfrm>
          <a:prstGeom prst="rect">
            <a:avLst/>
          </a:prstGeom>
          <a:noFill/>
          <a:ln/>
        </p:spPr>
        <p:txBody>
          <a:bodyPr wrap="square" rtlCol="0" anchor="t"/>
          <a:lstStyle/>
          <a:p>
            <a:pPr indent="0" marL="0">
              <a:lnSpc>
                <a:spcPts val="3110"/>
              </a:lnSpc>
              <a:buNone/>
            </a:pPr>
            <a:r>
              <a:rPr lang="en-US" sz="1944" dirty="0">
                <a:solidFill>
                  <a:srgbClr val="DCD7E5"/>
                </a:solidFill>
                <a:latin typeface="Heebo" pitchFamily="34" charset="0"/>
                <a:ea typeface="Heebo" pitchFamily="34" charset="-122"/>
                <a:cs typeface="Heebo" pitchFamily="34" charset="-120"/>
              </a:rPr>
              <a:t>3D printing eliminates the need for expensive tooling and molds. You can print smaller batches, minimizing upfront costs and making it suitable for early stage prototyping.</a:t>
            </a:r>
            <a:endParaRPr lang="en-US" sz="1944" dirty="0"/>
          </a:p>
        </p:txBody>
      </p:sp>
      <p:sp>
        <p:nvSpPr>
          <p:cNvPr id="9" name="Text 6"/>
          <p:cNvSpPr/>
          <p:nvPr/>
        </p:nvSpPr>
        <p:spPr>
          <a:xfrm>
            <a:off x="9881354" y="3384828"/>
            <a:ext cx="3086100" cy="385763"/>
          </a:xfrm>
          <a:prstGeom prst="rect">
            <a:avLst/>
          </a:prstGeom>
          <a:noFill/>
          <a:ln/>
        </p:spPr>
        <p:txBody>
          <a:bodyPr wrap="none" rtlCol="0" anchor="t"/>
          <a:lstStyle/>
          <a:p>
            <a:pPr indent="0" marL="0">
              <a:lnSpc>
                <a:spcPts val="3038"/>
              </a:lnSpc>
              <a:buNone/>
            </a:pPr>
            <a:r>
              <a:rPr lang="en-US" sz="2430" dirty="0">
                <a:solidFill>
                  <a:srgbClr val="F2F0F4"/>
                </a:solidFill>
                <a:latin typeface="Montserrat" pitchFamily="34" charset="0"/>
                <a:ea typeface="Montserrat" pitchFamily="34" charset="-122"/>
                <a:cs typeface="Montserrat" pitchFamily="34" charset="-120"/>
              </a:rPr>
              <a:t>Design Flexibility</a:t>
            </a:r>
            <a:endParaRPr lang="en-US" sz="2430" dirty="0"/>
          </a:p>
        </p:txBody>
      </p:sp>
      <p:sp>
        <p:nvSpPr>
          <p:cNvPr id="10" name="Text 7"/>
          <p:cNvSpPr/>
          <p:nvPr/>
        </p:nvSpPr>
        <p:spPr>
          <a:xfrm>
            <a:off x="9881354" y="4017407"/>
            <a:ext cx="3898821" cy="2765346"/>
          </a:xfrm>
          <a:prstGeom prst="rect">
            <a:avLst/>
          </a:prstGeom>
          <a:noFill/>
          <a:ln/>
        </p:spPr>
        <p:txBody>
          <a:bodyPr wrap="square" rtlCol="0" anchor="t"/>
          <a:lstStyle/>
          <a:p>
            <a:pPr indent="0" marL="0">
              <a:lnSpc>
                <a:spcPts val="3110"/>
              </a:lnSpc>
              <a:buNone/>
            </a:pPr>
            <a:r>
              <a:rPr lang="en-US" sz="1944" dirty="0">
                <a:solidFill>
                  <a:srgbClr val="DCD7E5"/>
                </a:solidFill>
                <a:latin typeface="Heebo" pitchFamily="34" charset="0"/>
                <a:ea typeface="Heebo" pitchFamily="34" charset="-122"/>
                <a:cs typeface="Heebo" pitchFamily="34" charset="-120"/>
              </a:rPr>
              <a:t>3D printing allows you to create intricate and complex designs that would be challenging or impossible to produce with traditional manufacturing methods. This opens up new possibilities for IoT devices.</a:t>
            </a:r>
            <a:endParaRPr lang="en-US" sz="1944" dirty="0"/>
          </a:p>
        </p:txBody>
      </p:sp>
      <p:pic>
        <p:nvPicPr>
          <p:cNvPr id="11"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D0A2C">
              <a:alpha val="75000"/>
            </a:srgbClr>
          </a:solidFill>
          <a:ln/>
        </p:spPr>
      </p:sp>
      <p:pic>
        <p:nvPicPr>
          <p:cNvPr id="4" name="Image 1" descr="preencoded.png">    </p:cNvPr>
          <p:cNvPicPr>
            <a:picLocks noChangeAspect="1"/>
          </p:cNvPicPr>
          <p:nvPr/>
        </p:nvPicPr>
        <p:blipFill>
          <a:blip r:embed="rId2"/>
          <a:stretch>
            <a:fillRect/>
          </a:stretch>
        </p:blipFill>
        <p:spPr>
          <a:xfrm>
            <a:off x="0" y="0"/>
            <a:ext cx="5486400" cy="8229600"/>
          </a:xfrm>
          <a:prstGeom prst="rect">
            <a:avLst/>
          </a:prstGeom>
        </p:spPr>
      </p:pic>
      <p:pic>
        <p:nvPicPr>
          <p:cNvPr id="5" name="Image 2" descr="preencoded.png">    </p:cNvPr>
          <p:cNvPicPr>
            <a:picLocks noChangeAspect="1"/>
          </p:cNvPicPr>
          <p:nvPr/>
        </p:nvPicPr>
        <p:blipFill>
          <a:blip r:embed="rId3"/>
          <a:stretch>
            <a:fillRect/>
          </a:stretch>
        </p:blipFill>
        <p:spPr>
          <a:xfrm>
            <a:off x="215979" y="2429947"/>
            <a:ext cx="5054322" cy="3369588"/>
          </a:xfrm>
          <a:prstGeom prst="rect">
            <a:avLst/>
          </a:prstGeom>
        </p:spPr>
      </p:pic>
      <p:sp>
        <p:nvSpPr>
          <p:cNvPr id="6" name="Text 1"/>
          <p:cNvSpPr/>
          <p:nvPr/>
        </p:nvSpPr>
        <p:spPr>
          <a:xfrm>
            <a:off x="6091238" y="641628"/>
            <a:ext cx="7934325" cy="1080135"/>
          </a:xfrm>
          <a:prstGeom prst="rect">
            <a:avLst/>
          </a:prstGeom>
          <a:noFill/>
          <a:ln/>
        </p:spPr>
        <p:txBody>
          <a:bodyPr wrap="square" rtlCol="0" anchor="t"/>
          <a:lstStyle/>
          <a:p>
            <a:pPr indent="0" marL="0">
              <a:lnSpc>
                <a:spcPts val="4253"/>
              </a:lnSpc>
              <a:buNone/>
            </a:pPr>
            <a:r>
              <a:rPr lang="en-US" sz="3402" dirty="0">
                <a:solidFill>
                  <a:srgbClr val="F2F0F4"/>
                </a:solidFill>
                <a:latin typeface="Montserrat" pitchFamily="34" charset="0"/>
                <a:ea typeface="Montserrat" pitchFamily="34" charset="-122"/>
                <a:cs typeface="Montserrat" pitchFamily="34" charset="-120"/>
              </a:rPr>
              <a:t>Workflow and Considerations for 3D Printed IoT Prototypes</a:t>
            </a:r>
            <a:endParaRPr lang="en-US" sz="3402" dirty="0"/>
          </a:p>
        </p:txBody>
      </p:sp>
      <p:sp>
        <p:nvSpPr>
          <p:cNvPr id="7" name="Shape 2"/>
          <p:cNvSpPr/>
          <p:nvPr/>
        </p:nvSpPr>
        <p:spPr>
          <a:xfrm>
            <a:off x="6156067" y="2175272"/>
            <a:ext cx="388739" cy="388739"/>
          </a:xfrm>
          <a:prstGeom prst="roundRect">
            <a:avLst>
              <a:gd name="adj" fmla="val 18672"/>
            </a:avLst>
          </a:prstGeom>
          <a:solidFill>
            <a:srgbClr val="31136C"/>
          </a:solidFill>
          <a:ln w="7620">
            <a:solidFill>
              <a:srgbClr val="4A2C85"/>
            </a:solidFill>
            <a:prstDash val="solid"/>
          </a:ln>
        </p:spPr>
      </p:sp>
      <p:sp>
        <p:nvSpPr>
          <p:cNvPr id="8" name="Text 3"/>
          <p:cNvSpPr/>
          <p:nvPr/>
        </p:nvSpPr>
        <p:spPr>
          <a:xfrm>
            <a:off x="6303585" y="2240042"/>
            <a:ext cx="93583" cy="259199"/>
          </a:xfrm>
          <a:prstGeom prst="rect">
            <a:avLst/>
          </a:prstGeom>
          <a:noFill/>
          <a:ln/>
        </p:spPr>
        <p:txBody>
          <a:bodyPr wrap="none" rtlCol="0" anchor="t"/>
          <a:lstStyle/>
          <a:p>
            <a:pPr algn="ctr" indent="0" marL="0">
              <a:lnSpc>
                <a:spcPts val="2041"/>
              </a:lnSpc>
              <a:buNone/>
            </a:pPr>
            <a:r>
              <a:rPr lang="en-US" sz="2041" dirty="0">
                <a:solidFill>
                  <a:srgbClr val="DCD7E5"/>
                </a:solidFill>
                <a:latin typeface="Montserrat" pitchFamily="34" charset="0"/>
                <a:ea typeface="Montserrat" pitchFamily="34" charset="-122"/>
                <a:cs typeface="Montserrat" pitchFamily="34" charset="-120"/>
              </a:rPr>
              <a:t>1</a:t>
            </a:r>
            <a:endParaRPr lang="en-US" sz="2041" dirty="0"/>
          </a:p>
        </p:txBody>
      </p:sp>
      <p:sp>
        <p:nvSpPr>
          <p:cNvPr id="9" name="Text 4"/>
          <p:cNvSpPr/>
          <p:nvPr/>
        </p:nvSpPr>
        <p:spPr>
          <a:xfrm>
            <a:off x="7300913" y="2153722"/>
            <a:ext cx="2160270" cy="269915"/>
          </a:xfrm>
          <a:prstGeom prst="rect">
            <a:avLst/>
          </a:prstGeom>
          <a:noFill/>
          <a:ln/>
        </p:spPr>
        <p:txBody>
          <a:bodyPr wrap="none" rtlCol="0" anchor="t"/>
          <a:lstStyle/>
          <a:p>
            <a:pPr algn="l" indent="0" marL="0">
              <a:lnSpc>
                <a:spcPts val="2126"/>
              </a:lnSpc>
              <a:buNone/>
            </a:pPr>
            <a:r>
              <a:rPr lang="en-US" sz="1701" dirty="0">
                <a:solidFill>
                  <a:srgbClr val="DCD7E5"/>
                </a:solidFill>
                <a:latin typeface="Montserrat" pitchFamily="34" charset="0"/>
                <a:ea typeface="Montserrat" pitchFamily="34" charset="-122"/>
                <a:cs typeface="Montserrat" pitchFamily="34" charset="-120"/>
              </a:rPr>
              <a:t>Design Concept</a:t>
            </a:r>
            <a:endParaRPr lang="en-US" sz="1701" dirty="0"/>
          </a:p>
        </p:txBody>
      </p:sp>
      <p:sp>
        <p:nvSpPr>
          <p:cNvPr id="10" name="Text 5"/>
          <p:cNvSpPr/>
          <p:nvPr/>
        </p:nvSpPr>
        <p:spPr>
          <a:xfrm>
            <a:off x="7300913" y="2527221"/>
            <a:ext cx="6724650" cy="553164"/>
          </a:xfrm>
          <a:prstGeom prst="rect">
            <a:avLst/>
          </a:prstGeom>
          <a:noFill/>
          <a:ln/>
        </p:spPr>
        <p:txBody>
          <a:bodyPr wrap="square" rtlCol="0" anchor="t"/>
          <a:lstStyle/>
          <a:p>
            <a:pPr algn="l" indent="0" marL="0">
              <a:lnSpc>
                <a:spcPts val="2177"/>
              </a:lnSpc>
              <a:buNone/>
            </a:pPr>
            <a:r>
              <a:rPr lang="en-US" sz="1361" dirty="0">
                <a:solidFill>
                  <a:srgbClr val="DCD7E5"/>
                </a:solidFill>
                <a:latin typeface="Heebo" pitchFamily="34" charset="0"/>
                <a:ea typeface="Heebo" pitchFamily="34" charset="-122"/>
                <a:cs typeface="Heebo" pitchFamily="34" charset="-120"/>
              </a:rPr>
              <a:t>Start with a clear concept of your IoT device. Sketch out your ideas and define the functions of your prototype.</a:t>
            </a:r>
            <a:endParaRPr lang="en-US" sz="1361" dirty="0"/>
          </a:p>
        </p:txBody>
      </p:sp>
      <p:sp>
        <p:nvSpPr>
          <p:cNvPr id="11" name="Shape 6"/>
          <p:cNvSpPr/>
          <p:nvPr/>
        </p:nvSpPr>
        <p:spPr>
          <a:xfrm>
            <a:off x="6156067" y="3620214"/>
            <a:ext cx="388739" cy="388739"/>
          </a:xfrm>
          <a:prstGeom prst="roundRect">
            <a:avLst>
              <a:gd name="adj" fmla="val 18672"/>
            </a:avLst>
          </a:prstGeom>
          <a:solidFill>
            <a:srgbClr val="31136C"/>
          </a:solidFill>
          <a:ln w="7620">
            <a:solidFill>
              <a:srgbClr val="4A2C85"/>
            </a:solidFill>
            <a:prstDash val="solid"/>
          </a:ln>
        </p:spPr>
      </p:sp>
      <p:sp>
        <p:nvSpPr>
          <p:cNvPr id="12" name="Text 7"/>
          <p:cNvSpPr/>
          <p:nvPr/>
        </p:nvSpPr>
        <p:spPr>
          <a:xfrm>
            <a:off x="6276796" y="3684984"/>
            <a:ext cx="147280" cy="259199"/>
          </a:xfrm>
          <a:prstGeom prst="rect">
            <a:avLst/>
          </a:prstGeom>
          <a:noFill/>
          <a:ln/>
        </p:spPr>
        <p:txBody>
          <a:bodyPr wrap="none" rtlCol="0" anchor="t"/>
          <a:lstStyle/>
          <a:p>
            <a:pPr algn="ctr" indent="0" marL="0">
              <a:lnSpc>
                <a:spcPts val="2041"/>
              </a:lnSpc>
              <a:buNone/>
            </a:pPr>
            <a:r>
              <a:rPr lang="en-US" sz="2041" dirty="0">
                <a:solidFill>
                  <a:srgbClr val="DCD7E5"/>
                </a:solidFill>
                <a:latin typeface="Montserrat" pitchFamily="34" charset="0"/>
                <a:ea typeface="Montserrat" pitchFamily="34" charset="-122"/>
                <a:cs typeface="Montserrat" pitchFamily="34" charset="-120"/>
              </a:rPr>
              <a:t>2</a:t>
            </a:r>
            <a:endParaRPr lang="en-US" sz="2041" dirty="0"/>
          </a:p>
        </p:txBody>
      </p:sp>
      <p:sp>
        <p:nvSpPr>
          <p:cNvPr id="13" name="Text 8"/>
          <p:cNvSpPr/>
          <p:nvPr/>
        </p:nvSpPr>
        <p:spPr>
          <a:xfrm>
            <a:off x="7300913" y="3598664"/>
            <a:ext cx="2160270" cy="269915"/>
          </a:xfrm>
          <a:prstGeom prst="rect">
            <a:avLst/>
          </a:prstGeom>
          <a:noFill/>
          <a:ln/>
        </p:spPr>
        <p:txBody>
          <a:bodyPr wrap="none" rtlCol="0" anchor="t"/>
          <a:lstStyle/>
          <a:p>
            <a:pPr algn="l" indent="0" marL="0">
              <a:lnSpc>
                <a:spcPts val="2126"/>
              </a:lnSpc>
              <a:buNone/>
            </a:pPr>
            <a:r>
              <a:rPr lang="en-US" sz="1701" dirty="0">
                <a:solidFill>
                  <a:srgbClr val="DCD7E5"/>
                </a:solidFill>
                <a:latin typeface="Montserrat" pitchFamily="34" charset="0"/>
                <a:ea typeface="Montserrat" pitchFamily="34" charset="-122"/>
                <a:cs typeface="Montserrat" pitchFamily="34" charset="-120"/>
              </a:rPr>
              <a:t>3D Modeling</a:t>
            </a:r>
            <a:endParaRPr lang="en-US" sz="1701" dirty="0"/>
          </a:p>
        </p:txBody>
      </p:sp>
      <p:sp>
        <p:nvSpPr>
          <p:cNvPr id="14" name="Text 9"/>
          <p:cNvSpPr/>
          <p:nvPr/>
        </p:nvSpPr>
        <p:spPr>
          <a:xfrm>
            <a:off x="7300913" y="3972163"/>
            <a:ext cx="6724650" cy="553164"/>
          </a:xfrm>
          <a:prstGeom prst="rect">
            <a:avLst/>
          </a:prstGeom>
          <a:noFill/>
          <a:ln/>
        </p:spPr>
        <p:txBody>
          <a:bodyPr wrap="square" rtlCol="0" anchor="t"/>
          <a:lstStyle/>
          <a:p>
            <a:pPr algn="l" indent="0" marL="0">
              <a:lnSpc>
                <a:spcPts val="2177"/>
              </a:lnSpc>
              <a:buNone/>
            </a:pPr>
            <a:r>
              <a:rPr lang="en-US" sz="1361" dirty="0">
                <a:solidFill>
                  <a:srgbClr val="DCD7E5"/>
                </a:solidFill>
                <a:latin typeface="Heebo" pitchFamily="34" charset="0"/>
                <a:ea typeface="Heebo" pitchFamily="34" charset="-122"/>
                <a:cs typeface="Heebo" pitchFamily="34" charset="-120"/>
              </a:rPr>
              <a:t>Create a 3D model of your device using CAD software. Ensure it is printable and optimized for 3D printing.</a:t>
            </a:r>
            <a:endParaRPr lang="en-US" sz="1361" dirty="0"/>
          </a:p>
        </p:txBody>
      </p:sp>
      <p:sp>
        <p:nvSpPr>
          <p:cNvPr id="15" name="Shape 10"/>
          <p:cNvSpPr/>
          <p:nvPr/>
        </p:nvSpPr>
        <p:spPr>
          <a:xfrm>
            <a:off x="6156067" y="5065157"/>
            <a:ext cx="388739" cy="388739"/>
          </a:xfrm>
          <a:prstGeom prst="roundRect">
            <a:avLst>
              <a:gd name="adj" fmla="val 18672"/>
            </a:avLst>
          </a:prstGeom>
          <a:solidFill>
            <a:srgbClr val="31136C"/>
          </a:solidFill>
          <a:ln w="7620">
            <a:solidFill>
              <a:srgbClr val="4A2C85"/>
            </a:solidFill>
            <a:prstDash val="solid"/>
          </a:ln>
        </p:spPr>
      </p:sp>
      <p:sp>
        <p:nvSpPr>
          <p:cNvPr id="16" name="Text 11"/>
          <p:cNvSpPr/>
          <p:nvPr/>
        </p:nvSpPr>
        <p:spPr>
          <a:xfrm>
            <a:off x="6277273" y="5129927"/>
            <a:ext cx="146209" cy="259199"/>
          </a:xfrm>
          <a:prstGeom prst="rect">
            <a:avLst/>
          </a:prstGeom>
          <a:noFill/>
          <a:ln/>
        </p:spPr>
        <p:txBody>
          <a:bodyPr wrap="none" rtlCol="0" anchor="t"/>
          <a:lstStyle/>
          <a:p>
            <a:pPr algn="ctr" indent="0" marL="0">
              <a:lnSpc>
                <a:spcPts val="2041"/>
              </a:lnSpc>
              <a:buNone/>
            </a:pPr>
            <a:r>
              <a:rPr lang="en-US" sz="2041" dirty="0">
                <a:solidFill>
                  <a:srgbClr val="DCD7E5"/>
                </a:solidFill>
                <a:latin typeface="Montserrat" pitchFamily="34" charset="0"/>
                <a:ea typeface="Montserrat" pitchFamily="34" charset="-122"/>
                <a:cs typeface="Montserrat" pitchFamily="34" charset="-120"/>
              </a:rPr>
              <a:t>3</a:t>
            </a:r>
            <a:endParaRPr lang="en-US" sz="2041" dirty="0"/>
          </a:p>
        </p:txBody>
      </p:sp>
      <p:sp>
        <p:nvSpPr>
          <p:cNvPr id="17" name="Text 12"/>
          <p:cNvSpPr/>
          <p:nvPr/>
        </p:nvSpPr>
        <p:spPr>
          <a:xfrm>
            <a:off x="7300913" y="5043607"/>
            <a:ext cx="2160270" cy="269915"/>
          </a:xfrm>
          <a:prstGeom prst="rect">
            <a:avLst/>
          </a:prstGeom>
          <a:noFill/>
          <a:ln/>
        </p:spPr>
        <p:txBody>
          <a:bodyPr wrap="none" rtlCol="0" anchor="t"/>
          <a:lstStyle/>
          <a:p>
            <a:pPr algn="l" indent="0" marL="0">
              <a:lnSpc>
                <a:spcPts val="2126"/>
              </a:lnSpc>
              <a:buNone/>
            </a:pPr>
            <a:r>
              <a:rPr lang="en-US" sz="1701" dirty="0">
                <a:solidFill>
                  <a:srgbClr val="DCD7E5"/>
                </a:solidFill>
                <a:latin typeface="Montserrat" pitchFamily="34" charset="0"/>
                <a:ea typeface="Montserrat" pitchFamily="34" charset="-122"/>
                <a:cs typeface="Montserrat" pitchFamily="34" charset="-120"/>
              </a:rPr>
              <a:t>3D Printing</a:t>
            </a:r>
            <a:endParaRPr lang="en-US" sz="1701" dirty="0"/>
          </a:p>
        </p:txBody>
      </p:sp>
      <p:sp>
        <p:nvSpPr>
          <p:cNvPr id="18" name="Text 13"/>
          <p:cNvSpPr/>
          <p:nvPr/>
        </p:nvSpPr>
        <p:spPr>
          <a:xfrm>
            <a:off x="7300913" y="5417106"/>
            <a:ext cx="6724650" cy="553164"/>
          </a:xfrm>
          <a:prstGeom prst="rect">
            <a:avLst/>
          </a:prstGeom>
          <a:noFill/>
          <a:ln/>
        </p:spPr>
        <p:txBody>
          <a:bodyPr wrap="square" rtlCol="0" anchor="t"/>
          <a:lstStyle/>
          <a:p>
            <a:pPr algn="l" indent="0" marL="0">
              <a:lnSpc>
                <a:spcPts val="2177"/>
              </a:lnSpc>
              <a:buNone/>
            </a:pPr>
            <a:r>
              <a:rPr lang="en-US" sz="1361" dirty="0">
                <a:solidFill>
                  <a:srgbClr val="DCD7E5"/>
                </a:solidFill>
                <a:latin typeface="Heebo" pitchFamily="34" charset="0"/>
                <a:ea typeface="Heebo" pitchFamily="34" charset="-122"/>
                <a:cs typeface="Heebo" pitchFamily="34" charset="-120"/>
              </a:rPr>
              <a:t>Print your prototype using a 3D printer. Experiment with different materials and printing settings to achieve the desired properties.</a:t>
            </a:r>
            <a:endParaRPr lang="en-US" sz="1361" dirty="0"/>
          </a:p>
        </p:txBody>
      </p:sp>
      <p:sp>
        <p:nvSpPr>
          <p:cNvPr id="19" name="Shape 14"/>
          <p:cNvSpPr/>
          <p:nvPr/>
        </p:nvSpPr>
        <p:spPr>
          <a:xfrm>
            <a:off x="6156067" y="6510099"/>
            <a:ext cx="388739" cy="388739"/>
          </a:xfrm>
          <a:prstGeom prst="roundRect">
            <a:avLst>
              <a:gd name="adj" fmla="val 18672"/>
            </a:avLst>
          </a:prstGeom>
          <a:solidFill>
            <a:srgbClr val="31136C"/>
          </a:solidFill>
          <a:ln w="7620">
            <a:solidFill>
              <a:srgbClr val="4A2C85"/>
            </a:solidFill>
            <a:prstDash val="solid"/>
          </a:ln>
        </p:spPr>
      </p:sp>
      <p:sp>
        <p:nvSpPr>
          <p:cNvPr id="20" name="Text 15"/>
          <p:cNvSpPr/>
          <p:nvPr/>
        </p:nvSpPr>
        <p:spPr>
          <a:xfrm>
            <a:off x="6264771" y="6574869"/>
            <a:ext cx="171331" cy="259199"/>
          </a:xfrm>
          <a:prstGeom prst="rect">
            <a:avLst/>
          </a:prstGeom>
          <a:noFill/>
          <a:ln/>
        </p:spPr>
        <p:txBody>
          <a:bodyPr wrap="none" rtlCol="0" anchor="t"/>
          <a:lstStyle/>
          <a:p>
            <a:pPr algn="ctr" indent="0" marL="0">
              <a:lnSpc>
                <a:spcPts val="2041"/>
              </a:lnSpc>
              <a:buNone/>
            </a:pPr>
            <a:r>
              <a:rPr lang="en-US" sz="2041" dirty="0">
                <a:solidFill>
                  <a:srgbClr val="DCD7E5"/>
                </a:solidFill>
                <a:latin typeface="Montserrat" pitchFamily="34" charset="0"/>
                <a:ea typeface="Montserrat" pitchFamily="34" charset="-122"/>
                <a:cs typeface="Montserrat" pitchFamily="34" charset="-120"/>
              </a:rPr>
              <a:t>4</a:t>
            </a:r>
            <a:endParaRPr lang="en-US" sz="2041" dirty="0"/>
          </a:p>
        </p:txBody>
      </p:sp>
      <p:sp>
        <p:nvSpPr>
          <p:cNvPr id="21" name="Text 16"/>
          <p:cNvSpPr/>
          <p:nvPr/>
        </p:nvSpPr>
        <p:spPr>
          <a:xfrm>
            <a:off x="7300913" y="6488549"/>
            <a:ext cx="2608421" cy="269915"/>
          </a:xfrm>
          <a:prstGeom prst="rect">
            <a:avLst/>
          </a:prstGeom>
          <a:noFill/>
          <a:ln/>
        </p:spPr>
        <p:txBody>
          <a:bodyPr wrap="none" rtlCol="0" anchor="t"/>
          <a:lstStyle/>
          <a:p>
            <a:pPr algn="l" indent="0" marL="0">
              <a:lnSpc>
                <a:spcPts val="2126"/>
              </a:lnSpc>
              <a:buNone/>
            </a:pPr>
            <a:r>
              <a:rPr lang="en-US" sz="1701" dirty="0">
                <a:solidFill>
                  <a:srgbClr val="DCD7E5"/>
                </a:solidFill>
                <a:latin typeface="Montserrat" pitchFamily="34" charset="0"/>
                <a:ea typeface="Montserrat" pitchFamily="34" charset="-122"/>
                <a:cs typeface="Montserrat" pitchFamily="34" charset="-120"/>
              </a:rPr>
              <a:t>Testing and Refinement</a:t>
            </a:r>
            <a:endParaRPr lang="en-US" sz="1701" dirty="0"/>
          </a:p>
        </p:txBody>
      </p:sp>
      <p:sp>
        <p:nvSpPr>
          <p:cNvPr id="22" name="Text 17"/>
          <p:cNvSpPr/>
          <p:nvPr/>
        </p:nvSpPr>
        <p:spPr>
          <a:xfrm>
            <a:off x="7300913" y="6862048"/>
            <a:ext cx="6724650" cy="553164"/>
          </a:xfrm>
          <a:prstGeom prst="rect">
            <a:avLst/>
          </a:prstGeom>
          <a:noFill/>
          <a:ln/>
        </p:spPr>
        <p:txBody>
          <a:bodyPr wrap="square" rtlCol="0" anchor="t"/>
          <a:lstStyle/>
          <a:p>
            <a:pPr algn="l" indent="0" marL="0">
              <a:lnSpc>
                <a:spcPts val="2177"/>
              </a:lnSpc>
              <a:buNone/>
            </a:pPr>
            <a:r>
              <a:rPr lang="en-US" sz="1361" dirty="0">
                <a:solidFill>
                  <a:srgbClr val="DCD7E5"/>
                </a:solidFill>
                <a:latin typeface="Heebo" pitchFamily="34" charset="0"/>
                <a:ea typeface="Heebo" pitchFamily="34" charset="-122"/>
                <a:cs typeface="Heebo" pitchFamily="34" charset="-120"/>
              </a:rPr>
              <a:t>Thoroughly test the functionality and ergonomics of your prototype. Identify areas for improvement and iterate on your design.</a:t>
            </a:r>
            <a:endParaRPr lang="en-US" sz="1361" dirty="0"/>
          </a:p>
        </p:txBody>
      </p:sp>
      <p:pic>
        <p:nvPicPr>
          <p:cNvPr id="23" name="Image 3" descr="preencoded.png">
            <a:hlinkClick r:id="rId5" tooltip=""/>
          </p:cNvPr>
          <p:cNvPicPr>
            <a:picLocks noChangeAspect="1"/>
          </p:cNvPicPr>
          <p:nvPr/>
        </p:nvPicPr>
        <p:blipFill>
          <a:blip r:embed="rId4"/>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Slide 1</vt:lpstr>
      <vt:lpstr>Slide 2</vt:lpstr>
      <vt:lpstr>Slide 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2024-07-27T16:06:09Z</dcterms:created>
  <dcterms:modified xsi:type="dcterms:W3CDTF">2024-07-27T16:06:09Z</dcterms:modified>
</cp:coreProperties>
</file>