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73" r:id="rId4"/>
    <p:sldId id="261" r:id="rId5"/>
    <p:sldId id="275" r:id="rId6"/>
    <p:sldId id="263" r:id="rId7"/>
    <p:sldId id="276" r:id="rId8"/>
    <p:sldId id="265" r:id="rId9"/>
    <p:sldId id="274" r:id="rId10"/>
    <p:sldId id="267" r:id="rId11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574"/>
    <a:srgbClr val="C17529"/>
    <a:srgbClr val="99570C"/>
    <a:srgbClr val="B54C2D"/>
    <a:srgbClr val="B56D45"/>
    <a:srgbClr val="DDA147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209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53742231-981F-480A-940F-203EC2F7423F}">
      <dgm:prSet custT="1"/>
      <dgm:spPr/>
      <dgm:t>
        <a:bodyPr rtlCol="0"/>
        <a:lstStyle/>
        <a:p>
          <a:pPr rtl="0">
            <a:defRPr cap="all"/>
          </a:pPr>
          <a:r>
            <a:rPr lang="en-US" sz="2400" dirty="0"/>
            <a:t>Hypergraph Ego-networks and Their Temporal Evolution</a:t>
          </a:r>
          <a:endParaRPr lang="el" sz="2400" dirty="0"/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el"/>
            <a:t>02</a:t>
          </a:r>
          <a:endParaRPr lang="el" dirty="0"/>
        </a:p>
      </dgm:t>
    </dgm:pt>
    <dgm:pt modelId="{7DBF4575-58D5-461D-98A2-37756FA90B4B}">
      <dgm:prSet/>
      <dgm:spPr/>
      <dgm:t>
        <a:bodyPr/>
        <a:lstStyle/>
        <a:p>
          <a:r>
            <a:rPr lang="en-US" dirty="0"/>
            <a:t>PREDICTING RECIPROCITY IN SOCIAL NETWORKS</a:t>
          </a:r>
          <a:endParaRPr lang="el-GR" dirty="0"/>
        </a:p>
      </dgm:t>
    </dgm:pt>
    <dgm:pt modelId="{8BD5FB4D-10A7-4AC1-9163-FD1166B33053}" type="parTrans" cxnId="{9948168B-2592-4EB2-B310-8B173D1B482B}">
      <dgm:prSet/>
      <dgm:spPr/>
      <dgm:t>
        <a:bodyPr/>
        <a:lstStyle/>
        <a:p>
          <a:endParaRPr lang="el-GR"/>
        </a:p>
      </dgm:t>
    </dgm:pt>
    <dgm:pt modelId="{B791DCBA-55CD-41B1-BA7B-62FF3C425A16}" type="sibTrans" cxnId="{9948168B-2592-4EB2-B310-8B173D1B482B}">
      <dgm:prSet phldrT="04" phldr="0"/>
      <dgm:spPr/>
      <dgm:t>
        <a:bodyPr/>
        <a:lstStyle/>
        <a:p>
          <a:r>
            <a:rPr lang="el-GR"/>
            <a:t>04</a:t>
          </a:r>
          <a:endParaRPr lang="el-GR" dirty="0"/>
        </a:p>
      </dgm:t>
    </dgm:pt>
    <dgm:pt modelId="{DC13AB6D-DEA2-4CBB-AC69-1EF1A6AD1512}">
      <dgm:prSet custT="1"/>
      <dgm:spPr/>
      <dgm:t>
        <a:bodyPr rtlCol="0"/>
        <a:lstStyle/>
        <a:p>
          <a:pPr rtl="0">
            <a:defRPr cap="all"/>
          </a:pPr>
          <a:r>
            <a:rPr lang="en-US" sz="2400" dirty="0"/>
            <a:t>Random Graphs with Prescribed 𝐾-Core Sequences: A New Null Model for Network Analysis</a:t>
          </a:r>
          <a:endParaRPr lang="el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el"/>
            <a:t>01</a:t>
          </a:r>
          <a:endParaRPr lang="el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EF41CC5-EF3B-4A6D-8229-3F1333EADFB3}">
      <dgm:prSet custT="1"/>
      <dgm:spPr/>
      <dgm:t>
        <a:bodyPr rtlCol="0"/>
        <a:lstStyle/>
        <a:p>
          <a:pPr rtl="0">
            <a:defRPr cap="all"/>
          </a:pPr>
          <a:r>
            <a:rPr lang="en-US" sz="2400" dirty="0"/>
            <a:t>Detecting Strong Ties Using Network Motifs</a:t>
          </a:r>
          <a:endParaRPr lang="el" sz="2400" dirty="0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el"/>
            <a:t>03</a:t>
          </a:r>
          <a:endParaRPr lang="el" dirty="0"/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 custScaleY="163697"/>
      <dgm:spPr/>
    </dgm:pt>
    <dgm:pt modelId="{BBA91679-4684-4A04-8AEB-03038C78A75C}" type="pres">
      <dgm:prSet presAssocID="{9C64CC83-643C-4E12-8F97-BC19DC031190}" presName="sibTransNodeRect" presStyleLbl="alignNode1" presStyleIdx="0" presStyleCnt="4" custLinFactNeighborY="-24395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 custScaleY="163697"/>
      <dgm:spPr/>
    </dgm:pt>
    <dgm:pt modelId="{975C752B-C37A-4BA6-A3AE-2202A141404A}" type="pres">
      <dgm:prSet presAssocID="{EF449C32-A7AE-4099-9E9B-9E2F736A89CE}" presName="sibTransNodeRect" presStyleLbl="alignNode1" presStyleIdx="1" presStyleCnt="4" custLinFactNeighborY="-24396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 custScaleY="163697"/>
      <dgm:spPr/>
    </dgm:pt>
    <dgm:pt modelId="{E20811D6-E5D4-4C9E-AABF-9E0E1902CA2C}" type="pres">
      <dgm:prSet presAssocID="{98E6DD7C-B953-4119-9F64-9914E467ECBF}" presName="sibTransNodeRect" presStyleLbl="alignNode1" presStyleIdx="2" presStyleCnt="4" custLinFactNeighborX="547" custLinFactNeighborY="-25680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3D16E377-F27A-42DD-B006-2AF07A5E5998}" type="pres">
      <dgm:prSet presAssocID="{98E6DD7C-B953-4119-9F64-9914E467ECBF}" presName="sibTrans" presStyleCnt="0"/>
      <dgm:spPr/>
    </dgm:pt>
    <dgm:pt modelId="{021DFF49-231D-48A2-99F1-DB4689F7E189}" type="pres">
      <dgm:prSet presAssocID="{7DBF4575-58D5-461D-98A2-37756FA90B4B}" presName="compositeNode" presStyleCnt="0">
        <dgm:presLayoutVars>
          <dgm:bulletEnabled val="1"/>
        </dgm:presLayoutVars>
      </dgm:prSet>
      <dgm:spPr/>
    </dgm:pt>
    <dgm:pt modelId="{E9F2BCCE-377D-45A2-BB69-91BEA8AFE4DE}" type="pres">
      <dgm:prSet presAssocID="{7DBF4575-58D5-461D-98A2-37756FA90B4B}" presName="bgRect" presStyleLbl="alignNode1" presStyleIdx="3" presStyleCnt="4" custScaleY="163697" custLinFactNeighborX="2242" custLinFactNeighborY="0"/>
      <dgm:spPr/>
    </dgm:pt>
    <dgm:pt modelId="{4A299712-FBF6-4C85-9E2C-ABA1AA5F37D1}" type="pres">
      <dgm:prSet presAssocID="{B791DCBA-55CD-41B1-BA7B-62FF3C425A16}" presName="sibTransNodeRect" presStyleLbl="alignNode1" presStyleIdx="3" presStyleCnt="4" custLinFactNeighborX="2242" custLinFactNeighborY="-26964">
        <dgm:presLayoutVars>
          <dgm:chMax val="0"/>
          <dgm:bulletEnabled val="1"/>
        </dgm:presLayoutVars>
      </dgm:prSet>
      <dgm:spPr/>
    </dgm:pt>
    <dgm:pt modelId="{2A6D5BA8-AE39-4858-9031-C3EFF30A23BD}" type="pres">
      <dgm:prSet presAssocID="{7DBF4575-58D5-461D-98A2-37756FA90B4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B7178F7C-65B4-484B-9DFD-C9D200966977}" type="presOf" srcId="{B791DCBA-55CD-41B1-BA7B-62FF3C425A16}" destId="{4A299712-FBF6-4C85-9E2C-ABA1AA5F37D1}" srcOrd="0" destOrd="0" presId="urn:microsoft.com/office/officeart/2016/7/layout/LinearBlockProcessNumbered"/>
    <dgm:cxn modelId="{9948168B-2592-4EB2-B310-8B173D1B482B}" srcId="{8AA20905-3954-474B-A606-562BCA026DC1}" destId="{7DBF4575-58D5-461D-98A2-37756FA90B4B}" srcOrd="3" destOrd="0" parTransId="{8BD5FB4D-10A7-4AC1-9163-FD1166B33053}" sibTransId="{B791DCBA-55CD-41B1-BA7B-62FF3C425A16}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FE03E4E8-49F9-4205-AB79-00E1A3832B78}" type="presOf" srcId="{7DBF4575-58D5-461D-98A2-37756FA90B4B}" destId="{E9F2BCCE-377D-45A2-BB69-91BEA8AFE4DE}" srcOrd="0" destOrd="0" presId="urn:microsoft.com/office/officeart/2016/7/layout/LinearBlockProcessNumbered"/>
    <dgm:cxn modelId="{BC5A6EED-A2DF-44CD-B1B7-A83800E765EF}" type="presOf" srcId="{7DBF4575-58D5-461D-98A2-37756FA90B4B}" destId="{2A6D5BA8-AE39-4858-9031-C3EFF30A23BD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43481C71-2A6F-430E-ACD6-F69AA58CE740}" type="presParOf" srcId="{579698BD-D232-4926-8D7B-29A69B90858B}" destId="{3D16E377-F27A-42DD-B006-2AF07A5E5998}" srcOrd="5" destOrd="0" presId="urn:microsoft.com/office/officeart/2016/7/layout/LinearBlockProcessNumbered"/>
    <dgm:cxn modelId="{3290A68A-21DD-47CD-AFE0-B2254A6F7E82}" type="presParOf" srcId="{579698BD-D232-4926-8D7B-29A69B90858B}" destId="{021DFF49-231D-48A2-99F1-DB4689F7E189}" srcOrd="6" destOrd="0" presId="urn:microsoft.com/office/officeart/2016/7/layout/LinearBlockProcessNumbered"/>
    <dgm:cxn modelId="{4E772097-B50C-497F-B8E9-B284C95117CC}" type="presParOf" srcId="{021DFF49-231D-48A2-99F1-DB4689F7E189}" destId="{E9F2BCCE-377D-45A2-BB69-91BEA8AFE4DE}" srcOrd="0" destOrd="0" presId="urn:microsoft.com/office/officeart/2016/7/layout/LinearBlockProcessNumbered"/>
    <dgm:cxn modelId="{7EE658E7-D39C-44B8-8FF9-A2D8F85A13D8}" type="presParOf" srcId="{021DFF49-231D-48A2-99F1-DB4689F7E189}" destId="{4A299712-FBF6-4C85-9E2C-ABA1AA5F37D1}" srcOrd="1" destOrd="0" presId="urn:microsoft.com/office/officeart/2016/7/layout/LinearBlockProcessNumbered"/>
    <dgm:cxn modelId="{460F3091-4797-4B13-B542-39EE2E4529FD}" type="presParOf" srcId="{021DFF49-231D-48A2-99F1-DB4689F7E189}" destId="{2A6D5BA8-AE39-4858-9031-C3EFF30A23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23" y="-6"/>
          <a:ext cx="2697609" cy="5299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0" rIns="26646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Random Graphs with Prescribed 𝐾-Core Sequences: A New Null Model for Network Analysis</a:t>
          </a:r>
          <a:endParaRPr lang="el" sz="2400" kern="1200" dirty="0"/>
        </a:p>
      </dsp:txBody>
      <dsp:txXfrm>
        <a:off x="223" y="2119628"/>
        <a:ext cx="2697609" cy="3179452"/>
      </dsp:txXfrm>
    </dsp:sp>
    <dsp:sp modelId="{BBA91679-4684-4A04-8AEB-03038C78A75C}">
      <dsp:nvSpPr>
        <dsp:cNvPr id="0" name=""/>
        <dsp:cNvSpPr/>
      </dsp:nvSpPr>
      <dsp:spPr>
        <a:xfrm>
          <a:off x="223" y="715091"/>
          <a:ext cx="2697609" cy="12948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165100" rIns="266464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" sz="6600" kern="1200"/>
            <a:t>01</a:t>
          </a:r>
          <a:endParaRPr lang="el" sz="6600" kern="1200" dirty="0"/>
        </a:p>
      </dsp:txBody>
      <dsp:txXfrm>
        <a:off x="223" y="715091"/>
        <a:ext cx="2697609" cy="1294852"/>
      </dsp:txXfrm>
    </dsp:sp>
    <dsp:sp modelId="{00AE7F27-0E5D-4AFB-ACD6-B5A19E79EA42}">
      <dsp:nvSpPr>
        <dsp:cNvPr id="0" name=""/>
        <dsp:cNvSpPr/>
      </dsp:nvSpPr>
      <dsp:spPr>
        <a:xfrm>
          <a:off x="2913642" y="-6"/>
          <a:ext cx="2697609" cy="5299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0" rIns="26646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Hypergraph Ego-networks and Their Temporal Evolution</a:t>
          </a:r>
          <a:endParaRPr lang="el" sz="2400" kern="1200" dirty="0"/>
        </a:p>
      </dsp:txBody>
      <dsp:txXfrm>
        <a:off x="2913642" y="2119628"/>
        <a:ext cx="2697609" cy="3179452"/>
      </dsp:txXfrm>
    </dsp:sp>
    <dsp:sp modelId="{975C752B-C37A-4BA6-A3AE-2202A141404A}">
      <dsp:nvSpPr>
        <dsp:cNvPr id="0" name=""/>
        <dsp:cNvSpPr/>
      </dsp:nvSpPr>
      <dsp:spPr>
        <a:xfrm>
          <a:off x="2913642" y="715078"/>
          <a:ext cx="2697609" cy="12948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165100" rIns="266464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" sz="6600" kern="1200"/>
            <a:t>02</a:t>
          </a:r>
          <a:endParaRPr lang="el" sz="6600" kern="1200" dirty="0"/>
        </a:p>
      </dsp:txBody>
      <dsp:txXfrm>
        <a:off x="2913642" y="715078"/>
        <a:ext cx="2697609" cy="1294852"/>
      </dsp:txXfrm>
    </dsp:sp>
    <dsp:sp modelId="{CAD62F17-E99D-4FEF-B376-961CA4CB20EB}">
      <dsp:nvSpPr>
        <dsp:cNvPr id="0" name=""/>
        <dsp:cNvSpPr/>
      </dsp:nvSpPr>
      <dsp:spPr>
        <a:xfrm>
          <a:off x="5827060" y="-6"/>
          <a:ext cx="2697609" cy="52990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0" rIns="266464" bIns="330200" numCol="1" spcCol="1270" rtlCol="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Detecting Strong Ties Using Network Motifs</a:t>
          </a:r>
          <a:endParaRPr lang="el" sz="2400" kern="1200" dirty="0"/>
        </a:p>
      </dsp:txBody>
      <dsp:txXfrm>
        <a:off x="5827060" y="2119628"/>
        <a:ext cx="2697609" cy="3179452"/>
      </dsp:txXfrm>
    </dsp:sp>
    <dsp:sp modelId="{E20811D6-E5D4-4C9E-AABF-9E0E1902CA2C}">
      <dsp:nvSpPr>
        <dsp:cNvPr id="0" name=""/>
        <dsp:cNvSpPr/>
      </dsp:nvSpPr>
      <dsp:spPr>
        <a:xfrm>
          <a:off x="5841816" y="698452"/>
          <a:ext cx="2697609" cy="12948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165100" rIns="266464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" sz="6600" kern="1200"/>
            <a:t>03</a:t>
          </a:r>
          <a:endParaRPr lang="el" sz="6600" kern="1200" dirty="0"/>
        </a:p>
      </dsp:txBody>
      <dsp:txXfrm>
        <a:off x="5841816" y="698452"/>
        <a:ext cx="2697609" cy="1294852"/>
      </dsp:txXfrm>
    </dsp:sp>
    <dsp:sp modelId="{E9F2BCCE-377D-45A2-BB69-91BEA8AFE4DE}">
      <dsp:nvSpPr>
        <dsp:cNvPr id="0" name=""/>
        <dsp:cNvSpPr/>
      </dsp:nvSpPr>
      <dsp:spPr>
        <a:xfrm>
          <a:off x="8740703" y="-6"/>
          <a:ext cx="2697609" cy="5299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0" rIns="2664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PREDICTING RECIPROCITY IN SOCIAL NETWORKS</a:t>
          </a:r>
          <a:endParaRPr lang="el-GR" sz="2600" kern="1200" dirty="0"/>
        </a:p>
      </dsp:txBody>
      <dsp:txXfrm>
        <a:off x="8740703" y="2119628"/>
        <a:ext cx="2697609" cy="3179452"/>
      </dsp:txXfrm>
    </dsp:sp>
    <dsp:sp modelId="{4A299712-FBF6-4C85-9E2C-ABA1AA5F37D1}">
      <dsp:nvSpPr>
        <dsp:cNvPr id="0" name=""/>
        <dsp:cNvSpPr/>
      </dsp:nvSpPr>
      <dsp:spPr>
        <a:xfrm>
          <a:off x="8740703" y="681826"/>
          <a:ext cx="2697609" cy="12948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464" tIns="165100" rIns="2664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6600" kern="1200"/>
            <a:t>04</a:t>
          </a:r>
          <a:endParaRPr lang="el-GR" sz="6600" kern="1200" dirty="0"/>
        </a:p>
      </dsp:txBody>
      <dsp:txXfrm>
        <a:off x="8740703" y="681826"/>
        <a:ext cx="2697609" cy="12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657D22-ED52-447D-8FE3-808EA754B17C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7C6EEE-3A8B-4716-9669-B700F10D6365}" type="datetime1">
              <a:rPr lang="el-GR" smtClean="0"/>
              <a:t>8/2/2023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1370693" y="1184116"/>
            <a:ext cx="9440034" cy="2414226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l" dirty="0"/>
              <a:t>Κάντε κλικ για να επεξεργαστείτε το Στυλ κύριου</a:t>
            </a:r>
            <a:r>
              <a:rPr lang="en-US" dirty="0"/>
              <a:t> </a:t>
            </a:r>
            <a:r>
              <a:rPr lang="el" dirty="0"/>
              <a:t>τίτλου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AB777-EAE0-45B8-99DA-F40CB928E0A9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4828A0-567A-4A34-AEF7-DCC60801E6BB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5A4F8-4E86-4AC1-B964-7DA3F10E6AC3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FB5A4-AB32-44D2-9AAA-C7A176F0C355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Πλαίσιο κειμένου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Πλαίσιο κειμένου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1027F7-4074-4D72-AD54-73C4E77D7BCD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ηλ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Τίτλος 1"/>
          <p:cNvSpPr>
            <a:spLocks noGrp="1"/>
          </p:cNvSpPr>
          <p:nvPr>
            <p:ph type="title" hasCustomPrompt="1"/>
          </p:nvPr>
        </p:nvSpPr>
        <p:spPr>
          <a:xfrm>
            <a:off x="913795" y="492126"/>
            <a:ext cx="10353762" cy="11842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l" dirty="0"/>
              <a:t>Κάντε κλικ για να επεξεργαστείτε το Στυλ κύριου τίτλου</a:t>
            </a:r>
            <a:endParaRPr lang="en-US" dirty="0"/>
          </a:p>
        </p:txBody>
      </p:sp>
      <p:sp>
        <p:nvSpPr>
          <p:cNvPr id="7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κειμένου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9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1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D27C5-29D5-4C9D-A107-80DE37E855E6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Εικόνα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Εικόνα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Τίτλος 1"/>
          <p:cNvSpPr>
            <a:spLocks noGrp="1"/>
          </p:cNvSpPr>
          <p:nvPr>
            <p:ph type="title" hasCustomPrompt="1"/>
          </p:nvPr>
        </p:nvSpPr>
        <p:spPr>
          <a:xfrm>
            <a:off x="913794" y="414051"/>
            <a:ext cx="10353763" cy="116599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l" dirty="0"/>
              <a:t>Κάντε κλικ για να επεξεργαστείτε το Στυλ κύριου τίτλου</a:t>
            </a:r>
            <a:endParaRPr lang="en-US" dirty="0"/>
          </a:p>
        </p:txBody>
      </p:sp>
      <p:sp>
        <p:nvSpPr>
          <p:cNvPr id="19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0" name="Θέση εικόνας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Θέση κειμένου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2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3" name="Θέση εικόνας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Θέση κειμένου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5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26" name="Θέση εικόνας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Θέση κειμένου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593D9-8938-4D97-A15E-439718317C62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" dirty="0"/>
              <a:t>Κάντε κλικ για να επεξεργαστείτε το</a:t>
            </a:r>
            <a:r>
              <a:rPr lang="en-US" dirty="0"/>
              <a:t> </a:t>
            </a:r>
            <a:r>
              <a:rPr lang="el" dirty="0"/>
              <a:t>Στυλ κύριου τίτλου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A77C6-2C48-49FF-A0DF-A256F19F3B2A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96FFD-DA5C-41D2-A692-888B9A6EB440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" dirty="0"/>
              <a:t>Κάντε κλικ για να επεξεργαστείτε το</a:t>
            </a:r>
            <a:r>
              <a:rPr lang="en-US" dirty="0"/>
              <a:t> </a:t>
            </a:r>
            <a:r>
              <a:rPr lang="el" dirty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9F1F8-78B2-4202-871A-EB0904DEDE7E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C8290-CBFB-4326-96E0-2BE3783D1CDE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l" dirty="0"/>
              <a:t>Κάντε κλικ για να επεξεργαστείτε το 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7C660-507E-477E-AF56-0C6822C86707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Εικόνα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Εικόνα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913795" y="414440"/>
            <a:ext cx="10353762" cy="116561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l" dirty="0"/>
              <a:t>Κάντε κλικ για να επεξεργαστείτε το 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46013" y="1734506"/>
            <a:ext cx="4764764" cy="813141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63166" y="1734506"/>
            <a:ext cx="4779582" cy="81314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A3AA8-7964-481C-B35E-696E39E339CF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l" dirty="0"/>
              <a:t>Κάντε κλικ για να επεξεργαστείτε το Στυλ κύριου τίτλου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A8D457-EF96-4EDA-9FC0-CA5AAF19DFED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113A73-C2A4-4FE3-B901-E4FE48B659E7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CFB129-F962-4655-93C5-539E76AE287C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l" dirty="0"/>
              <a:t>Κάντε κλικ για να επεξεργαστείτε το Στυλ κύριου τίτλου</a:t>
            </a:r>
            <a:endParaRPr lang="en-US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1A3D87-08B5-47C6-8ABA-F95B4E9BBA8A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 dirty="0"/>
              <a:t>Κάντε κλικ για να επεξεργαστείτε το</a:t>
            </a:r>
            <a:r>
              <a:rPr lang="en-US" dirty="0"/>
              <a:t> </a:t>
            </a:r>
            <a:r>
              <a:rPr lang="el" dirty="0"/>
              <a:t>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02E9E9FF-B811-48F0-980D-64EB3C1143C4}" type="datetime1">
              <a:rPr lang="el-GR" smtClean="0"/>
              <a:t>8/2/2023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3962"/>
          <a:stretch/>
        </p:blipFill>
        <p:spPr>
          <a:xfrm>
            <a:off x="401782" y="0"/>
            <a:ext cx="11388435" cy="5328457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302" y="3743525"/>
            <a:ext cx="9959393" cy="2236124"/>
          </a:xfrm>
        </p:spPr>
        <p:txBody>
          <a:bodyPr rtlCol="0">
            <a:normAutofit/>
          </a:bodyPr>
          <a:lstStyle/>
          <a:p>
            <a:pPr rtl="0"/>
            <a:r>
              <a:rPr lang="el-GR" sz="7200" dirty="0">
                <a:solidFill>
                  <a:schemeClr val="accent2">
                    <a:lumMod val="50000"/>
                  </a:schemeClr>
                </a:solidFill>
              </a:rPr>
              <a:t>Κοινωνικά Δίκτυα και Ανάκτηση Πληροφορίας</a:t>
            </a:r>
            <a:endParaRPr lang="el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75649-CFF1-3C70-B6FC-8A2F8E0998E3}"/>
              </a:ext>
            </a:extLst>
          </p:cNvPr>
          <p:cNvSpPr txBox="1"/>
          <p:nvPr/>
        </p:nvSpPr>
        <p:spPr>
          <a:xfrm>
            <a:off x="8800943" y="6211669"/>
            <a:ext cx="339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 err="1">
                <a:solidFill>
                  <a:schemeClr val="accent2">
                    <a:lumMod val="50000"/>
                  </a:schemeClr>
                </a:solidFill>
              </a:rPr>
              <a:t>Βελαώρα</a:t>
            </a:r>
            <a:r>
              <a:rPr lang="el-G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l-GR" dirty="0" err="1">
                <a:solidFill>
                  <a:schemeClr val="accent2">
                    <a:lumMod val="50000"/>
                  </a:schemeClr>
                </a:solidFill>
              </a:rPr>
              <a:t>Μαρια</a:t>
            </a:r>
            <a:r>
              <a:rPr lang="el-GR" dirty="0">
                <a:solidFill>
                  <a:schemeClr val="accent2">
                    <a:lumMod val="50000"/>
                  </a:schemeClr>
                </a:solidFill>
              </a:rPr>
              <a:t> (1088824)</a:t>
            </a:r>
          </a:p>
          <a:p>
            <a:pPr algn="r"/>
            <a:r>
              <a:rPr lang="el-GR" dirty="0" err="1">
                <a:solidFill>
                  <a:schemeClr val="accent2">
                    <a:lumMod val="50000"/>
                  </a:schemeClr>
                </a:solidFill>
              </a:rPr>
              <a:t>Στεφοπούλου</a:t>
            </a:r>
            <a:r>
              <a:rPr lang="el-GR" dirty="0">
                <a:solidFill>
                  <a:schemeClr val="accent2">
                    <a:lumMod val="50000"/>
                  </a:schemeClr>
                </a:solidFill>
              </a:rPr>
              <a:t> Γεωργία (1080439)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9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27786F0A-0EEA-7C3D-84C6-98CDBD20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9012"/>
            <a:ext cx="10353762" cy="1030778"/>
          </a:xfrm>
        </p:spPr>
        <p:txBody>
          <a:bodyPr/>
          <a:lstStyle/>
          <a:p>
            <a:r>
              <a:rPr lang="el-GR" dirty="0"/>
              <a:t>Σχετικό υλικό: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0F7353A-9730-2C46-6B92-BD8AB520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771" y="1313411"/>
            <a:ext cx="3450008" cy="1596044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Predicting online extremism, content adopters, and interaction reciprocity</a:t>
            </a:r>
            <a:endParaRPr lang="el-GR" sz="2400" dirty="0"/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2FB0271A-06C5-7370-2893-9004AEB213F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4771" y="3042458"/>
            <a:ext cx="3450008" cy="3275214"/>
          </a:xfrm>
          <a:solidFill>
            <a:schemeClr val="accent2">
              <a:lumMod val="50000"/>
            </a:schemeClr>
          </a:solidFill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Σε πλαίσιο μηχανικής μάθησης, αξιοποιείται ένα μοναδικό σύνολο δεδομένων για τρεις εργασίες πρόβλεψης: του εντοπισμού εξτρεμιστών χρηστών, της εκτίμησης χρήσης περιεχομένου των χρηστών και της αμοιβαιότητας μεταξύ χρηστών και </a:t>
            </a:r>
            <a:r>
              <a:rPr lang="el-GR" sz="2400" dirty="0" err="1">
                <a:solidFill>
                  <a:schemeClr val="tx1"/>
                </a:solidFill>
              </a:rPr>
              <a:t>εξτρεμιστων</a:t>
            </a:r>
            <a:r>
              <a:rPr lang="el-G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4A0E8F1C-6319-17F6-80E5-39FFFB61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5672" y="1313411"/>
            <a:ext cx="3450008" cy="1337321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Reciprocal versus </a:t>
            </a:r>
            <a:r>
              <a:rPr lang="en-US" sz="2400" dirty="0" err="1"/>
              <a:t>Parasocial</a:t>
            </a:r>
            <a:r>
              <a:rPr lang="en-US" sz="2400" dirty="0"/>
              <a:t> Relationships in Online Social Networks</a:t>
            </a:r>
            <a:endParaRPr lang="el-GR" sz="2400" dirty="0"/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7D0FDA78-1481-8B0B-9E3A-DDBDE0D7295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5672" y="2768112"/>
            <a:ext cx="3450008" cy="3549560"/>
          </a:xfrm>
          <a:solidFill>
            <a:schemeClr val="accent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Το ερευνητικό πρόβλημα: Η διερεύνηση των παραγόντων που επηρεάζουν τα μη αμοιβαία άκρα να γίνουν αμοιβαία και την πρόβλεψη αν ένα μη αμοιβαίο πλεονέκτημα μπορεί να είναι αμοιβαίο.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0AE617E4-B4D5-17A2-2F5F-CADEE4399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2060" y="1313411"/>
            <a:ext cx="3450008" cy="1337321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Reciprocity in evolving social networks</a:t>
            </a:r>
            <a:endParaRPr lang="el-GR" sz="2400" dirty="0"/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54F321A4-389D-749A-7978-EA8C9F07046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2059" y="2768110"/>
            <a:ext cx="3450009" cy="354956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Με την εξέλιξη των στρατηγικών και </a:t>
            </a:r>
            <a:r>
              <a:rPr lang="el-GR" sz="2400">
                <a:solidFill>
                  <a:schemeClr val="tx1"/>
                </a:solidFill>
              </a:rPr>
              <a:t>των δικτύων στα </a:t>
            </a:r>
            <a:r>
              <a:rPr lang="el-GR" sz="2400" dirty="0">
                <a:solidFill>
                  <a:schemeClr val="tx1"/>
                </a:solidFill>
              </a:rPr>
              <a:t>κοινωνικά δίκτυα, ποια είναι η δυναμική της αμοιβαιότητας σε μικρά </a:t>
            </a:r>
            <a:r>
              <a:rPr lang="el-GR" sz="2400">
                <a:solidFill>
                  <a:schemeClr val="tx1"/>
                </a:solidFill>
              </a:rPr>
              <a:t>παγκόσμια δίκτυα;</a:t>
            </a:r>
            <a:endParaRPr lang="el-G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el" sz="5400" dirty="0">
                <a:solidFill>
                  <a:schemeClr val="accent2">
                    <a:lumMod val="50000"/>
                  </a:schemeClr>
                </a:solidFill>
              </a:rPr>
              <a:t>Κείμενα προς μελέτη:</a:t>
            </a:r>
          </a:p>
        </p:txBody>
      </p:sp>
      <p:graphicFrame>
        <p:nvGraphicFramePr>
          <p:cNvPr id="4" name="Θέση περιεχομένου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599668"/>
              </p:ext>
            </p:extLst>
          </p:nvPr>
        </p:nvGraphicFramePr>
        <p:xfrm>
          <a:off x="249382" y="1066800"/>
          <a:ext cx="11438313" cy="529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82E427-D4D5-B1FE-32AC-4E99C12D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2" y="310341"/>
            <a:ext cx="2743200" cy="6190211"/>
          </a:xfrm>
          <a:solidFill>
            <a:srgbClr val="B54C2D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Random Graphs with Prescribed 𝐾-Core Sequences: A New Null Model for Network Analysis</a:t>
            </a:r>
            <a:br>
              <a:rPr lang="en-US" b="1" dirty="0">
                <a:solidFill>
                  <a:schemeClr val="tx1"/>
                </a:solidFill>
              </a:rPr>
            </a:b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5748EF-7B97-5439-97A5-F1C73BA4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96" y="310341"/>
            <a:ext cx="8535608" cy="6190211"/>
          </a:xfrm>
          <a:solidFill>
            <a:srgbClr val="B54C2D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Βασικό ερώτημα των ερευνητών: Είναι δυνατόν τυχαίοι </a:t>
            </a:r>
            <a:r>
              <a:rPr lang="el-GR" sz="2800" dirty="0" err="1">
                <a:solidFill>
                  <a:schemeClr val="tx1"/>
                </a:solidFill>
              </a:rPr>
              <a:t>γράφοι</a:t>
            </a:r>
            <a:r>
              <a:rPr lang="el-GR" sz="2800" dirty="0">
                <a:solidFill>
                  <a:schemeClr val="tx1"/>
                </a:solidFill>
              </a:rPr>
              <a:t> να λειτουργήσουν ως μέρος μηδενικών μοντέλων στην ανάλυση δικτύων;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Η απάντηση είναι ναι, και διαρθρώνεται στα κεφάλαια:</a:t>
            </a:r>
          </a:p>
          <a:p>
            <a:pPr marL="779850" indent="-742950">
              <a:buFont typeface="+mj-lt"/>
              <a:buAutoNum type="arabicPeriod"/>
            </a:pPr>
            <a:r>
              <a:rPr lang="el-GR" sz="2800" dirty="0">
                <a:solidFill>
                  <a:schemeClr val="tx1"/>
                </a:solidFill>
              </a:rPr>
              <a:t>Δημιουργία Τυχαίων Γραφημάτων με Δεδομένη Ακολουθία Βασικών Τιμών</a:t>
            </a:r>
          </a:p>
          <a:p>
            <a:pPr marL="779850" indent="-742950">
              <a:buFont typeface="+mj-lt"/>
              <a:buAutoNum type="arabicPeriod"/>
            </a:pPr>
            <a:r>
              <a:rPr lang="el-GR" sz="2800" dirty="0">
                <a:solidFill>
                  <a:schemeClr val="tx1"/>
                </a:solidFill>
              </a:rPr>
              <a:t>Βασική Διάταξη για την Εκτέλεση των Υπολογιστικών Πειραμάτων</a:t>
            </a:r>
          </a:p>
          <a:p>
            <a:pPr marL="779850" indent="-742950">
              <a:buFont typeface="+mj-lt"/>
              <a:buAutoNum type="arabicPeriod"/>
            </a:pPr>
            <a:r>
              <a:rPr lang="el-GR" sz="2800" dirty="0">
                <a:solidFill>
                  <a:schemeClr val="tx1"/>
                </a:solidFill>
              </a:rPr>
              <a:t>Χρήση του Μοντέλου των Βασικών Αξιών για την Ανάλυση Δικτύων</a:t>
            </a:r>
          </a:p>
          <a:p>
            <a:pPr marL="779850" indent="-742950">
              <a:buFont typeface="+mj-lt"/>
              <a:buAutoNum type="arabicPeriod"/>
            </a:pPr>
            <a:endParaRPr lang="el-GR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CD7B-55AF-408A-D387-108B5DA47C44}"/>
              </a:ext>
            </a:extLst>
          </p:cNvPr>
          <p:cNvSpPr txBox="1"/>
          <p:nvPr/>
        </p:nvSpPr>
        <p:spPr>
          <a:xfrm>
            <a:off x="456596" y="609600"/>
            <a:ext cx="11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01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34712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1D674888-1BC9-0479-FA42-0A569BF2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2126"/>
            <a:ext cx="10353762" cy="764782"/>
          </a:xfrm>
        </p:spPr>
        <p:txBody>
          <a:bodyPr/>
          <a:lstStyle/>
          <a:p>
            <a:r>
              <a:rPr lang="el-GR" dirty="0"/>
              <a:t>Σχετικό υλικό: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87573C3-DF50-B2DC-7496-748086A7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493" y="1379913"/>
            <a:ext cx="3455285" cy="1270819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The Giant k-core of a Random Graph with a Specified Degree Sequence</a:t>
            </a:r>
            <a:endParaRPr lang="el-GR" sz="2400" dirty="0"/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582AEA01-116E-C71C-06B3-E569F690E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4771" y="2768110"/>
            <a:ext cx="3450008" cy="3597764"/>
          </a:xfrm>
          <a:solidFill>
            <a:schemeClr val="accent2">
              <a:lumMod val="50000"/>
            </a:schemeClr>
          </a:solidFill>
        </p:spPr>
        <p:txBody>
          <a:bodyPr>
            <a:normAutofit fontScale="92500"/>
          </a:bodyPr>
          <a:lstStyle/>
          <a:p>
            <a:r>
              <a:rPr lang="el-GR" sz="2400" dirty="0" err="1">
                <a:solidFill>
                  <a:schemeClr val="tx1"/>
                </a:solidFill>
              </a:rPr>
              <a:t>Υπο</a:t>
            </a:r>
            <a:r>
              <a:rPr lang="el-GR" sz="2400" dirty="0">
                <a:solidFill>
                  <a:schemeClr val="tx1"/>
                </a:solidFill>
              </a:rPr>
              <a:t> </a:t>
            </a:r>
            <a:r>
              <a:rPr lang="el-GR" sz="2400" dirty="0" err="1">
                <a:solidFill>
                  <a:schemeClr val="tx1"/>
                </a:solidFill>
              </a:rPr>
              <a:t>ποιές</a:t>
            </a:r>
            <a:r>
              <a:rPr lang="el-GR" sz="2400" dirty="0">
                <a:solidFill>
                  <a:schemeClr val="tx1"/>
                </a:solidFill>
              </a:rPr>
              <a:t> συνθήκες ο πυρήνας </a:t>
            </a:r>
            <a:r>
              <a:rPr lang="en-US" sz="2400" dirty="0">
                <a:solidFill>
                  <a:schemeClr val="tx1"/>
                </a:solidFill>
              </a:rPr>
              <a:t>k </a:t>
            </a:r>
            <a:r>
              <a:rPr lang="el-GR" sz="2400" dirty="0">
                <a:solidFill>
                  <a:schemeClr val="tx1"/>
                </a:solidFill>
              </a:rPr>
              <a:t>ενός τυχαίου γράφου με συγκεκριμένο βαθμό ακολουθίας περιέχει ένα σταθερό κλάσμα των κορυφών του ή αυτός ο τυχαίος </a:t>
            </a:r>
            <a:r>
              <a:rPr lang="el-GR" sz="2400" dirty="0" err="1">
                <a:solidFill>
                  <a:schemeClr val="tx1"/>
                </a:solidFill>
              </a:rPr>
              <a:t>γράφος</a:t>
            </a:r>
            <a:r>
              <a:rPr lang="el-GR" sz="2400" dirty="0">
                <a:solidFill>
                  <a:schemeClr val="tx1"/>
                </a:solidFill>
              </a:rPr>
              <a:t> έχει έναν γιγαντιαίο κ-πυρήνα; 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E157FB33-A121-114C-3F8C-FE5D24A80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2411" y="1379913"/>
            <a:ext cx="3455284" cy="127082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Random graph models of social networks</a:t>
            </a:r>
            <a:endParaRPr lang="el-GR" sz="2400" dirty="0"/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AD2C40AA-7590-370A-5082-07A325D8329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92411" y="2768110"/>
            <a:ext cx="3450008" cy="3597764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l-GR" sz="2400" dirty="0">
                <a:solidFill>
                  <a:schemeClr val="tx1"/>
                </a:solidFill>
              </a:rPr>
              <a:t>Το θέμα είναι: Νέα ακριβώς </a:t>
            </a:r>
            <a:r>
              <a:rPr lang="el-GR" sz="2400" dirty="0" err="1">
                <a:solidFill>
                  <a:schemeClr val="tx1"/>
                </a:solidFill>
              </a:rPr>
              <a:t>επιλύσιμα</a:t>
            </a:r>
            <a:r>
              <a:rPr lang="el-GR" sz="2400" dirty="0">
                <a:solidFill>
                  <a:schemeClr val="tx1"/>
                </a:solidFill>
              </a:rPr>
              <a:t> </a:t>
            </a:r>
            <a:r>
              <a:rPr lang="el-GR" sz="2400" dirty="0" err="1">
                <a:solidFill>
                  <a:schemeClr val="tx1"/>
                </a:solidFill>
              </a:rPr>
              <a:t>μοντέλατης</a:t>
            </a:r>
            <a:r>
              <a:rPr lang="el-GR" sz="2400" dirty="0">
                <a:solidFill>
                  <a:schemeClr val="tx1"/>
                </a:solidFill>
              </a:rPr>
              <a:t> δομής των κοινωνικών δικτύων βασισμένα σε τυχαίους </a:t>
            </a:r>
            <a:r>
              <a:rPr lang="el-GR" sz="2400" dirty="0" err="1">
                <a:solidFill>
                  <a:schemeClr val="tx1"/>
                </a:solidFill>
              </a:rPr>
              <a:t>γράφους</a:t>
            </a:r>
            <a:r>
              <a:rPr lang="el-GR" sz="2400" dirty="0">
                <a:solidFill>
                  <a:schemeClr val="tx1"/>
                </a:solidFill>
              </a:rPr>
              <a:t> με αυθαίρετες κατανομές βαθμού.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1CF7E45E-AEC9-E687-20F1-65F8A7F0D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2273" y="1379912"/>
            <a:ext cx="3455284" cy="127082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A guide to null models for animal social network analysis</a:t>
            </a:r>
            <a:endParaRPr lang="el-GR" sz="2400" dirty="0"/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5678CE47-7705-D2B3-5A74-CE68914358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30604" y="2768110"/>
            <a:ext cx="3436953" cy="3597764"/>
          </a:xfrm>
          <a:solidFill>
            <a:schemeClr val="accent2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l-GR" sz="2400" dirty="0">
                <a:solidFill>
                  <a:schemeClr val="tx1"/>
                </a:solidFill>
              </a:rPr>
              <a:t>Πόσο αναγκαία είναι τα μηδενικά μοντέλα για τον αξιόπιστο έλεγχο υποθέσεων σε έρευνες για τα κοινωνικά δίκτυα των ζώων;</a:t>
            </a:r>
          </a:p>
          <a:p>
            <a:r>
              <a:rPr lang="el-GR" sz="2400" dirty="0">
                <a:solidFill>
                  <a:schemeClr val="tx1"/>
                </a:solidFill>
              </a:rPr>
              <a:t>Εξετάζεται η αποτελεσματικότητα τους.</a:t>
            </a:r>
          </a:p>
        </p:txBody>
      </p:sp>
    </p:spTree>
    <p:extLst>
      <p:ext uri="{BB962C8B-B14F-4D97-AF65-F5344CB8AC3E}">
        <p14:creationId xmlns:p14="http://schemas.microsoft.com/office/powerpoint/2010/main" val="47809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82E427-D4D5-B1FE-32AC-4E99C12D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2" y="310341"/>
            <a:ext cx="2743200" cy="6190211"/>
          </a:xfrm>
          <a:solidFill>
            <a:srgbClr val="99570C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Hypergraph Ego-networks and Their Temporal Evolution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5748EF-7B97-5439-97A5-F1C73BA4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96" y="310341"/>
            <a:ext cx="8535608" cy="6190211"/>
          </a:xfrm>
          <a:solidFill>
            <a:srgbClr val="99570C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Η βασική πρόταση της εργασίας: η μελέτη </a:t>
            </a:r>
            <a:r>
              <a:rPr lang="el-GR" sz="2800" dirty="0" err="1"/>
              <a:t>υπεργραφικών</a:t>
            </a:r>
            <a:r>
              <a:rPr lang="el-GR" sz="2800" dirty="0"/>
              <a:t> </a:t>
            </a:r>
            <a:r>
              <a:rPr lang="en-US" sz="2800" dirty="0"/>
              <a:t>ego-</a:t>
            </a:r>
            <a:r>
              <a:rPr lang="el-GR" sz="2800" dirty="0"/>
              <a:t>δικτύων για χρήση σε </a:t>
            </a:r>
            <a:r>
              <a:rPr lang="el-GR" sz="2800" dirty="0" err="1"/>
              <a:t>μοντελοποίηση</a:t>
            </a:r>
            <a:r>
              <a:rPr lang="el-GR" sz="2800" dirty="0"/>
              <a:t> αλληλεπιδράσεων υψηλότερης τάξης για έναν κόμβο και την ανακατασκευή τους ως πρόβλημα αναφοράς για μοντέλα πρόβλεψης χρονικής-τοπικής δομής τους.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Τρεις τύποι </a:t>
            </a:r>
            <a:r>
              <a:rPr lang="en-US" sz="2800" dirty="0"/>
              <a:t>ego-</a:t>
            </a:r>
            <a:r>
              <a:rPr lang="el-GR" sz="2800" dirty="0"/>
              <a:t>δικτύων: αστρικά, ακτινωτά, συνεπτυγμένα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Αλληλεπιδράσεις υψηλότερης τάξης σε 3 τομείς: συν-συγγραφή, επικοινωνία, διαδικτυακά νήματα</a:t>
            </a:r>
          </a:p>
          <a:p>
            <a:pPr marL="36900" indent="0">
              <a:buNone/>
            </a:pPr>
            <a:endParaRPr lang="el-GR" sz="2800" dirty="0"/>
          </a:p>
          <a:p>
            <a:pPr>
              <a:buFont typeface="Wingdings" panose="05000000000000000000" pitchFamily="2" charset="2"/>
              <a:buChar char="q"/>
            </a:pPr>
            <a:endParaRPr lang="el-G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CD7B-55AF-408A-D387-108B5DA47C44}"/>
              </a:ext>
            </a:extLst>
          </p:cNvPr>
          <p:cNvSpPr txBox="1"/>
          <p:nvPr/>
        </p:nvSpPr>
        <p:spPr>
          <a:xfrm>
            <a:off x="456596" y="609600"/>
            <a:ext cx="11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02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19045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5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E989E22-9F4C-EBC8-2468-8BB90A7C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8185"/>
            <a:ext cx="10353762" cy="1165610"/>
          </a:xfrm>
        </p:spPr>
        <p:txBody>
          <a:bodyPr/>
          <a:lstStyle/>
          <a:p>
            <a:r>
              <a:rPr lang="el-GR" dirty="0"/>
              <a:t>Σχετικό υλικό: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D23C6DE-5C9C-FB50-50AF-F926333F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2" y="1413796"/>
            <a:ext cx="4908203" cy="1133852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Hypergraph patterns and collaboration structure</a:t>
            </a:r>
            <a:endParaRPr lang="el-GR" sz="2800" dirty="0">
              <a:solidFill>
                <a:schemeClr val="tx1"/>
              </a:solidFill>
            </a:endParaRP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639E21C-0F0F-B15A-C6B5-05EAA442B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908202" cy="3549068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Εξετάζονται τα </a:t>
            </a:r>
            <a:r>
              <a:rPr lang="el-GR" sz="2400" dirty="0" err="1">
                <a:solidFill>
                  <a:schemeClr val="tx1"/>
                </a:solidFill>
              </a:rPr>
              <a:t>υπεργραφικά</a:t>
            </a:r>
            <a:r>
              <a:rPr lang="el-GR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ego-</a:t>
            </a:r>
            <a:r>
              <a:rPr lang="el-GR" sz="2400" dirty="0">
                <a:solidFill>
                  <a:schemeClr val="tx1"/>
                </a:solidFill>
              </a:rPr>
              <a:t>δίκτυα συνδυαστικά με τον </a:t>
            </a:r>
            <a:r>
              <a:rPr lang="en-US" sz="2400" dirty="0">
                <a:solidFill>
                  <a:schemeClr val="tx1"/>
                </a:solidFill>
              </a:rPr>
              <a:t>Covid-19.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Γίνεται αναφορά σε μια νέα οικογένεια δομικών προτύπων και αναφορές εξετάζονται σε πληθώρα επιστημονικών πεδίων.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BDA5744E-3F39-EBBE-C72C-22BDC51E8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545" y="1413795"/>
            <a:ext cx="4908203" cy="11338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Hypergraph Data Analysis with </a:t>
            </a:r>
            <a:r>
              <a:rPr lang="en-US" sz="2800" dirty="0" err="1">
                <a:solidFill>
                  <a:schemeClr val="tx1"/>
                </a:solidFill>
              </a:rPr>
              <a:t>PAOHVis</a:t>
            </a:r>
            <a:endParaRPr lang="el-GR" sz="2800" dirty="0">
              <a:solidFill>
                <a:schemeClr val="tx1"/>
              </a:solidFill>
            </a:endParaRPr>
          </a:p>
        </p:txBody>
      </p:sp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578408DA-4945-2FAE-4374-3C7ABA9E3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4545" y="2702103"/>
            <a:ext cx="4908203" cy="3549068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Εξετάζονται τα </a:t>
            </a:r>
            <a:r>
              <a:rPr lang="el-GR" sz="2400" dirty="0" err="1">
                <a:solidFill>
                  <a:schemeClr val="tx1"/>
                </a:solidFill>
              </a:rPr>
              <a:t>υπεργραφικά</a:t>
            </a:r>
            <a:r>
              <a:rPr lang="el-GR" sz="2400" dirty="0">
                <a:solidFill>
                  <a:schemeClr val="tx1"/>
                </a:solidFill>
              </a:rPr>
              <a:t> δίκτυα συνδυαστικά με τον αθλητισμό και την </a:t>
            </a:r>
            <a:r>
              <a:rPr lang="el-GR" sz="2400" dirty="0" err="1">
                <a:solidFill>
                  <a:schemeClr val="tx1"/>
                </a:solidFill>
              </a:rPr>
              <a:t>οπτικοποίηση</a:t>
            </a:r>
            <a:r>
              <a:rPr lang="el-GR" sz="2400" dirty="0">
                <a:solidFill>
                  <a:schemeClr val="tx1"/>
                </a:solidFill>
              </a:rPr>
              <a:t> των δεδομένων.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Δοκιμάζονται εφαρμογές σε τομείς </a:t>
            </a:r>
            <a:r>
              <a:rPr lang="en-US" sz="2400" dirty="0">
                <a:solidFill>
                  <a:schemeClr val="tx1"/>
                </a:solidFill>
              </a:rPr>
              <a:t>ego-</a:t>
            </a:r>
            <a:r>
              <a:rPr lang="el-GR" sz="2400" dirty="0">
                <a:solidFill>
                  <a:schemeClr val="tx1"/>
                </a:solidFill>
              </a:rPr>
              <a:t>δικτύων ή/και ανθρωπιστικών επιστημών.</a:t>
            </a:r>
          </a:p>
        </p:txBody>
      </p:sp>
    </p:spTree>
    <p:extLst>
      <p:ext uri="{BB962C8B-B14F-4D97-AF65-F5344CB8AC3E}">
        <p14:creationId xmlns:p14="http://schemas.microsoft.com/office/powerpoint/2010/main" val="71291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82E427-D4D5-B1FE-32AC-4E99C12D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2" y="310341"/>
            <a:ext cx="2743200" cy="6190211"/>
          </a:xfrm>
          <a:solidFill>
            <a:srgbClr val="C17529"/>
          </a:solidFill>
          <a:ln>
            <a:solidFill>
              <a:srgbClr val="C17529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Detecting Strong Ties Using Network Motifs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5748EF-7B97-5439-97A5-F1C73BA4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96" y="310341"/>
            <a:ext cx="8535608" cy="6190211"/>
          </a:xfrm>
          <a:solidFill>
            <a:srgbClr val="C17529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Τι ορίζει μια σχέση ισχυρή ή όχι;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Η εργασία απαντά μέσω ενός δείγματος ακμών που θεωρείται ότι έχουν ισχυρούς δεσμούς.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Μέσω πειραμάτων δείχνει την αναγκαιότητα της δομής για τον εντοπισμό ισχυρών σχέσεων.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Η έρευνα βασίζεται σε 2 γραφήματα: </a:t>
            </a:r>
            <a:r>
              <a:rPr lang="en-US" sz="2800" dirty="0"/>
              <a:t>GL</a:t>
            </a:r>
            <a:r>
              <a:rPr lang="el-GR" sz="2800" dirty="0"/>
              <a:t>(πυκνό που περιέχει όλες τις ακμές) και </a:t>
            </a:r>
            <a:r>
              <a:rPr lang="en-US" sz="2800" dirty="0"/>
              <a:t>GS</a:t>
            </a:r>
            <a:r>
              <a:rPr lang="el-GR" sz="2800" dirty="0"/>
              <a:t>(αραιό που περιέχει όλους τους ισχυρούς δεσμούς)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/>
              <a:t>Αναπτύσσεται μια ετικέτα βασικής αλήθειας </a:t>
            </a:r>
            <a:r>
              <a:rPr lang="el-GR" sz="2800" dirty="0" err="1"/>
              <a:t>μέσως</a:t>
            </a:r>
            <a:r>
              <a:rPr lang="el-GR" sz="2800" dirty="0"/>
              <a:t> της οποίας θα κριθούν τα αποτελέσματα και τελικά παραθέτει μια γενική μεθοδολογία υψηλής </a:t>
            </a:r>
            <a:r>
              <a:rPr lang="el-GR" sz="2800" dirty="0" err="1"/>
              <a:t>ακριβειας</a:t>
            </a:r>
            <a:r>
              <a:rPr lang="el-GR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CD7B-55AF-408A-D387-108B5DA47C44}"/>
              </a:ext>
            </a:extLst>
          </p:cNvPr>
          <p:cNvSpPr txBox="1"/>
          <p:nvPr/>
        </p:nvSpPr>
        <p:spPr>
          <a:xfrm>
            <a:off x="456596" y="609600"/>
            <a:ext cx="11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03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133796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7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9147D0E7-AA49-D940-4A80-6DA8F53C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2385"/>
            <a:ext cx="10353762" cy="1080655"/>
          </a:xfrm>
        </p:spPr>
        <p:txBody>
          <a:bodyPr/>
          <a:lstStyle/>
          <a:p>
            <a:r>
              <a:rPr lang="el-GR" dirty="0"/>
              <a:t>Σχετικό υλικό: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C9BED99-CEE9-C5F3-9B3F-37720CD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330036"/>
            <a:ext cx="3516510" cy="1662545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Social Features of Online Networks: The Strength of Intermediary Ties in Online Social Media</a:t>
            </a:r>
            <a:endParaRPr lang="el-GR" sz="2400" dirty="0"/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946FD89B-9A07-AD1D-62DD-0EAA7FA63B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48640" y="3125584"/>
            <a:ext cx="3516510" cy="3225337"/>
          </a:xfrm>
          <a:solidFill>
            <a:schemeClr val="accent2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Πόσο χρήσιμες είναι τελικά κοινωνικά οι διαδικτυακές αλληλεπιδράσεις, ειδικά με τον αυξανόμενο αριθμό κοινωνικών επαφών στην χρήση των κοινωνικών δικτύων;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B3770E96-7E42-1378-F8B5-D7496F36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5429" y="1330037"/>
            <a:ext cx="3522266" cy="1795547"/>
          </a:xfrm>
          <a:solidFill>
            <a:schemeClr val="accent2">
              <a:lumMod val="50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/>
              <a:t>“How well do we know each other?”: detecting ties strength in multidimensional social networks</a:t>
            </a:r>
            <a:endParaRPr lang="el-GR" sz="2400" dirty="0"/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43A7CB96-0B68-C4FE-0220-6F89EAEC7BC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20153" y="3258588"/>
            <a:ext cx="3522266" cy="3092335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Παρουσιάζεται ένας καινούριος ορισμός της δύναμης δεσμού και αναπτύσσεται μια μετρική δύναμης δεσμών για πολυδιάστατα δίκτυα.</a:t>
            </a: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7C030763-50F1-4ACC-62AA-8C4528D06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330037"/>
            <a:ext cx="3522266" cy="1280159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2400" dirty="0"/>
              <a:t>Community detection in social networks using user frequent pattern mining</a:t>
            </a:r>
            <a:endParaRPr lang="el-GR" sz="2400" dirty="0"/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1DFC897A-1A2D-1855-87CE-05F23C261B9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1" y="2768110"/>
            <a:ext cx="3516509" cy="3582812"/>
          </a:xfrm>
          <a:solidFill>
            <a:schemeClr val="accent2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400" dirty="0">
                <a:solidFill>
                  <a:schemeClr val="tx1"/>
                </a:solidFill>
              </a:rPr>
              <a:t>Προτείνεται μια μέθοδος με συνεισφορές στις μικρές κοινότητες ανθρώπων στα κοινωνικά δίκτυα και τις επεκτάσεις τους μέσω κοινωνικών συνδέσεων.</a:t>
            </a:r>
          </a:p>
        </p:txBody>
      </p:sp>
    </p:spTree>
    <p:extLst>
      <p:ext uri="{BB962C8B-B14F-4D97-AF65-F5344CB8AC3E}">
        <p14:creationId xmlns:p14="http://schemas.microsoft.com/office/powerpoint/2010/main" val="14756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82E427-D4D5-B1FE-32AC-4E99C12D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52" y="310341"/>
            <a:ext cx="2743200" cy="6190211"/>
          </a:xfrm>
          <a:solidFill>
            <a:srgbClr val="A19574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Predicting Reciprocity In Social Networks</a:t>
            </a:r>
            <a:br>
              <a:rPr lang="en-US" b="1" dirty="0">
                <a:solidFill>
                  <a:schemeClr val="tx1"/>
                </a:solidFill>
              </a:rPr>
            </a:b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5748EF-7B97-5439-97A5-F1C73BA4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96" y="310341"/>
            <a:ext cx="8535608" cy="6190211"/>
          </a:xfrm>
          <a:solidFill>
            <a:srgbClr val="A19574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Σχετίζεται με την ανίχνευση της αμοιβαιότητας.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Το πρόβλημα αυτό προκύπτει φυσικά.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Με βάση τα χαρακτηριστικά κάθε </a:t>
            </a:r>
            <a:r>
              <a:rPr lang="en-US" sz="2800" dirty="0">
                <a:solidFill>
                  <a:schemeClr val="tx1"/>
                </a:solidFill>
              </a:rPr>
              <a:t>user, </a:t>
            </a:r>
            <a:r>
              <a:rPr lang="el-GR" sz="2800" dirty="0">
                <a:solidFill>
                  <a:schemeClr val="tx1"/>
                </a:solidFill>
              </a:rPr>
              <a:t>προσεγγίζονται τρόποι επίτευξης αμοιβαιότητας.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Απαραίτητος είναι ο προσδιορισμός καλών δεικτών αμοιβαιότητας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chemeClr val="tx1"/>
                </a:solidFill>
              </a:rPr>
              <a:t>Στόχος της έρευνας:  Οι συμμετρικές </a:t>
            </a:r>
            <a:r>
              <a:rPr lang="el-GR" sz="2800" dirty="0" err="1">
                <a:solidFill>
                  <a:schemeClr val="tx1"/>
                </a:solidFill>
              </a:rPr>
              <a:t>αλλα</a:t>
            </a:r>
            <a:r>
              <a:rPr lang="el-GR" sz="2800" dirty="0">
                <a:solidFill>
                  <a:schemeClr val="tx1"/>
                </a:solidFill>
              </a:rPr>
              <a:t> και αμφίδρομου ενδιαφέροντος σχέσεις.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CD7B-55AF-408A-D387-108B5DA47C44}"/>
              </a:ext>
            </a:extLst>
          </p:cNvPr>
          <p:cNvSpPr txBox="1"/>
          <p:nvPr/>
        </p:nvSpPr>
        <p:spPr>
          <a:xfrm>
            <a:off x="456596" y="609600"/>
            <a:ext cx="11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04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309310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6_TF12214701" id="{649DFDBC-90BB-49E3-82FE-3761BCC8881A}" vid="{82BDFA3A-744B-4F25-AF4B-CE849A2339C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{A5846E73-8937-41BA-9F42-BD614B261BD2}tf12214701_win32</Template>
  <TotalTime>285</TotalTime>
  <Words>724</Words>
  <Application>Microsoft Office PowerPoint</Application>
  <PresentationFormat>Ευρεία οθόνη</PresentationFormat>
  <Paragraphs>67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Calibri</vt:lpstr>
      <vt:lpstr>Goudy Old Style</vt:lpstr>
      <vt:lpstr>Wingdings</vt:lpstr>
      <vt:lpstr>Wingdings 2</vt:lpstr>
      <vt:lpstr>SlateVTI</vt:lpstr>
      <vt:lpstr>Κοινωνικά Δίκτυα και Ανάκτηση Πληροφορίας</vt:lpstr>
      <vt:lpstr>Κείμενα προς μελέτη:</vt:lpstr>
      <vt:lpstr>Random Graphs with Prescribed 𝐾-Core Sequences: A New Null Model for Network Analysis </vt:lpstr>
      <vt:lpstr>Σχετικό υλικό:</vt:lpstr>
      <vt:lpstr>Hypergraph Ego-networks and Their Temporal Evolution </vt:lpstr>
      <vt:lpstr>Σχετικό υλικό:</vt:lpstr>
      <vt:lpstr>Detecting Strong Ties Using Network Motifs</vt:lpstr>
      <vt:lpstr>Σχετικό υλικό:</vt:lpstr>
      <vt:lpstr>Predicting Reciprocity In Social Networks </vt:lpstr>
      <vt:lpstr>Σχετικό υλικό: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Κοινωνικά Δίκτυα και Ανάκτηση Πληροφορίας</dc:title>
  <dc:creator>ΒΕΛΑΩΡΑ ΜΑΡΙΑ</dc:creator>
  <cp:lastModifiedBy>ΒΕΛΑΩΡΑ ΜΑΡΙΑ</cp:lastModifiedBy>
  <cp:revision>1</cp:revision>
  <dcterms:created xsi:type="dcterms:W3CDTF">2023-02-08T19:42:29Z</dcterms:created>
  <dcterms:modified xsi:type="dcterms:W3CDTF">2023-02-09T00:27:59Z</dcterms:modified>
</cp:coreProperties>
</file>