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633E68A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8F8E1A-D4F9-0756-C8AA-D8218F958B82}" name="ΒΕΛΑΩΡΑ ΜΑΡΙΑ" initials="ΒΜ" userId="S::up1088824@upatras.gr::9448d5a2-603c-4912-978d-2002aed555d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8_633E68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55035E-5F2E-4B5E-89ED-FCFC618F41F2}" authorId="{D88F8E1A-D4F9-0756-C8AA-D8218F958B82}" created="2024-01-18T18:15:15.397">
    <pc:sldMkLst xmlns:pc="http://schemas.microsoft.com/office/powerpoint/2013/main/command">
      <pc:docMk/>
      <pc:sldMk cId="1665034413" sldId="264"/>
    </pc:sldMkLst>
    <p188:txBody>
      <a:bodyPr/>
      <a:lstStyle/>
      <a:p>
        <a:r>
          <a:rPr lang="el-GR"/>
          <a:t>προδιαγραφές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56EECA-9256-E4FE-0422-6CBB0CC8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16DAA66-44D4-3F99-DD3B-D07DB7526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5972CDD-1C77-A85A-DD4E-D221B2E1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45B5798-970D-ED9B-5016-02DAACBD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578335-4EB9-89FF-5AA9-63F848C7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498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B4C397-88B5-7035-839E-32DCBD50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CD076A4-5BB6-4F8C-A7A6-1F32501E3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F17CCAF-74F0-491A-AF00-8D21DDC5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01CD352-3166-6A60-8935-A8637D41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B522DBC-08B6-B8FF-07FB-4DFBDC49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61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466F48E-FE41-8B7A-E5E0-52CCB5489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A45AFFC-412E-60DE-52AA-9A4808D06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9392A1-7888-8D2F-992F-63C697B5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06E5D03-C426-4AA9-6B6F-2DC2B194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5906DF0-3680-F0FB-C3A8-2A6D1167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056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F0E64A-DB26-BDCE-48BE-0EF8EE25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51D0796-922E-25AE-8587-2BE0E892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ADC39E-1D72-CB3B-9B89-56E1A0DC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B05A682-9D4D-5AB3-875E-1A94F546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F8E7FE2-0DE8-BFF7-B8C3-F0C4163D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64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F5E17D-B8AA-8C3E-F764-862DA29D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3B3B746-D3EC-5607-B40D-3BC013A6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053F86B-2FC5-DA08-3475-8704A417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401A869-867E-F458-AAF0-A3DC4C11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9C54653-DABE-6BE5-8C53-9E3DC01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11E7F6-FDCE-1C2E-A9C1-60D2A1B2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6F95935-5FE1-85D1-672A-8E39C607D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D6AE47A-2720-E2A7-57E6-370AE4536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7CAB785-39C2-8999-D540-51F1F0A8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5A2B765-570C-A9D8-D6DA-72882974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E188274-3DEF-B4B8-98A2-2E0E43DF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352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84278F-2A1A-EB5D-F1A6-ED24599D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653096-AC08-39A1-22D4-D7B10337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CA74F0C-51AD-C763-D12A-58270B57A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A17340-CC79-5921-1237-BBED0194F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139CF87-46B0-054B-2023-FD915CAD5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FE9C3998-64A4-6F02-02C2-716D23B2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C54BD92-85A3-52E3-27BF-DADF16AF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7F943CC-3C10-6063-9BFC-65BF7ED8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44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621A8A-1642-ACEC-2F6D-C172C1F6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0B4A0AB-7E11-E81A-4EEE-587A3CFF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267F40-BDE2-433B-3F4A-863F8E77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480F376-8D0F-F277-7934-42EFB7F7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64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5D21055-2427-5317-D7B2-D18C9C3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1C4EE03-70CC-3338-2345-D3D513D7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FCDEC0B-AFBC-D10B-2CC9-21813FF0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3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0579B8-E4BB-DCC5-F21B-187DD037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6D2B140-BF3B-FA7E-40E4-17CD6385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6136FA4-09FF-2F32-1BA3-4E3AFCA4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0880045-8FD9-6332-1E46-7A36163B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E1C45E2-7235-74E9-6555-7F07F2AA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2B24D2A-66F6-B774-6BEB-B4263167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850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F8DF04-DCD8-692C-D739-ECE6B6F8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FBCFC8F-7BCF-526A-E908-780604758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20449BB-E58C-90E8-1280-93A07978E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4845346-25A1-B983-A5E4-74F70F5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F50E00F-E148-2BA6-6BA9-65D96BD4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173DA99-6686-0F27-BAEC-4125E474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021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806E0FB-B3D5-D7CB-EC49-A6B3544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9AE08DE-3150-2D0C-6E77-21CC13B87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345A987-37C0-BE7E-02CC-1FE4ADBCB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780D-F6D9-4589-B1F2-96341C119E02}" type="datetimeFigureOut">
              <a:rPr lang="el-GR" smtClean="0"/>
              <a:t>14/2/2024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9368979-09A6-B0E9-B4C4-A8148E6BD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D66F718-5BCD-ACA1-AA67-41275C294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9721-5342-4707-810B-54D979CEBF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348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8_633E68AD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D84A1E-A858-DE57-BC73-03A770C27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latin typeface="Century Schoolbook" panose="02040604050505020304" pitchFamily="18" charset="0"/>
              </a:rPr>
              <a:t>ΕΝΣΩΜΑΤΩΜΕΝΑ ΣΥΣΤΗΜΑΤΑ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0090112-041D-4D58-73C3-FA65ABB3C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Century Schoolbook" panose="02040604050505020304" pitchFamily="18" charset="0"/>
              </a:rPr>
              <a:t>SMART HOME LIGHTING</a:t>
            </a:r>
          </a:p>
          <a:p>
            <a:endParaRPr lang="el-GR" dirty="0">
              <a:latin typeface="Century Schoolbook" panose="02040604050505020304" pitchFamily="18" charset="0"/>
            </a:endParaRPr>
          </a:p>
          <a:p>
            <a:r>
              <a:rPr lang="el-GR" dirty="0">
                <a:latin typeface="Century Schoolbook" panose="02040604050505020304" pitchFamily="18" charset="0"/>
              </a:rPr>
              <a:t>ΒΕΛΑΩΡΑ ΜΑΡΙΑ</a:t>
            </a:r>
          </a:p>
          <a:p>
            <a:r>
              <a:rPr lang="el-GR" dirty="0">
                <a:latin typeface="Century Schoolbook" panose="02040604050505020304" pitchFamily="18" charset="0"/>
              </a:rPr>
              <a:t>ΣΕΝΗ ΕΒΕΛΙΝΑ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2AB5ADF-8E6D-3DC1-260F-F24A6D0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5267325"/>
            <a:ext cx="1524000" cy="152400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440EC95A-478E-869D-9B3A-A3C08B60B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410825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2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Εικόνα που περιέχει κείμενο, διάγραμμα, στιγμιότυπο οθόνης,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0ED2FEEC-85D5-33B5-0997-C75F18793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1552253"/>
            <a:ext cx="10202699" cy="4610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32A3CE-B06D-365E-8C31-F5A21A15C339}"/>
              </a:ext>
            </a:extLst>
          </p:cNvPr>
          <p:cNvSpPr txBox="1"/>
          <p:nvPr/>
        </p:nvSpPr>
        <p:spPr>
          <a:xfrm>
            <a:off x="1803645" y="695004"/>
            <a:ext cx="8584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3200" dirty="0">
                <a:solidFill>
                  <a:prstClr val="black"/>
                </a:solidFill>
                <a:latin typeface="Century Schoolbook" panose="02040604050505020304" pitchFamily="18" charset="0"/>
              </a:rPr>
              <a:t>Συνολικό σύστημα πειραματικά:</a:t>
            </a:r>
            <a:endParaRPr kumimoji="0" lang="el-GR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42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36740-4FBC-E430-448D-5C01CE52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0F5257-E583-E9FD-3575-A9CC9BCEB89E}"/>
              </a:ext>
            </a:extLst>
          </p:cNvPr>
          <p:cNvSpPr txBox="1"/>
          <p:nvPr/>
        </p:nvSpPr>
        <p:spPr>
          <a:xfrm>
            <a:off x="2593759" y="2626638"/>
            <a:ext cx="7004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latin typeface="Century Schoolbook" panose="02040604050505020304" pitchFamily="18" charset="0"/>
              </a:rPr>
              <a:t>Ευχαριστούμε για την προσοχή σας!</a:t>
            </a:r>
          </a:p>
        </p:txBody>
      </p:sp>
      <p:pic>
        <p:nvPicPr>
          <p:cNvPr id="4" name="Εικόνα 3" descr="Εικόνα που περιέχει λαμπτήρας, λαμπτήρας πυρακτώσεως, Συμπαγής λαμπτήρας φθορισμού, Λαμπτήρας φθορισμού&#10;&#10;Περιγραφή που δημιουργήθηκε αυτόματα">
            <a:extLst>
              <a:ext uri="{FF2B5EF4-FFF2-40B4-BE49-F238E27FC236}">
                <a16:creationId xmlns:a16="http://schemas.microsoft.com/office/drawing/2014/main" id="{185CAE2D-B219-5FC7-DC2A-017DFF6E5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9" y="4644501"/>
            <a:ext cx="2213499" cy="2213499"/>
          </a:xfrm>
          <a:prstGeom prst="rect">
            <a:avLst/>
          </a:prstGeom>
        </p:spPr>
      </p:pic>
      <p:pic>
        <p:nvPicPr>
          <p:cNvPr id="5" name="Εικόνα 4" descr="Εικόνα που περιέχει λαμπτήρας, λαμπτήρας πυρακτώσεως, Συμπαγής λαμπτήρας φθορισμού, Λαμπτήρας φθορισμού&#10;&#10;Περιγραφή που δημιουργήθηκε αυτόματα">
            <a:extLst>
              <a:ext uri="{FF2B5EF4-FFF2-40B4-BE49-F238E27FC236}">
                <a16:creationId xmlns:a16="http://schemas.microsoft.com/office/drawing/2014/main" id="{687E1831-8B6A-C3E2-0407-D07AACFBB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98240" y="0"/>
            <a:ext cx="2213499" cy="22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λαμπτήρας, λαμπτήρας πυρακτώσεως, Συμπαγής λαμπτήρας φθορισμού, Λαμπτήρας φθορισμού&#10;&#10;Περιγραφή που δημιουργήθηκε αυτόματα">
            <a:extLst>
              <a:ext uri="{FF2B5EF4-FFF2-40B4-BE49-F238E27FC236}">
                <a16:creationId xmlns:a16="http://schemas.microsoft.com/office/drawing/2014/main" id="{E7CA4C44-183C-36BE-17B4-678D314A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9397">
            <a:off x="1007981" y="759748"/>
            <a:ext cx="1084355" cy="1084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6B4D7B-C055-FAFC-39F8-EEC646E417A5}"/>
              </a:ext>
            </a:extLst>
          </p:cNvPr>
          <p:cNvSpPr txBox="1"/>
          <p:nvPr/>
        </p:nvSpPr>
        <p:spPr>
          <a:xfrm>
            <a:off x="2237406" y="1105287"/>
            <a:ext cx="83418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latin typeface="Century Schoolbook" panose="02040604050505020304" pitchFamily="18" charset="0"/>
              </a:rPr>
              <a:t>Έξυπνος φωτισμός: </a:t>
            </a:r>
          </a:p>
          <a:p>
            <a:endParaRPr lang="el-GR" sz="2400" dirty="0">
              <a:latin typeface="Century Schoolbook" panose="02040604050505020304" pitchFamily="18" charset="0"/>
            </a:endParaRPr>
          </a:p>
          <a:p>
            <a:r>
              <a:rPr lang="el-GR" sz="2400" dirty="0">
                <a:latin typeface="Century Schoolbook" panose="02040604050505020304" pitchFamily="18" charset="0"/>
              </a:rPr>
              <a:t>Μια εξελιγμένη λύση φωτισμού.</a:t>
            </a:r>
          </a:p>
          <a:p>
            <a:endParaRPr lang="el-GR" sz="2400" dirty="0">
              <a:latin typeface="Century Schoolbook" panose="02040604050505020304" pitchFamily="18" charset="0"/>
            </a:endParaRPr>
          </a:p>
          <a:p>
            <a:r>
              <a:rPr lang="el-GR" sz="2400" dirty="0">
                <a:latin typeface="Century Schoolbook" panose="02040604050505020304" pitchFamily="18" charset="0"/>
              </a:rPr>
              <a:t>Ένα σύστημα που μπορεί να αποτελείται από πολλές συσκευές.</a:t>
            </a:r>
          </a:p>
          <a:p>
            <a:endParaRPr lang="el-GR" sz="2400" dirty="0">
              <a:latin typeface="Century Schoolbook" panose="02040604050505020304" pitchFamily="18" charset="0"/>
            </a:endParaRPr>
          </a:p>
          <a:p>
            <a:r>
              <a:rPr lang="el-GR" sz="2400" dirty="0">
                <a:latin typeface="Century Schoolbook" panose="02040604050505020304" pitchFamily="18" charset="0"/>
              </a:rPr>
              <a:t>Ένα σύστημα που θα παρέχει μειωμένη κατανάλωση ενέργειας, μεγαλύτερες ανέσεις και ασφάλεια.</a:t>
            </a:r>
          </a:p>
          <a:p>
            <a:endParaRPr lang="el-GR" sz="2400" dirty="0">
              <a:latin typeface="Century Schoolbook" panose="02040604050505020304" pitchFamily="18" charset="0"/>
            </a:endParaRPr>
          </a:p>
          <a:p>
            <a:r>
              <a:rPr lang="el-GR" sz="2400" dirty="0">
                <a:latin typeface="Century Schoolbook" panose="02040604050505020304" pitchFamily="18" charset="0"/>
              </a:rPr>
              <a:t>Συνδυαστικά με το </a:t>
            </a:r>
            <a:r>
              <a:rPr lang="en-US" sz="2400" dirty="0">
                <a:latin typeface="Century Schoolbook" panose="02040604050505020304" pitchFamily="18" charset="0"/>
              </a:rPr>
              <a:t>IoT </a:t>
            </a:r>
            <a:r>
              <a:rPr lang="el-GR" sz="2400" dirty="0">
                <a:latin typeface="Century Schoolbook" panose="02040604050505020304" pitchFamily="18" charset="0"/>
              </a:rPr>
              <a:t>γίνεται η διαχείριση φωτισμού, πιο αυτοματοποιημένη, ευέλικτη και αποδοτική.</a:t>
            </a:r>
          </a:p>
        </p:txBody>
      </p:sp>
    </p:spTree>
    <p:extLst>
      <p:ext uri="{BB962C8B-B14F-4D97-AF65-F5344CB8AC3E}">
        <p14:creationId xmlns:p14="http://schemas.microsoft.com/office/powerpoint/2010/main" val="152065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ABD81E14-495D-521D-2B49-31117B33B18A}"/>
              </a:ext>
            </a:extLst>
          </p:cNvPr>
          <p:cNvSpPr/>
          <p:nvPr/>
        </p:nvSpPr>
        <p:spPr>
          <a:xfrm>
            <a:off x="0" y="529389"/>
            <a:ext cx="1668379" cy="753979"/>
          </a:xfrm>
          <a:prstGeom prst="rightArrow">
            <a:avLst/>
          </a:prstGeom>
          <a:solidFill>
            <a:srgbClr val="2038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1DB26-E34C-B02B-DBC0-D689918C1A9F}"/>
              </a:ext>
            </a:extLst>
          </p:cNvPr>
          <p:cNvSpPr txBox="1"/>
          <p:nvPr/>
        </p:nvSpPr>
        <p:spPr>
          <a:xfrm>
            <a:off x="1973179" y="613990"/>
            <a:ext cx="7748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ΑΠΑΙΤΗΣΕΙΣ ΧΡΗΣΤΗ:</a:t>
            </a:r>
          </a:p>
        </p:txBody>
      </p:sp>
      <p:pic>
        <p:nvPicPr>
          <p:cNvPr id="7" name="Εικόνα 6" descr="Εικόνα που περιέχει τέχνη, σιλουέτα&#10;&#10;Περιγραφή που δημιουργήθηκε αυτόματα με μέτριο επίπεδο εμπιστοσύνης">
            <a:extLst>
              <a:ext uri="{FF2B5EF4-FFF2-40B4-BE49-F238E27FC236}">
                <a16:creationId xmlns:a16="http://schemas.microsoft.com/office/drawing/2014/main" id="{6EA2E182-0744-8AE0-00D2-E110BB516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2" y="4319064"/>
            <a:ext cx="2538936" cy="253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091A0-0F1A-74F1-3858-7A2F96D54719}"/>
              </a:ext>
            </a:extLst>
          </p:cNvPr>
          <p:cNvSpPr txBox="1"/>
          <p:nvPr/>
        </p:nvSpPr>
        <p:spPr>
          <a:xfrm>
            <a:off x="1973179" y="1620253"/>
            <a:ext cx="7427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Απομακρυσμένος έλεγχος.</a:t>
            </a:r>
          </a:p>
          <a:p>
            <a:endParaRPr lang="el-GR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Αυτόματη προσαρμογή.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Προγραμματισμός.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Ρύθμιση έντασης – χρώματος.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Επιλογή ατμόσφαιρας.</a:t>
            </a:r>
            <a:endParaRPr lang="el-G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0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ABD81E14-495D-521D-2B49-31117B33B18A}"/>
              </a:ext>
            </a:extLst>
          </p:cNvPr>
          <p:cNvSpPr/>
          <p:nvPr/>
        </p:nvSpPr>
        <p:spPr>
          <a:xfrm>
            <a:off x="0" y="529389"/>
            <a:ext cx="1668379" cy="753979"/>
          </a:xfrm>
          <a:prstGeom prst="rightArrow">
            <a:avLst/>
          </a:prstGeom>
          <a:solidFill>
            <a:srgbClr val="2038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1DB26-E34C-B02B-DBC0-D689918C1A9F}"/>
              </a:ext>
            </a:extLst>
          </p:cNvPr>
          <p:cNvSpPr txBox="1"/>
          <p:nvPr/>
        </p:nvSpPr>
        <p:spPr>
          <a:xfrm>
            <a:off x="1941095" y="613990"/>
            <a:ext cx="7748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ΑΠΑΙΤΗΣΕΙΣ ΛΕΙΤΟΥΡΓΙΩΝ:</a:t>
            </a:r>
          </a:p>
        </p:txBody>
      </p:sp>
      <p:pic>
        <p:nvPicPr>
          <p:cNvPr id="3" name="Εικόνα 2" descr="Εικόνα που περιέχει γρανάζι, μεταλλικά είδη, τροχός, μεταφο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8DDA364-D015-0AAB-16D3-EC1AAA09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5" y="4767771"/>
            <a:ext cx="1758056" cy="1758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CDD8A-F84F-086C-18C0-D67EEF0B1253}"/>
              </a:ext>
            </a:extLst>
          </p:cNvPr>
          <p:cNvSpPr txBox="1"/>
          <p:nvPr/>
        </p:nvSpPr>
        <p:spPr>
          <a:xfrm>
            <a:off x="1973179" y="1620253"/>
            <a:ext cx="7427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Συνδεσιμότητα.</a:t>
            </a:r>
          </a:p>
          <a:p>
            <a:endParaRPr lang="el-GR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Ομαδοποίηση.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Αισθητήρες.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Ασφάλεια.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Ενεργειακή απόδοση.</a:t>
            </a:r>
            <a:endParaRPr lang="el-G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344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κείμενο, στιγμιότυπο οθόνης, λογισμικό, λογισμικό πολυμέσων&#10;&#10;Περιγραφή που δημιουργήθηκε αυτόματα">
            <a:extLst>
              <a:ext uri="{FF2B5EF4-FFF2-40B4-BE49-F238E27FC236}">
                <a16:creationId xmlns:a16="http://schemas.microsoft.com/office/drawing/2014/main" id="{1F9E091A-0BE1-7F70-4135-5A19EC50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61" t="30713" r="9227" b="21541"/>
          <a:stretch/>
        </p:blipFill>
        <p:spPr>
          <a:xfrm>
            <a:off x="762000" y="367821"/>
            <a:ext cx="14795472" cy="6799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41B6B7-9A6E-9921-ED29-EC0800768F75}"/>
              </a:ext>
            </a:extLst>
          </p:cNvPr>
          <p:cNvSpPr txBox="1"/>
          <p:nvPr/>
        </p:nvSpPr>
        <p:spPr>
          <a:xfrm>
            <a:off x="276725" y="367821"/>
            <a:ext cx="47524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αρχιτεκτονική υλικού:</a:t>
            </a:r>
          </a:p>
          <a:p>
            <a:pPr algn="ctr"/>
            <a:endParaRPr lang="el-GR" sz="24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Περιλαμβάνει όλα τα φυσικά στοιχεία που αποτελούν το σύστημα.</a:t>
            </a:r>
          </a:p>
          <a:p>
            <a:endParaRPr lang="el-GR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λογισμικό, λογισμικό πολυμέσων&#10;&#10;Περιγραφή που δημιουργήθηκε αυτόματα">
            <a:extLst>
              <a:ext uri="{FF2B5EF4-FFF2-40B4-BE49-F238E27FC236}">
                <a16:creationId xmlns:a16="http://schemas.microsoft.com/office/drawing/2014/main" id="{DF12315D-D094-20C7-3333-7D5A52DAC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24494" r="7066" b="20289"/>
          <a:stretch/>
        </p:blipFill>
        <p:spPr>
          <a:xfrm>
            <a:off x="1009650" y="715335"/>
            <a:ext cx="13430694" cy="6484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A1FB84-D8CC-0612-6F6C-CE940AF07A97}"/>
              </a:ext>
            </a:extLst>
          </p:cNvPr>
          <p:cNvSpPr txBox="1"/>
          <p:nvPr/>
        </p:nvSpPr>
        <p:spPr>
          <a:xfrm>
            <a:off x="239128" y="404634"/>
            <a:ext cx="434239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αρχιτεκτονική λογισμικού:</a:t>
            </a:r>
          </a:p>
          <a:p>
            <a:endParaRPr lang="el-GR" sz="24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Αφορά τον σχεδιασμό και την δομή του λογισμικού του ενσωματωμένου συστήματος μας.</a:t>
            </a:r>
          </a:p>
          <a:p>
            <a:endParaRPr lang="el-GR" sz="24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endParaRPr lang="el-GR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4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1C6F3C-5043-CF00-D1E3-909BD79B7EFF}"/>
              </a:ext>
            </a:extLst>
          </p:cNvPr>
          <p:cNvSpPr txBox="1"/>
          <p:nvPr/>
        </p:nvSpPr>
        <p:spPr>
          <a:xfrm>
            <a:off x="1799208" y="455511"/>
            <a:ext cx="617885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Century Schoolbook" panose="02040604050505020304" pitchFamily="18" charset="0"/>
              </a:rPr>
              <a:t>Συνολικά: </a:t>
            </a:r>
          </a:p>
          <a:p>
            <a:pPr algn="ctr"/>
            <a:r>
              <a:rPr lang="el-GR" sz="2400" dirty="0">
                <a:latin typeface="Century Schoolbook" panose="02040604050505020304" pitchFamily="18" charset="0"/>
              </a:rPr>
              <a:t>Από το λογισμικό εξάγουμε μια λογική επεξεργασίας μεταβλητών εισόδου, που επεξεργάζονται από τα αναγκαία υποσυστήματα του υλικού. </a:t>
            </a:r>
            <a:endParaRPr lang="el-GR" sz="2800" dirty="0">
              <a:latin typeface="Century Schoolbook" panose="02040604050505020304" pitchFamily="18" charset="0"/>
            </a:endParaRPr>
          </a:p>
        </p:txBody>
      </p:sp>
      <p:pic>
        <p:nvPicPr>
          <p:cNvPr id="7" name="Εικόνα 6" descr="Εικόνα που περιέχει λαμπτήρας, λαμπτήρας πυρακτώσεως, Συμπαγής λαμπτήρας φθορισμού, Λαμπτήρας φθορισμού&#10;&#10;Περιγραφή που δημιουργήθηκε αυτόματα">
            <a:extLst>
              <a:ext uri="{FF2B5EF4-FFF2-40B4-BE49-F238E27FC236}">
                <a16:creationId xmlns:a16="http://schemas.microsoft.com/office/drawing/2014/main" id="{EB15E28B-116A-CC42-A60C-F5DE6CFE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0" y="-661516"/>
            <a:ext cx="3945015" cy="3945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8097CD-630D-9338-B63D-A5C21B6674F6}"/>
              </a:ext>
            </a:extLst>
          </p:cNvPr>
          <p:cNvSpPr txBox="1"/>
          <p:nvPr/>
        </p:nvSpPr>
        <p:spPr>
          <a:xfrm>
            <a:off x="3823316" y="3052679"/>
            <a:ext cx="74217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Century Schoolbook" panose="02040604050505020304" pitchFamily="18" charset="0"/>
              </a:rPr>
              <a:t>Τι υποσυστήματα διακρίνουμε;</a:t>
            </a:r>
          </a:p>
          <a:p>
            <a:pPr algn="ctr"/>
            <a:endParaRPr lang="el-GR" sz="2800" dirty="0">
              <a:latin typeface="Century Schoolbook" panose="020406040505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Κίνησης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Led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Ελέγχου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Επικοινωνίας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Τροφοδοσίας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sz="2400" dirty="0">
                <a:latin typeface="Century Schoolbook" panose="02040604050505020304" pitchFamily="18" charset="0"/>
              </a:rPr>
              <a:t>Μνήμης</a:t>
            </a: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708FE583-3F6A-1648-18AD-84ECDEA2106B}"/>
              </a:ext>
            </a:extLst>
          </p:cNvPr>
          <p:cNvSpPr/>
          <p:nvPr/>
        </p:nvSpPr>
        <p:spPr>
          <a:xfrm>
            <a:off x="4834076" y="2947386"/>
            <a:ext cx="5521911" cy="34551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740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AFF51-F886-0345-0920-B868E6FA8D46}"/>
              </a:ext>
            </a:extLst>
          </p:cNvPr>
          <p:cNvSpPr txBox="1"/>
          <p:nvPr/>
        </p:nvSpPr>
        <p:spPr>
          <a:xfrm>
            <a:off x="1003177" y="603682"/>
            <a:ext cx="9685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Century Schoolbook" panose="02040604050505020304" pitchFamily="18" charset="0"/>
              </a:rPr>
              <a:t>Πως μπορεί να δουλέψει το ενσωματωμένο σύστημα που περιγράψαμε;</a:t>
            </a:r>
          </a:p>
        </p:txBody>
      </p:sp>
      <p:pic>
        <p:nvPicPr>
          <p:cNvPr id="4" name="Εικόνα 3" descr="Εικόνα που περιέχει διάγραμμα, Σχέδιο, γραμμή, τεχνικό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97A1338F-0CEC-7E53-557D-3724ECC2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31" y="1709577"/>
            <a:ext cx="9685538" cy="439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CEC0B-1126-9CD3-B74B-91F1E212ECF3}"/>
              </a:ext>
            </a:extLst>
          </p:cNvPr>
          <p:cNvSpPr txBox="1"/>
          <p:nvPr/>
        </p:nvSpPr>
        <p:spPr>
          <a:xfrm>
            <a:off x="1253231" y="2038050"/>
            <a:ext cx="45643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entury Schoolbook" panose="02040604050505020304" pitchFamily="18" charset="0"/>
              </a:rPr>
              <a:t>Α: Πρακτικά χρησιμοποιώντας τα εξής στοιχεία :</a:t>
            </a:r>
          </a:p>
          <a:p>
            <a:endParaRPr lang="el-GR" sz="2400" dirty="0">
              <a:latin typeface="Century Schoolbook" panose="02040604050505020304" pitchFamily="18" charset="0"/>
            </a:endParaRPr>
          </a:p>
          <a:p>
            <a:r>
              <a:rPr lang="el-GR" sz="2400" dirty="0">
                <a:latin typeface="Century Schoolbook" panose="02040604050505020304" pitchFamily="18" charset="0"/>
              </a:rPr>
              <a:t>•Arduino</a:t>
            </a:r>
          </a:p>
          <a:p>
            <a:r>
              <a:rPr lang="el-GR" sz="2400" dirty="0">
                <a:latin typeface="Century Schoolbook" panose="02040604050505020304" pitchFamily="18" charset="0"/>
              </a:rPr>
              <a:t>•Αισθητήρας κίνησης</a:t>
            </a:r>
          </a:p>
          <a:p>
            <a:r>
              <a:rPr lang="el-GR" sz="2400" dirty="0">
                <a:latin typeface="Century Schoolbook" panose="02040604050505020304" pitchFamily="18" charset="0"/>
              </a:rPr>
              <a:t>•Αισθητήρα φωτός</a:t>
            </a:r>
          </a:p>
          <a:p>
            <a:r>
              <a:rPr lang="el-GR" sz="2400" dirty="0">
                <a:latin typeface="Century Schoolbook" panose="02040604050505020304" pitchFamily="18" charset="0"/>
              </a:rPr>
              <a:t>•Relay SPTD</a:t>
            </a:r>
          </a:p>
          <a:p>
            <a:r>
              <a:rPr lang="el-GR" sz="2400" dirty="0">
                <a:latin typeface="Century Schoolbook" panose="02040604050505020304" pitchFamily="18" charset="0"/>
              </a:rPr>
              <a:t>•Τροφοδοσία</a:t>
            </a:r>
          </a:p>
          <a:p>
            <a:r>
              <a:rPr lang="el-GR" sz="2400" dirty="0">
                <a:latin typeface="Century Schoolbook" panose="02040604050505020304" pitchFamily="18" charset="0"/>
              </a:rPr>
              <a:t>•Λαμπτήρα</a:t>
            </a:r>
          </a:p>
          <a:p>
            <a:endParaRPr lang="el-GR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7C9C8-A572-224C-FC40-F0F08862E760}"/>
              </a:ext>
            </a:extLst>
          </p:cNvPr>
          <p:cNvSpPr txBox="1"/>
          <p:nvPr/>
        </p:nvSpPr>
        <p:spPr>
          <a:xfrm>
            <a:off x="6096000" y="2038050"/>
            <a:ext cx="3572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entury Schoolbook" panose="02040604050505020304" pitchFamily="18" charset="0"/>
              </a:rPr>
              <a:t>Β:Λειτουργικά με σύνταξη και ένταξη ενός κώδικα στην σχετική εφαρμογή.</a:t>
            </a:r>
          </a:p>
        </p:txBody>
      </p:sp>
    </p:spTree>
    <p:extLst>
      <p:ext uri="{BB962C8B-B14F-4D97-AF65-F5344CB8AC3E}">
        <p14:creationId xmlns:p14="http://schemas.microsoft.com/office/powerpoint/2010/main" val="300948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χαμογελαστή φατσούλα, χαμόγελο, emoticon, καρτούν&#10;&#10;Περιγραφή που δημιουργήθηκε αυτόματα">
            <a:extLst>
              <a:ext uri="{FF2B5EF4-FFF2-40B4-BE49-F238E27FC236}">
                <a16:creationId xmlns:a16="http://schemas.microsoft.com/office/drawing/2014/main" id="{1450BBC2-C890-8E4B-EB1F-EF5005A1D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9" y="3997221"/>
            <a:ext cx="1260579" cy="1260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C4E8A-2114-139F-729F-7B3CC1E5B635}"/>
              </a:ext>
            </a:extLst>
          </p:cNvPr>
          <p:cNvSpPr txBox="1"/>
          <p:nvPr/>
        </p:nvSpPr>
        <p:spPr>
          <a:xfrm>
            <a:off x="5601810" y="1683564"/>
            <a:ext cx="5637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sz="2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Για τον αισθητήρα κίνησης:</a:t>
            </a:r>
          </a:p>
          <a:p>
            <a:pPr lvl="1"/>
            <a:r>
              <a:rPr lang="el-GR" sz="2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Ν</a:t>
            </a:r>
            <a:r>
              <a:rPr lang="el-GR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ανιχνεύει και να μας δίνει ακριβείς μετρήσεις για την καθορισμένη απόσταση των 150 </a:t>
            </a:r>
            <a:r>
              <a:rPr lang="en-US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el-GR" sz="2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l-GR" sz="2400" dirty="0"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l-GR" sz="2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2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Για τον αισθητήρα φωτός:</a:t>
            </a:r>
          </a:p>
          <a:p>
            <a:pPr lvl="1"/>
            <a:r>
              <a:rPr lang="el-GR" sz="2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Ανάλογα με το περιβάλλον να ρυθμίζονται και τα επίπεδα φωτεινότητας.</a:t>
            </a:r>
            <a:r>
              <a:rPr lang="el-GR" sz="2400" dirty="0"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0" name="Φυσαλίδα σκέψης: Σύννεφο 9">
            <a:extLst>
              <a:ext uri="{FF2B5EF4-FFF2-40B4-BE49-F238E27FC236}">
                <a16:creationId xmlns:a16="http://schemas.microsoft.com/office/drawing/2014/main" id="{38D18E44-2769-1393-59F2-4B3D7A8A1262}"/>
              </a:ext>
            </a:extLst>
          </p:cNvPr>
          <p:cNvSpPr/>
          <p:nvPr/>
        </p:nvSpPr>
        <p:spPr>
          <a:xfrm rot="635217">
            <a:off x="1077285" y="1687769"/>
            <a:ext cx="3838205" cy="2400300"/>
          </a:xfrm>
          <a:prstGeom prst="cloud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7" name="Εικόνα 6" descr="Εικόνα που περιέχει ρουχισμός, παπούτσια, άρθρωση, άτομο&#10;&#10;Περιγραφή που δημιουργήθηκε αυτόματα">
            <a:extLst>
              <a:ext uri="{FF2B5EF4-FFF2-40B4-BE49-F238E27FC236}">
                <a16:creationId xmlns:a16="http://schemas.microsoft.com/office/drawing/2014/main" id="{FE5BACB2-F00C-A69B-B0A1-B33BE5DD2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08" y="1844750"/>
            <a:ext cx="1043169" cy="1043169"/>
          </a:xfrm>
          <a:prstGeom prst="rect">
            <a:avLst/>
          </a:prstGeom>
        </p:spPr>
      </p:pic>
      <p:pic>
        <p:nvPicPr>
          <p:cNvPr id="9" name="Εικόνα 8" descr="Εικόνα που περιέχει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E6A969EA-231A-C6B8-AE82-150FFE345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36" y="4716126"/>
            <a:ext cx="916619" cy="916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143C-2647-9C58-52AE-5C700A0B9F6C}"/>
              </a:ext>
            </a:extLst>
          </p:cNvPr>
          <p:cNvSpPr txBox="1"/>
          <p:nvPr/>
        </p:nvSpPr>
        <p:spPr>
          <a:xfrm>
            <a:off x="1344821" y="2168281"/>
            <a:ext cx="3036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800" dirty="0">
                <a:latin typeface="Century Schoolbook" panose="02040604050505020304" pitchFamily="18" charset="0"/>
              </a:rPr>
              <a:t>Τι αποτελέσματα      περιμένουμε     από το πείραμα;</a:t>
            </a:r>
          </a:p>
        </p:txBody>
      </p:sp>
    </p:spTree>
    <p:extLst>
      <p:ext uri="{BB962C8B-B14F-4D97-AF65-F5344CB8AC3E}">
        <p14:creationId xmlns:p14="http://schemas.microsoft.com/office/powerpoint/2010/main" val="207794718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250</Words>
  <Application>Microsoft Office PowerPoint</Application>
  <PresentationFormat>Ευρεία οθόνη</PresentationFormat>
  <Paragraphs>69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Θέμα του Office</vt:lpstr>
      <vt:lpstr>ΕΝΣΩΜΑΤΩΜΕΝΑ ΣΥΣΤΗΜΑΤΑ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ΕΝΣΩΜΑΤΩΜΕΝΑ ΣΥΣΤΗΜΑΤΑ</dc:title>
  <dc:creator>ΒΕΛΑΩΡΑ ΜΑΡΙΑ</dc:creator>
  <cp:lastModifiedBy>ΒΕΛΑΩΡΑ ΜΑΡΙΑ</cp:lastModifiedBy>
  <cp:revision>6</cp:revision>
  <dcterms:created xsi:type="dcterms:W3CDTF">2024-01-17T11:42:36Z</dcterms:created>
  <dcterms:modified xsi:type="dcterms:W3CDTF">2024-02-14T17:25:31Z</dcterms:modified>
</cp:coreProperties>
</file>