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1"/>
  </p:notesMasterIdLst>
  <p:sldIdLst>
    <p:sldId id="256" r:id="rId2"/>
    <p:sldId id="262" r:id="rId3"/>
    <p:sldId id="267" r:id="rId4"/>
    <p:sldId id="266" r:id="rId5"/>
    <p:sldId id="258" r:id="rId6"/>
    <p:sldId id="268" r:id="rId7"/>
    <p:sldId id="259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3907" autoAdjust="0"/>
  </p:normalViewPr>
  <p:slideViewPr>
    <p:cSldViewPr snapToGrid="0">
      <p:cViewPr varScale="1">
        <p:scale>
          <a:sx n="68" d="100"/>
          <a:sy n="68" d="100"/>
        </p:scale>
        <p:origin x="4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08BD-7611-4779-BAE2-BA64B02E672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24CA-EC31-422E-AD32-BEA401F8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72F2-95A9-493F-B80C-DA173311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FB123-9743-43E8-A811-6EFCC0CCC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F822-F07C-4CAE-9627-4B83C5B1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EE93-4F79-4EFE-A297-B7CFEDF6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7550-012E-4408-83C6-ADC7F312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5C63-847C-411F-AAE4-84A7AAB9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4CCE6-ACB7-4161-A2A9-8CD476576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54FB-EEC1-4BE7-9989-D9EC8EE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1A76-C863-4DBC-B02A-9E42645F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E124-430F-44D1-BC65-22AA9820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4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6FE6B-7E43-4309-BBDF-14E2D094A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BFFC4-EFAA-4C59-9F40-B82063D6D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0F4B-A44C-4148-9DDC-3791D658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1BAE-302E-4C0C-BE3F-1687D906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8E6D-D8BA-4C1B-AD7B-DA853A8A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FDA1-5FAF-4185-8A04-2673C42A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C8E0-000F-4EED-B25D-A66EC76F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D405-AF84-48A3-8832-879763A4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03D9-4723-4004-9A18-ACBB5BB5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7857-273B-460E-A8A1-7AF7FBB3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8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8DE4-A21F-41E3-A2CE-13088C2E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84E4F-1196-410D-BBAC-6FF83F56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745C-3DB2-4DE9-AB62-E657967F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D61DD-16C5-4A2C-A92F-412E0104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AA3FD-DCAD-4279-92B8-F21077B6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C9F0-23C4-4B57-A1D7-57298E9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E428-188D-4383-A64B-80A2CB2EA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16B3-F4D1-4D4C-A60C-B0A6CB3A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163B-0D84-480D-A4BD-A8A0CE37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5D377-B145-47B7-8706-B48B1E7F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2CB2-511E-40A7-806D-9672FC84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2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F959-EF3F-4F79-B6E0-818DFF9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2D307-6A0E-4B86-8A5D-4CC038D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F490E-FF9F-409B-A304-746ED5E7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983A2-A2B8-4FA6-9245-E285F9D1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894B4-30F1-4AE4-9B7C-73FF2068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3D6C2-08C7-4883-8017-3791637F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409FC-31B3-4305-9D59-A68BF172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DD692-F70C-4243-8EE2-8DD4CE6E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26D5-3096-44AE-A6B5-769844D4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91ABB-46FF-4E66-8110-CEE7883E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09F6A-C75E-428D-8A71-EF7C63F2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75112-A231-4EFB-AEF3-C1E599AE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5F26-A5EF-4E98-B00B-BC43A89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C2657-F67F-4029-A1FD-2EE22107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BADC3-01E2-4A9B-87A6-AFEE6EDB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A432-E50D-4A0E-873F-3F9D55BE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0A1D-C231-4F5F-8A21-E18C4037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ED77F-BC1E-44AF-BF7F-427070650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490C1-B3D4-49D6-AFC0-A5F46680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C7926-DE2F-4D91-8985-F6BB7B21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E63E8-1161-4C59-BB4C-393A8449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BF2A-8578-4D8F-AB11-ABB38A27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D7E2C-3B1A-4304-8C5E-0181C030F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3221D-27B4-4B08-922C-7F3E4A16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87369-04F9-4198-B96F-2B0A83D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32940-4CEF-4A3D-9960-D21A087C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0C5B5-5E49-482C-AEE8-CC72BD6D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4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EFF93-F2C1-4A88-98A6-6E1503B6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AC65D-B40D-4A64-9821-8E3FF195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FB95-55CF-433C-8D12-1C6AA892E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EA02-847A-4648-A23F-D0BA5F42C1C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AF78-0AD3-4BB1-962D-0C717E851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640B-4D6C-475F-AE7C-5DD902916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7A17-5B3E-46FF-B9D5-48EECCF48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Pain, Drugs, Emergency Rooms and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9C598-A4D8-4688-AC5B-0AC67D5AF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 Fraund, Pedro Vasquez, Gloria Velasquez, Olivia Perez</a:t>
            </a:r>
          </a:p>
        </p:txBody>
      </p:sp>
    </p:spTree>
    <p:extLst>
      <p:ext uri="{BB962C8B-B14F-4D97-AF65-F5344CB8AC3E}">
        <p14:creationId xmlns:p14="http://schemas.microsoft.com/office/powerpoint/2010/main" val="317822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45CE90-D485-4156-9690-4A54449E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98" y="2304883"/>
            <a:ext cx="5623392" cy="1116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FA13A-EDFC-4E6C-9816-08E2BD3BE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09" y="3347220"/>
            <a:ext cx="1876425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BBBA5-7CA7-40C6-AAC8-E04739528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009" y="3937770"/>
            <a:ext cx="5286095" cy="755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36596A-ED35-4AC2-A15D-06C08E502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718" y="2036957"/>
            <a:ext cx="2638425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7A6BBA-AB25-4CE1-A2E2-D72BFD29B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54" y="2202628"/>
            <a:ext cx="3086100" cy="60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AE17F8-5EA2-470C-ADBA-04A46DCC5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10" y="2802703"/>
            <a:ext cx="4017737" cy="919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1F97FF-3961-4EAF-8473-DD6637914E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1770" y="4705147"/>
            <a:ext cx="2371725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BF4916-ADFE-4CD1-B9B4-793DC6D2DE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770" y="5495035"/>
            <a:ext cx="4687981" cy="767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B76395-1717-4764-8905-3E8660003E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1763" y="5343576"/>
            <a:ext cx="3664603" cy="1002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8E07F0-2F32-4F3D-8F57-1A2400712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1763" y="4904964"/>
            <a:ext cx="962306" cy="374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414920-D9CE-4B13-A3B2-1E39DF8EC508}"/>
              </a:ext>
            </a:extLst>
          </p:cNvPr>
          <p:cNvSpPr txBox="1"/>
          <p:nvPr/>
        </p:nvSpPr>
        <p:spPr>
          <a:xfrm>
            <a:off x="1184352" y="410307"/>
            <a:ext cx="107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Marijuana Tourism Impacting Colorado Emergency Room Volumes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Is California is experiencing a similar effect?</a:t>
            </a:r>
          </a:p>
        </p:txBody>
      </p:sp>
    </p:spTree>
    <p:extLst>
      <p:ext uri="{BB962C8B-B14F-4D97-AF65-F5344CB8AC3E}">
        <p14:creationId xmlns:p14="http://schemas.microsoft.com/office/powerpoint/2010/main" val="224470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51A2-F9F8-4A28-8168-B92EDDC5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65" y="504455"/>
            <a:ext cx="5549735" cy="4791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Hypothesis I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 is experiencing increased emergency room visits due to cannabis tourism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Hypothesis II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Socioeconomic deprivation drives higher emergency room utilization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6A855-F8B4-40A9-A104-E2ECD586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58" y="504455"/>
            <a:ext cx="4294683" cy="269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58FD5-3326-4E0E-B802-D1AF0755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557" y="3289465"/>
            <a:ext cx="4294683" cy="32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24C7-CE0A-4FB8-AA97-73CC79DC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15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Sources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(zip code level, most for 2016)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51A2-F9F8-4A28-8168-B92EDDC5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278" y="1311976"/>
            <a:ext cx="10653156" cy="479194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Office of Statewide Health Planning and Development (OSHPD)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Emergency Department Visits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Inpatient Discharges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 Census American Community Survey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demographics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Employment Rates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Median Household Income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Insured Rates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Area Deprivation Index (Socioeconomic Measure)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ESRI Tapestry Consumer Segmentation Data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Controlled Substance Utilization Review and Evaluation System (CURES)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Opioid Prescription Volumes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Unique Patients with Opioid Prescriptions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Schedule II – IV Controlled Substance Prescription Volumes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 Centers for Disease Control (CDC)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 Death Counts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Deaths by Leading Causes of Death</a:t>
            </a:r>
          </a:p>
        </p:txBody>
      </p:sp>
    </p:spTree>
    <p:extLst>
      <p:ext uri="{BB962C8B-B14F-4D97-AF65-F5344CB8AC3E}">
        <p14:creationId xmlns:p14="http://schemas.microsoft.com/office/powerpoint/2010/main" val="379945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5524-E97E-4A88-A3EF-BA37C058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9" y="1471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Socioeconomic Impact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 Insured Rates and Emergency Room Visits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2CD0A-5B04-4A64-86ED-BC29A603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19" y="1605890"/>
            <a:ext cx="5093860" cy="3912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71997-933C-4359-9741-7CCA4776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1" y="1605890"/>
            <a:ext cx="5220889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5524-E97E-4A88-A3EF-BA37C058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1" y="2803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other factors could be driving Emergency Room Visits?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929245-366F-42FE-8D9A-F74B03D98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5" y="1605890"/>
            <a:ext cx="5055752" cy="3912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24B434-F65C-444A-827B-B317AF9D7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04" y="1605890"/>
            <a:ext cx="5157375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8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1D2C-51DF-4774-B7D9-87BCAE86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Impact of High Opioid Prescription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AA555-5D6E-49CE-BA47-B4AF41E91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2754"/>
            <a:ext cx="5093860" cy="3912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1556D0-5107-499F-ADB3-64E439743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7" y="1472754"/>
            <a:ext cx="5017643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964D0-B542-40F4-B5E4-1C8B1ED1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0" y="851597"/>
            <a:ext cx="5607844" cy="5748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5EE72-166A-4D97-B536-2DB30C7BCB3C}"/>
              </a:ext>
            </a:extLst>
          </p:cNvPr>
          <p:cNvSpPr txBox="1"/>
          <p:nvPr/>
        </p:nvSpPr>
        <p:spPr>
          <a:xfrm>
            <a:off x="6006178" y="143711"/>
            <a:ext cx="5000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Prescription Opioid Utilization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vs. Licensed Cannabis Retail Locations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2E094-0F2A-41C6-8AB4-BB955240C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5503862"/>
            <a:ext cx="285750" cy="2952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CE46B75-CF73-429F-8C98-64645B15657C}"/>
              </a:ext>
            </a:extLst>
          </p:cNvPr>
          <p:cNvSpPr/>
          <p:nvPr/>
        </p:nvSpPr>
        <p:spPr>
          <a:xfrm>
            <a:off x="5864225" y="5925874"/>
            <a:ext cx="177800" cy="182562"/>
          </a:xfrm>
          <a:prstGeom prst="ellipse">
            <a:avLst/>
          </a:prstGeom>
          <a:solidFill>
            <a:srgbClr val="000104"/>
          </a:solidFill>
          <a:ln>
            <a:solidFill>
              <a:srgbClr val="0001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B6EC4-7F04-44C6-8E14-63C310591971}"/>
              </a:ext>
            </a:extLst>
          </p:cNvPr>
          <p:cNvSpPr txBox="1"/>
          <p:nvPr/>
        </p:nvSpPr>
        <p:spPr>
          <a:xfrm>
            <a:off x="6096000" y="5524541"/>
            <a:ext cx="1882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High Opioid Rx Utilization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695C4-164E-4D15-8634-EE2233F00401}"/>
              </a:ext>
            </a:extLst>
          </p:cNvPr>
          <p:cNvSpPr txBox="1"/>
          <p:nvPr/>
        </p:nvSpPr>
        <p:spPr>
          <a:xfrm>
            <a:off x="6095999" y="5895448"/>
            <a:ext cx="196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Licensed Cannabis Retailers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D1580-FDA5-48BC-AA1B-17C72AD5A223}"/>
              </a:ext>
            </a:extLst>
          </p:cNvPr>
          <p:cNvSpPr txBox="1"/>
          <p:nvPr/>
        </p:nvSpPr>
        <p:spPr>
          <a:xfrm>
            <a:off x="259790" y="254823"/>
            <a:ext cx="4443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 to the impact of Cannabis deregulation in CA.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Cannabis is already being taken seriously as a substitute for prescription opioids…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D2633-099F-4BB5-8F91-DA7B5D47B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3" y="3143250"/>
            <a:ext cx="657225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4F6524-86E4-460D-B07B-2A602AB52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04" y="4573971"/>
            <a:ext cx="6000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96EC8E-0A0D-4B91-9370-D91965591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83" y="3537955"/>
            <a:ext cx="5131853" cy="640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2EC57E-F943-4855-B765-CA19D7EA6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79" y="4596440"/>
            <a:ext cx="4581943" cy="555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CADAAC-7409-404A-9D13-FF178A7188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447" y="5891862"/>
            <a:ext cx="4599956" cy="4502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01EF77-5616-43E7-97A0-450C7D9210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7683" y="5437187"/>
            <a:ext cx="15716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6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985918-B29F-454C-89CF-1A00601DF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446" y="851597"/>
            <a:ext cx="5655551" cy="5748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5EE72-166A-4D97-B536-2DB30C7BCB3C}"/>
              </a:ext>
            </a:extLst>
          </p:cNvPr>
          <p:cNvSpPr txBox="1"/>
          <p:nvPr/>
        </p:nvSpPr>
        <p:spPr>
          <a:xfrm>
            <a:off x="6006178" y="143711"/>
            <a:ext cx="5000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Emergency Room Utilization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vs. Licensed Cannabis Retail Locations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1D6FDC-849B-429A-9B30-654FB21D5066}"/>
              </a:ext>
            </a:extLst>
          </p:cNvPr>
          <p:cNvGrpSpPr/>
          <p:nvPr/>
        </p:nvGrpSpPr>
        <p:grpSpPr>
          <a:xfrm>
            <a:off x="5817642" y="5522716"/>
            <a:ext cx="2604142" cy="668585"/>
            <a:chOff x="6006178" y="5569850"/>
            <a:chExt cx="2604142" cy="6685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F2E094-0F2A-41C6-8AB4-BB955240C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6178" y="5569850"/>
              <a:ext cx="285750" cy="29527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E46B75-CF73-429F-8C98-64645B15657C}"/>
                </a:ext>
              </a:extLst>
            </p:cNvPr>
            <p:cNvSpPr/>
            <p:nvPr/>
          </p:nvSpPr>
          <p:spPr>
            <a:xfrm>
              <a:off x="6060153" y="5991862"/>
              <a:ext cx="177800" cy="182562"/>
            </a:xfrm>
            <a:prstGeom prst="ellipse">
              <a:avLst/>
            </a:prstGeom>
            <a:solidFill>
              <a:srgbClr val="000104"/>
            </a:solidFill>
            <a:ln>
              <a:solidFill>
                <a:srgbClr val="000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EB6EC4-7F04-44C6-8E14-63C310591971}"/>
                </a:ext>
              </a:extLst>
            </p:cNvPr>
            <p:cNvSpPr txBox="1"/>
            <p:nvPr/>
          </p:nvSpPr>
          <p:spPr>
            <a:xfrm>
              <a:off x="6291928" y="5590529"/>
              <a:ext cx="23183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High Emergency Room Utilization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F695C4-164E-4D15-8634-EE2233F00401}"/>
                </a:ext>
              </a:extLst>
            </p:cNvPr>
            <p:cNvSpPr txBox="1"/>
            <p:nvPr/>
          </p:nvSpPr>
          <p:spPr>
            <a:xfrm>
              <a:off x="6291927" y="5961436"/>
              <a:ext cx="1965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Licensed Cannabis Retailers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DD1580-FDA5-48BC-AA1B-17C72AD5A223}"/>
              </a:ext>
            </a:extLst>
          </p:cNvPr>
          <p:cNvSpPr txBox="1"/>
          <p:nvPr/>
        </p:nvSpPr>
        <p:spPr>
          <a:xfrm>
            <a:off x="713382" y="446731"/>
            <a:ext cx="3724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Keep an eye out for those headlines on the impact of Cannabis tourism in CA…</a:t>
            </a:r>
          </a:p>
        </p:txBody>
      </p:sp>
    </p:spTree>
    <p:extLst>
      <p:ext uri="{BB962C8B-B14F-4D97-AF65-F5344CB8AC3E}">
        <p14:creationId xmlns:p14="http://schemas.microsoft.com/office/powerpoint/2010/main" val="180294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Office PowerPoint</Application>
  <PresentationFormat>Widescreen</PresentationFormat>
  <Paragraphs>48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Pain, Drugs, Emergency Rooms and Mortality</vt:lpstr>
      <vt:lpstr>PowerPoint Presentation</vt:lpstr>
      <vt:lpstr>PowerPoint Presentation</vt:lpstr>
      <vt:lpstr>Data Sources (zip code level, most for 2016)</vt:lpstr>
      <vt:lpstr>Socioeconomic Impact on Insured Rates and Emergency Room Visits</vt:lpstr>
      <vt:lpstr>What other factors could be driving Emergency Room Visits?</vt:lpstr>
      <vt:lpstr>Impact of High Opioid Prescription Use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Vasquez</dc:creator>
  <cp:lastModifiedBy>Benjamin Fraund</cp:lastModifiedBy>
  <cp:revision>27</cp:revision>
  <dcterms:created xsi:type="dcterms:W3CDTF">2018-08-07T03:20:09Z</dcterms:created>
  <dcterms:modified xsi:type="dcterms:W3CDTF">2018-08-08T05:42:08Z</dcterms:modified>
</cp:coreProperties>
</file>