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68" r:id="rId9"/>
    <p:sldId id="266" r:id="rId10"/>
    <p:sldId id="258" r:id="rId11"/>
    <p:sldId id="267" r:id="rId12"/>
    <p:sldId id="259" r:id="rId13"/>
    <p:sldId id="269" r:id="rId14"/>
    <p:sldId id="260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isson Velasquez" userId="c46d0048-dbd1-4883-9075-5715d6c32a79" providerId="ADAL" clId="{828EAC6A-586B-44A9-AA4F-BE9456628EB0}"/>
    <pc:docChg chg="custSel modSld">
      <pc:chgData name="Jeisson Velasquez" userId="c46d0048-dbd1-4883-9075-5715d6c32a79" providerId="ADAL" clId="{828EAC6A-586B-44A9-AA4F-BE9456628EB0}" dt="2025-04-10T01:09:49.229" v="84" actId="20577"/>
      <pc:docMkLst>
        <pc:docMk/>
      </pc:docMkLst>
      <pc:sldChg chg="modSp mod">
        <pc:chgData name="Jeisson Velasquez" userId="c46d0048-dbd1-4883-9075-5715d6c32a79" providerId="ADAL" clId="{828EAC6A-586B-44A9-AA4F-BE9456628EB0}" dt="2025-04-10T00:27:47.868" v="0" actId="20577"/>
        <pc:sldMkLst>
          <pc:docMk/>
          <pc:sldMk cId="711604615" sldId="256"/>
        </pc:sldMkLst>
        <pc:spChg chg="mod">
          <ac:chgData name="Jeisson Velasquez" userId="c46d0048-dbd1-4883-9075-5715d6c32a79" providerId="ADAL" clId="{828EAC6A-586B-44A9-AA4F-BE9456628EB0}" dt="2025-04-10T00:27:47.868" v="0" actId="20577"/>
          <ac:spMkLst>
            <pc:docMk/>
            <pc:sldMk cId="711604615" sldId="256"/>
            <ac:spMk id="3" creationId="{4EBF3D89-01EC-FD52-F534-D66DC2B52D1B}"/>
          </ac:spMkLst>
        </pc:spChg>
      </pc:sldChg>
      <pc:sldChg chg="modSp mod">
        <pc:chgData name="Jeisson Velasquez" userId="c46d0048-dbd1-4883-9075-5715d6c32a79" providerId="ADAL" clId="{828EAC6A-586B-44A9-AA4F-BE9456628EB0}" dt="2025-04-10T01:09:49.229" v="84" actId="20577"/>
        <pc:sldMkLst>
          <pc:docMk/>
          <pc:sldMk cId="2550567320" sldId="268"/>
        </pc:sldMkLst>
        <pc:spChg chg="mod">
          <ac:chgData name="Jeisson Velasquez" userId="c46d0048-dbd1-4883-9075-5715d6c32a79" providerId="ADAL" clId="{828EAC6A-586B-44A9-AA4F-BE9456628EB0}" dt="2025-04-10T01:09:49.229" v="84" actId="20577"/>
          <ac:spMkLst>
            <pc:docMk/>
            <pc:sldMk cId="2550567320" sldId="268"/>
            <ac:spMk id="3" creationId="{EF93D8D7-3BB3-E32F-433B-38E657B1F1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3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2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2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Una red de puntos conectados">
            <a:extLst>
              <a:ext uri="{FF2B5EF4-FFF2-40B4-BE49-F238E27FC236}">
                <a16:creationId xmlns:a16="http://schemas.microsoft.com/office/drawing/2014/main" id="{92F47DEB-82B4-1135-4213-72AEF65F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51A4CE-4B0B-0731-05EC-286A0BD2E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 fontScale="90000"/>
          </a:bodyPr>
          <a:lstStyle/>
          <a:p>
            <a:r>
              <a:rPr lang="es-MX" sz="4000"/>
              <a:t>Predicción productividad|</a:t>
            </a:r>
            <a:endParaRPr lang="es-CO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BF3D89-01EC-FD52-F534-D66DC2B52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3665550" cy="775494"/>
          </a:xfrm>
        </p:spPr>
        <p:txBody>
          <a:bodyPr>
            <a:normAutofit lnSpcReduction="10000"/>
          </a:bodyPr>
          <a:lstStyle/>
          <a:p>
            <a:r>
              <a:rPr lang="es-MX" dirty="0"/>
              <a:t>Jeisson Velasquez </a:t>
            </a:r>
            <a:r>
              <a:rPr lang="es-MX" dirty="0" err="1"/>
              <a:t>fonnegra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1604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FCABB-1CCA-B846-B781-35913F37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17896-92B7-EB8F-8652-4F756A2A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293FD3-6399-7325-6E62-0C91E819C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66"/>
            <a:ext cx="12192000" cy="67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7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8A38C-E4B2-885A-D0CD-AC84A98E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862B0-B5C7-DCA6-9ADA-6E7148431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Solo se registra el modelo si cumple con el umbral de MSE.</a:t>
            </a:r>
          </a:p>
          <a:p>
            <a:r>
              <a:rPr lang="es-MX" dirty="0"/>
              <a:t>El modelo aprobado queda listo para despliegue.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398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53D26-ED64-7C7E-0E3B-77197200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AFB1E-BEFA-D476-186B-872DC562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5E6B19-D428-BD7F-6648-F9DB27C7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654"/>
            <a:ext cx="12192000" cy="58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5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52ADE-EC60-AB91-B427-9BC7DB5F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Despliegue del Modelo con </a:t>
            </a:r>
            <a:r>
              <a:rPr lang="es-MX" dirty="0" err="1"/>
              <a:t>Endpoint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DA79E8-D0EF-97CD-998F-829A9D13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obtiene el último modelo aprobado del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Registry</a:t>
            </a:r>
            <a:r>
              <a:rPr lang="es-MX" dirty="0"/>
              <a:t>.</a:t>
            </a:r>
          </a:p>
          <a:p>
            <a:r>
              <a:rPr lang="es-MX" dirty="0"/>
              <a:t>Se crea un </a:t>
            </a:r>
            <a:r>
              <a:rPr lang="es-MX" dirty="0" err="1"/>
              <a:t>endpoint</a:t>
            </a:r>
            <a:r>
              <a:rPr lang="es-MX" dirty="0"/>
              <a:t> en </a:t>
            </a:r>
            <a:r>
              <a:rPr lang="es-MX" dirty="0" err="1"/>
              <a:t>SageMaker</a:t>
            </a:r>
            <a:r>
              <a:rPr lang="es-MX" dirty="0"/>
              <a:t> </a:t>
            </a:r>
            <a:r>
              <a:rPr lang="es-MX" dirty="0" err="1"/>
              <a:t>con:instance_type</a:t>
            </a:r>
            <a:r>
              <a:rPr lang="es-MX" dirty="0"/>
              <a:t>="ml.m5.xlarge“</a:t>
            </a:r>
          </a:p>
          <a:p>
            <a:r>
              <a:rPr lang="es-MX" dirty="0"/>
              <a:t>El modelo queda listo para predicciones en tiempo real.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904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0BABF-D11B-CA4C-DCA3-598E7A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A2652-4BA0-1292-4BB2-67229A47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22CAFF-E805-8149-FB34-2E514B32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064"/>
            <a:ext cx="12192000" cy="58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9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C0C7E-6E2C-0580-AE55-95058FC3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Consumo del </a:t>
            </a:r>
            <a:r>
              <a:rPr lang="es-CO" dirty="0" err="1"/>
              <a:t>Endpoint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992D09-BB31-2B8B-CF09-683BCFD9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Usamos </a:t>
            </a:r>
            <a:r>
              <a:rPr lang="es-MX" dirty="0" err="1"/>
              <a:t>predictor.predict</a:t>
            </a:r>
            <a:r>
              <a:rPr lang="es-MX" dirty="0"/>
              <a:t>() desde notebook</a:t>
            </a:r>
          </a:p>
          <a:p>
            <a:r>
              <a:rPr lang="es-MX" dirty="0"/>
              <a:t>Entrada: datos tabulares (CSV o JSON)</a:t>
            </a:r>
          </a:p>
          <a:p>
            <a:r>
              <a:rPr lang="es-MX" dirty="0"/>
              <a:t>Salida: predicción del nivel de productividad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498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C2B55-1C54-984C-8F76-32E84ACA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Evaluación del Desempeño del Modelo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73A09-0E92-9A8F-99C2-F85C52E9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5A0A45-5603-3211-7157-3E8DA00D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795"/>
            <a:ext cx="7187123" cy="53072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5989D32-18FA-DFF0-9B6A-F1D298D7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97" y="3773214"/>
            <a:ext cx="7050742" cy="29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7F604-B5DA-A487-EA24-67C901FE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Resultados y Evaluación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8E971-9AA1-95FD-6971-C8749C82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 Gráfico Real vs Predicho</a:t>
            </a:r>
          </a:p>
          <a:p>
            <a:r>
              <a:rPr lang="es-MX" dirty="0"/>
              <a:t>Visualiza qué tan bien se ajustan las predicciones del modelo a los valores reales.</a:t>
            </a:r>
          </a:p>
          <a:p>
            <a:r>
              <a:rPr lang="es-MX" dirty="0"/>
              <a:t>Métricas: MSE: 0.0171 (error bajo)</a:t>
            </a:r>
          </a:p>
          <a:p>
            <a:r>
              <a:rPr lang="es-MX" u="sng" dirty="0"/>
              <a:t>R²: 0.4845 (capacidad explicativa moderada)</a:t>
            </a:r>
          </a:p>
          <a:p>
            <a:r>
              <a:rPr lang="es-MX" dirty="0" err="1"/>
              <a:t>Conclusión:El</a:t>
            </a:r>
            <a:r>
              <a:rPr lang="es-MX" dirty="0"/>
              <a:t> modelo </a:t>
            </a:r>
            <a:r>
              <a:rPr lang="es-MX" dirty="0" err="1"/>
              <a:t>XGBoost</a:t>
            </a:r>
            <a:r>
              <a:rPr lang="es-MX" dirty="0"/>
              <a:t> es capaz de capturar patrones importantes de productividad, con errores razonables considerando la naturaleza del problema (procesos manuales, variabilidad humana, etc.).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67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25D22-BFF6-03BB-2500-85101499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9FCC1-7349-5D6C-2385-7FE8F265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industria de la confección es intensiva en mano de obra y altamente dependiente del rendimiento de sus equipos. Para mejorar la eficiencia operativa, es clave predecir la productividad de los trabajadores.</a:t>
            </a:r>
          </a:p>
          <a:p>
            <a:r>
              <a:rPr lang="es-MX" dirty="0"/>
              <a:t>Usamos datos históricos de producción para entrenar un modelo que permita anticipar la productividad (rango 0-1) y apoyar decisiones de planificación.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88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297AC-1BDD-4774-EF49-E4ABD6B7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Predicción de la Productividad en la Industria de la Confección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3819C-9128-C43B-FF0C-46BB3F4E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industria de la confección es altamente dependiente de mano de obra.</a:t>
            </a:r>
          </a:p>
          <a:p>
            <a:r>
              <a:rPr lang="es-MX" dirty="0"/>
              <a:t>Es vital predecir la productividad de los equipos para optimizar entregas y eficiencia.</a:t>
            </a:r>
          </a:p>
          <a:p>
            <a:r>
              <a:rPr lang="es-MX" dirty="0"/>
              <a:t>Usamos Machine </a:t>
            </a:r>
            <a:r>
              <a:rPr lang="es-MX" dirty="0" err="1"/>
              <a:t>Learning</a:t>
            </a:r>
            <a:r>
              <a:rPr lang="es-MX" dirty="0"/>
              <a:t> para anticipar el desempeño laboral (productividad entre 0 y 1).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5579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DB41F-09FC-599B-D359-C311D28A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CA0EC-25BF-6C22-9C80-0A4A9787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Crear una solución de ML que prediga la productividad usando datos históricos.</a:t>
            </a:r>
          </a:p>
          <a:p>
            <a:r>
              <a:rPr lang="es-MX" dirty="0"/>
              <a:t>Automatizar el pipeline de procesamiento, entrenamiento, evaluación y registro del modelo en Amazon </a:t>
            </a:r>
            <a:r>
              <a:rPr lang="es-MX" dirty="0" err="1"/>
              <a:t>SageMaker</a:t>
            </a:r>
            <a:r>
              <a:rPr lang="es-MX" dirty="0"/>
              <a:t>.</a:t>
            </a:r>
          </a:p>
          <a:p>
            <a:r>
              <a:rPr lang="es-MX" dirty="0"/>
              <a:t>Utilizar </a:t>
            </a:r>
            <a:r>
              <a:rPr lang="es-MX" dirty="0" err="1"/>
              <a:t>XGBoost</a:t>
            </a:r>
            <a:r>
              <a:rPr lang="es-MX" dirty="0"/>
              <a:t> como modelo de regresión por su rendimiento en tabular data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787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67C04-B79B-D84A-C716-773F6C5B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 los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7C723-67B8-2D2F-FC59-708550F5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Datos reales de fábricas de confección.</a:t>
            </a:r>
          </a:p>
          <a:p>
            <a:r>
              <a:rPr lang="es-MX" dirty="0"/>
              <a:t>Variables: tiempo ocioso, incentivo, número de trabajadores, cambios de estilo, etc.</a:t>
            </a:r>
          </a:p>
          <a:p>
            <a:r>
              <a:rPr lang="es-MX" dirty="0"/>
              <a:t>Variable objetivo: </a:t>
            </a:r>
            <a:r>
              <a:rPr lang="es-MX" dirty="0" err="1"/>
              <a:t>actual_productivity</a:t>
            </a:r>
            <a:r>
              <a:rPr lang="es-MX" dirty="0"/>
              <a:t> (rango 0 a 1).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923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D4D15-46A3-E368-1F3D-9B4D8203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del Pipeline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D5CA0-691D-8CBF-CEC9-8803C11D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Preprocesamiento de datos (</a:t>
            </a:r>
            <a:r>
              <a:rPr lang="es-MX" dirty="0" err="1"/>
              <a:t>ProcessingStep</a:t>
            </a:r>
            <a:r>
              <a:rPr lang="es-MX" dirty="0"/>
              <a:t>)</a:t>
            </a:r>
          </a:p>
          <a:p>
            <a:r>
              <a:rPr lang="es-MX" dirty="0"/>
              <a:t>Entrenamiento del modelo con </a:t>
            </a:r>
            <a:r>
              <a:rPr lang="es-MX" dirty="0" err="1"/>
              <a:t>XGBoost</a:t>
            </a:r>
            <a:r>
              <a:rPr lang="es-MX" dirty="0"/>
              <a:t> (</a:t>
            </a:r>
            <a:r>
              <a:rPr lang="es-MX" dirty="0" err="1"/>
              <a:t>TrainingStep</a:t>
            </a:r>
            <a:r>
              <a:rPr lang="es-MX" dirty="0"/>
              <a:t>)</a:t>
            </a:r>
          </a:p>
          <a:p>
            <a:r>
              <a:rPr lang="es-MX" dirty="0"/>
              <a:t>Evaluación del modelo (</a:t>
            </a:r>
            <a:r>
              <a:rPr lang="es-MX" dirty="0" err="1"/>
              <a:t>ProcessingStep</a:t>
            </a:r>
            <a:r>
              <a:rPr lang="es-MX" dirty="0"/>
              <a:t>)</a:t>
            </a:r>
          </a:p>
          <a:p>
            <a:r>
              <a:rPr lang="es-MX" dirty="0"/>
              <a:t>Condición de calidad (</a:t>
            </a:r>
            <a:r>
              <a:rPr lang="es-MX" dirty="0" err="1"/>
              <a:t>ConditionStep</a:t>
            </a:r>
            <a:r>
              <a:rPr lang="es-MX" dirty="0"/>
              <a:t>)</a:t>
            </a:r>
          </a:p>
          <a:p>
            <a:r>
              <a:rPr lang="es-MX" dirty="0"/>
              <a:t>Registro del modelo (</a:t>
            </a:r>
            <a:r>
              <a:rPr lang="es-MX" dirty="0" err="1"/>
              <a:t>ModelStep</a:t>
            </a:r>
            <a:r>
              <a:rPr lang="es-MX" dirty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244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0E1D9-3125-C1BD-9B22-58A4FE01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8E037-CC0D-D1CD-13DB-F7C9F668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827D59-628F-EC34-A3E1-2BB7F6EC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F6241-FF9A-AC05-780B-2602893E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Entrenamiento con </a:t>
            </a:r>
            <a:r>
              <a:rPr lang="es-CO" dirty="0" err="1"/>
              <a:t>XGBoost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3D8D7-3BB3-E32F-433B-38E657B1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Framework: </a:t>
            </a:r>
            <a:r>
              <a:rPr lang="es-CO" dirty="0" err="1"/>
              <a:t>XGBoost</a:t>
            </a:r>
            <a:r>
              <a:rPr lang="es-CO" dirty="0"/>
              <a:t> 1.7-1</a:t>
            </a:r>
          </a:p>
          <a:p>
            <a:r>
              <a:rPr lang="es-CO" dirty="0"/>
              <a:t>Métrica de desempeño: MSE (Error Cuadrático Medio)</a:t>
            </a:r>
          </a:p>
          <a:p>
            <a:r>
              <a:rPr lang="es-CO" dirty="0" err="1"/>
              <a:t>Hiperparámetros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objective</a:t>
            </a:r>
            <a:r>
              <a:rPr lang="es-CO" dirty="0"/>
              <a:t>=</a:t>
            </a:r>
            <a:r>
              <a:rPr lang="es-CO" dirty="0" err="1"/>
              <a:t>reg:squarederror</a:t>
            </a:r>
            <a:endParaRPr lang="es-CO" dirty="0"/>
          </a:p>
          <a:p>
            <a:pPr lvl="1"/>
            <a:r>
              <a:rPr lang="es-CO" dirty="0" err="1"/>
              <a:t>max_depth</a:t>
            </a:r>
            <a:r>
              <a:rPr lang="es-CO" dirty="0"/>
              <a:t>=5</a:t>
            </a:r>
          </a:p>
          <a:p>
            <a:pPr lvl="1"/>
            <a:r>
              <a:rPr lang="es-CO" dirty="0"/>
              <a:t>eta=0.2</a:t>
            </a:r>
          </a:p>
          <a:p>
            <a:pPr lvl="1"/>
            <a:r>
              <a:rPr lang="es-CO" dirty="0" err="1"/>
              <a:t>num_round</a:t>
            </a:r>
            <a:r>
              <a:rPr lang="es-CO" dirty="0"/>
              <a:t>=100</a:t>
            </a:r>
          </a:p>
          <a:p>
            <a:r>
              <a:rPr lang="es-CO" dirty="0"/>
              <a:t>Se realiza entrenamiento por validación cruzada con 5 </a:t>
            </a:r>
            <a:r>
              <a:rPr lang="es-CO" dirty="0" err="1"/>
              <a:t>folds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056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AE9C7-B11A-B749-182B-A635782F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Evaluación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37EB0-B5B7-AC6A-70DC-ECFC7329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Métrica usada: MSE (Error Cuadrático Medio)</a:t>
            </a:r>
          </a:p>
          <a:p>
            <a:r>
              <a:rPr lang="es-MX" dirty="0"/>
              <a:t>Resultado esperado: MSE &lt; 0.75</a:t>
            </a:r>
          </a:p>
          <a:p>
            <a:r>
              <a:rPr lang="es-MX" dirty="0"/>
              <a:t>Se genera reporte JSON para condicionar el registro del modelo(</a:t>
            </a:r>
            <a:r>
              <a:rPr lang="es-MX" dirty="0" err="1"/>
              <a:t>evaluation.json</a:t>
            </a:r>
            <a:r>
              <a:rPr lang="es-MX" dirty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310595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1246</TotalTime>
  <Words>487</Words>
  <Application>Microsoft Office PowerPoint</Application>
  <PresentationFormat>Panorámica</PresentationFormat>
  <Paragraphs>54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Elephant</vt:lpstr>
      <vt:lpstr>BrushVTI</vt:lpstr>
      <vt:lpstr>Predicción productividad|</vt:lpstr>
      <vt:lpstr>Descripción</vt:lpstr>
      <vt:lpstr>Predicción de la Productividad en la Industria de la Confección</vt:lpstr>
      <vt:lpstr>Objetivo del Proyecto</vt:lpstr>
      <vt:lpstr>Descripción de los Datos</vt:lpstr>
      <vt:lpstr>Arquitectura del Pipeline</vt:lpstr>
      <vt:lpstr>Presentación de PowerPoint</vt:lpstr>
      <vt:lpstr>Entrenamiento con XGBoost</vt:lpstr>
      <vt:lpstr>Evaluación del Modelo</vt:lpstr>
      <vt:lpstr>Presentación de PowerPoint</vt:lpstr>
      <vt:lpstr>Registro del Modelo</vt:lpstr>
      <vt:lpstr>Presentación de PowerPoint</vt:lpstr>
      <vt:lpstr>Despliegue del Modelo con Endpoint</vt:lpstr>
      <vt:lpstr>Presentación de PowerPoint</vt:lpstr>
      <vt:lpstr>Consumo del Endpoint</vt:lpstr>
      <vt:lpstr>Evaluación del Desempeño del Modelo</vt:lpstr>
      <vt:lpstr>Resultados y Evaluación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Jeisson Velasquez</dc:creator>
  <cp:lastModifiedBy>Jeisson Velasquez</cp:lastModifiedBy>
  <cp:revision>2</cp:revision>
  <dcterms:created xsi:type="dcterms:W3CDTF">2025-04-09T03:39:18Z</dcterms:created>
  <dcterms:modified xsi:type="dcterms:W3CDTF">2025-04-10T19:50:40Z</dcterms:modified>
</cp:coreProperties>
</file>