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78" r:id="rId2"/>
    <p:sldId id="279" r:id="rId3"/>
    <p:sldId id="280" r:id="rId4"/>
    <p:sldId id="281" r:id="rId5"/>
    <p:sldId id="282" r:id="rId6"/>
    <p:sldId id="283" r:id="rId7"/>
    <p:sldId id="288" r:id="rId8"/>
    <p:sldId id="289" r:id="rId9"/>
    <p:sldId id="290" r:id="rId10"/>
    <p:sldId id="291" r:id="rId11"/>
    <p:sldId id="292" r:id="rId12"/>
    <p:sldId id="293" r:id="rId13"/>
    <p:sldId id="284" r:id="rId14"/>
    <p:sldId id="285" r:id="rId15"/>
    <p:sldId id="286"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p:scale>
          <a:sx n="75" d="100"/>
          <a:sy n="75" d="100"/>
        </p:scale>
        <p:origin x="-540" y="-78"/>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3" name="Rectangle 4"/>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xmlns="" val="32922546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848C3A-B316-43DE-8B69-0D8D2D87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48C3A-B316-43DE-8B69-0D8D2D87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48C3A-B316-43DE-8B69-0D8D2D87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48C3A-B316-43DE-8B69-0D8D2D87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848C3A-B316-43DE-8B69-0D8D2D87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848C3A-B316-43DE-8B69-0D8D2D8765B2}" type="datetimeFigureOut">
              <a:rPr lang="en-IN" smtClean="0"/>
              <a:pPr/>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848C3A-B316-43DE-8B69-0D8D2D8765B2}" type="datetimeFigureOut">
              <a:rPr lang="en-IN" smtClean="0"/>
              <a:pPr/>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848C3A-B316-43DE-8B69-0D8D2D8765B2}" type="datetimeFigureOut">
              <a:rPr lang="en-IN" smtClean="0"/>
              <a:pPr/>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48C3A-B316-43DE-8B69-0D8D2D8765B2}" type="datetimeFigureOut">
              <a:rPr lang="en-IN" smtClean="0"/>
              <a:pPr/>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48C3A-B316-43DE-8B69-0D8D2D8765B2}" type="datetimeFigureOut">
              <a:rPr lang="en-IN" smtClean="0"/>
              <a:pPr/>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48C3A-B316-43DE-8B69-0D8D2D8765B2}" type="datetimeFigureOut">
              <a:rPr lang="en-IN" smtClean="0"/>
              <a:pPr/>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48C3A-B316-43DE-8B69-0D8D2D8765B2}" type="datetimeFigureOut">
              <a:rPr lang="en-IN" smtClean="0"/>
              <a:pPr/>
              <a:t>11-10-2023</a:t>
            </a:fld>
            <a:endParaRPr lang="en-IN"/>
          </a:p>
        </p:txBody>
      </p:sp>
      <p:sp>
        <p:nvSpPr>
          <p:cNvPr id="5" name="Footer Placeholder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E3289-E049-4F29-BCCF-9AD449E65A8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1597572" y="2511973"/>
            <a:ext cx="9144000" cy="1040032"/>
          </a:xfrm>
        </p:spPr>
        <p:txBody>
          <a:bodyPr>
            <a:noAutofit/>
          </a:bodyPr>
          <a:lstStyle/>
          <a:p>
            <a:r>
              <a:rPr lang="en-IN" sz="4000" b="1" dirty="0" smtClean="0">
                <a:latin typeface="Algerian" pitchFamily="82" charset="0"/>
              </a:rPr>
              <a:t/>
            </a:r>
            <a:br>
              <a:rPr lang="en-IN" sz="4000" b="1" dirty="0" smtClean="0">
                <a:latin typeface="Algerian" pitchFamily="82" charset="0"/>
              </a:rPr>
            </a:br>
            <a:r>
              <a:rPr lang="en-IN" sz="4000" b="1" dirty="0" smtClean="0">
                <a:latin typeface="Algerian" pitchFamily="82" charset="0"/>
              </a:rPr>
              <a:t>AI  BASED DIABETES PREDICTION </a:t>
            </a:r>
            <a:br>
              <a:rPr lang="en-IN" sz="4000" b="1" dirty="0" smtClean="0">
                <a:latin typeface="Algerian" pitchFamily="82" charset="0"/>
              </a:rPr>
            </a:br>
            <a:r>
              <a:rPr lang="en-IN" sz="4000" b="1" dirty="0" smtClean="0">
                <a:latin typeface="Algerian" pitchFamily="82" charset="0"/>
              </a:rPr>
              <a:t>SYSTEM</a:t>
            </a:r>
            <a:endParaRPr lang="en-IN" sz="4000" b="1" dirty="0">
              <a:latin typeface="Algerian" pitchFamily="82" charset="0"/>
            </a:endParaRPr>
          </a:p>
        </p:txBody>
      </p:sp>
      <p:sp>
        <p:nvSpPr>
          <p:cNvPr id="1048587" name="Subtitle 2"/>
          <p:cNvSpPr>
            <a:spLocks noGrp="1"/>
          </p:cNvSpPr>
          <p:nvPr>
            <p:ph type="subTitle" idx="1"/>
          </p:nvPr>
        </p:nvSpPr>
        <p:spPr>
          <a:xfrm>
            <a:off x="1524000" y="3602038"/>
            <a:ext cx="9144000" cy="941970"/>
          </a:xfrm>
        </p:spPr>
        <p:txBody>
          <a:bodyPr/>
          <a:lstStyle/>
          <a:p>
            <a:r>
              <a:rPr lang="en-US" dirty="0"/>
              <a:t>			</a:t>
            </a:r>
            <a:endParaRPr lang="en-IN" sz="2000" dirty="0"/>
          </a:p>
        </p:txBody>
      </p:sp>
      <p:pic>
        <p:nvPicPr>
          <p:cNvPr id="2097152" name="Picture 2"/>
          <p:cNvPicPr>
            <a:picLocks noChangeAspect="1" noChangeArrowheads="1"/>
          </p:cNvPicPr>
          <p:nvPr/>
        </p:nvPicPr>
        <p:blipFill>
          <a:blip r:embed="rId3" cstate="print"/>
          <a:srcRect/>
          <a:stretch>
            <a:fillRect/>
          </a:stretch>
        </p:blipFill>
        <p:spPr bwMode="auto">
          <a:xfrm>
            <a:off x="1149226" y="417056"/>
            <a:ext cx="9243527" cy="790575"/>
          </a:xfrm>
          <a:prstGeom prst="rect">
            <a:avLst/>
          </a:prstGeom>
          <a:noFill/>
        </p:spPr>
      </p:pic>
      <p:sp>
        <p:nvSpPr>
          <p:cNvPr id="1048588" name="TextBox 4"/>
          <p:cNvSpPr txBox="1"/>
          <p:nvPr/>
        </p:nvSpPr>
        <p:spPr>
          <a:xfrm>
            <a:off x="5252308" y="4491262"/>
            <a:ext cx="6565621" cy="1631216"/>
          </a:xfrm>
          <a:prstGeom prst="rect">
            <a:avLst/>
          </a:prstGeom>
          <a:noFill/>
        </p:spPr>
        <p:txBody>
          <a:bodyPr wrap="square" rtlCol="0">
            <a:spAutoFit/>
          </a:bodyPr>
          <a:lstStyle/>
          <a:p>
            <a:r>
              <a:rPr lang="en-US" sz="2000" b="1" dirty="0">
                <a:solidFill>
                  <a:schemeClr val="accent6">
                    <a:lumMod val="75000"/>
                  </a:schemeClr>
                </a:solidFill>
                <a:latin typeface="Baskerville Old Face" pitchFamily="18" charset="0"/>
              </a:rPr>
              <a:t>TEAM MEMBERS:</a:t>
            </a:r>
          </a:p>
          <a:p>
            <a:r>
              <a:rPr lang="en-US" sz="2000" b="1" dirty="0">
                <a:solidFill>
                  <a:schemeClr val="accent6">
                    <a:lumMod val="75000"/>
                  </a:schemeClr>
                </a:solidFill>
                <a:latin typeface="Baskerville Old Face" pitchFamily="18" charset="0"/>
              </a:rPr>
              <a:t>	</a:t>
            </a:r>
            <a:r>
              <a:rPr lang="en-US" sz="2000" b="1" dirty="0" smtClean="0">
                <a:solidFill>
                  <a:schemeClr val="accent6">
                    <a:lumMod val="75000"/>
                  </a:schemeClr>
                </a:solidFill>
                <a:latin typeface="Baskerville Old Face" pitchFamily="18" charset="0"/>
              </a:rPr>
              <a:t> </a:t>
            </a:r>
            <a:r>
              <a:rPr lang="en-US" sz="2000" b="1" dirty="0" smtClean="0">
                <a:latin typeface="Baskerville Old Face" pitchFamily="18" charset="0"/>
              </a:rPr>
              <a:t>   </a:t>
            </a:r>
            <a:r>
              <a:rPr lang="en-US" sz="2000" b="1" dirty="0" smtClean="0">
                <a:solidFill>
                  <a:schemeClr val="accent5">
                    <a:lumMod val="50000"/>
                  </a:schemeClr>
                </a:solidFill>
                <a:latin typeface="Baskerville Old Face" pitchFamily="18" charset="0"/>
              </a:rPr>
              <a:t>SIRIGIRI.VAMSI KRISHNA    (113321106089)</a:t>
            </a:r>
            <a:br>
              <a:rPr lang="en-US" sz="2000" b="1" dirty="0" smtClean="0">
                <a:solidFill>
                  <a:schemeClr val="accent5">
                    <a:lumMod val="50000"/>
                  </a:schemeClr>
                </a:solidFill>
                <a:latin typeface="Baskerville Old Face" pitchFamily="18" charset="0"/>
              </a:rPr>
            </a:br>
            <a:r>
              <a:rPr lang="en-US" sz="2000" b="1" dirty="0" smtClean="0">
                <a:solidFill>
                  <a:schemeClr val="accent5">
                    <a:lumMod val="50000"/>
                  </a:schemeClr>
                </a:solidFill>
                <a:latin typeface="Baskerville Old Face" pitchFamily="18" charset="0"/>
              </a:rPr>
              <a:t>           SATHISH N                               (113321106087)</a:t>
            </a:r>
          </a:p>
          <a:p>
            <a:r>
              <a:rPr lang="en-US" sz="2000" b="1" dirty="0" smtClean="0">
                <a:solidFill>
                  <a:schemeClr val="accent5">
                    <a:lumMod val="50000"/>
                  </a:schemeClr>
                </a:solidFill>
                <a:latin typeface="Baskerville Old Face" pitchFamily="18" charset="0"/>
              </a:rPr>
              <a:t>           VISHNU VARDHAN.S             (113321106081) </a:t>
            </a:r>
          </a:p>
          <a:p>
            <a:r>
              <a:rPr lang="en-US" sz="2000" b="1" dirty="0" smtClean="0">
                <a:solidFill>
                  <a:schemeClr val="accent5">
                    <a:lumMod val="50000"/>
                  </a:schemeClr>
                </a:solidFill>
                <a:latin typeface="Baskerville Old Face" pitchFamily="18" charset="0"/>
              </a:rPr>
              <a:t>           GOWTHAM.V                           (113321106111</a:t>
            </a:r>
            <a:r>
              <a:rPr lang="en-US" sz="1400" b="1" dirty="0" smtClean="0">
                <a:solidFill>
                  <a:schemeClr val="accent5">
                    <a:lumMod val="50000"/>
                  </a:schemeClr>
                </a:solidFill>
              </a:rPr>
              <a:t>)</a:t>
            </a:r>
            <a:endParaRPr lang="en-IN" sz="1400" b="1" dirty="0">
              <a:solidFill>
                <a:schemeClr val="accent5">
                  <a:lumMod val="50000"/>
                </a:schemeClr>
              </a:solidFill>
            </a:endParaRPr>
          </a:p>
        </p:txBody>
      </p:sp>
      <p:sp>
        <p:nvSpPr>
          <p:cNvPr id="1048589" name="TextBox 5"/>
          <p:cNvSpPr txBox="1"/>
          <p:nvPr/>
        </p:nvSpPr>
        <p:spPr>
          <a:xfrm>
            <a:off x="1084388" y="1197828"/>
            <a:ext cx="10571584" cy="1200329"/>
          </a:xfrm>
          <a:prstGeom prst="rect">
            <a:avLst/>
          </a:prstGeom>
          <a:noFill/>
        </p:spPr>
        <p:txBody>
          <a:bodyPr wrap="square" numCol="1" rtlCol="0">
            <a:spAutoFit/>
          </a:bodyPr>
          <a:lstStyle/>
          <a:p>
            <a:pPr algn="ctr"/>
            <a:r>
              <a:rPr lang="en-US" smtClean="0"/>
              <a:t>	</a:t>
            </a:r>
            <a:r>
              <a:rPr lang="en-US" sz="3600" smtClean="0">
                <a:latin typeface="Batang" pitchFamily="18" charset="-127"/>
                <a:ea typeface="Batang" pitchFamily="18" charset="-127"/>
                <a:cs typeface="Arabic Typesetting" pitchFamily="66" charset="-78"/>
              </a:rPr>
              <a:t>    </a:t>
            </a:r>
            <a:r>
              <a:rPr lang="en-US" sz="3600" b="1" smtClean="0">
                <a:latin typeface="Batang" pitchFamily="18" charset="-127"/>
                <a:ea typeface="Batang" pitchFamily="18" charset="-127"/>
                <a:cs typeface="Arabic Typesetting" pitchFamily="66" charset="-78"/>
              </a:rPr>
              <a:t>DEPARTMENT </a:t>
            </a:r>
            <a:r>
              <a:rPr lang="en-US" sz="3600" b="1" dirty="0">
                <a:latin typeface="Batang" pitchFamily="18" charset="-127"/>
                <a:ea typeface="Batang" pitchFamily="18" charset="-127"/>
                <a:cs typeface="Arabic Typesetting" pitchFamily="66" charset="-78"/>
              </a:rPr>
              <a:t>OF </a:t>
            </a:r>
            <a:r>
              <a:rPr lang="en-US" sz="3600" b="1" dirty="0" smtClean="0">
                <a:latin typeface="Batang" pitchFamily="18" charset="-127"/>
                <a:ea typeface="Batang" pitchFamily="18" charset="-127"/>
                <a:cs typeface="Arabic Typesetting" pitchFamily="66" charset="-78"/>
              </a:rPr>
              <a:t>ELECTRONICS AND        COMMUNICATION ENGINEERING</a:t>
            </a:r>
            <a:endParaRPr lang="en-IN" sz="3600" b="1" dirty="0">
              <a:latin typeface="Batang" pitchFamily="18" charset="-127"/>
              <a:ea typeface="Batang" pitchFamily="18" charset="-127"/>
              <a:cs typeface="Arabic Typesetting" pitchFamily="66" charset="-78"/>
            </a:endParaRPr>
          </a:p>
        </p:txBody>
      </p:sp>
      <p:sp>
        <p:nvSpPr>
          <p:cNvPr id="1048590" name="TextBox 3"/>
          <p:cNvSpPr txBox="1"/>
          <p:nvPr/>
        </p:nvSpPr>
        <p:spPr>
          <a:xfrm>
            <a:off x="724728" y="4640511"/>
            <a:ext cx="3511421" cy="584775"/>
          </a:xfrm>
          <a:prstGeom prst="rect">
            <a:avLst/>
          </a:prstGeom>
          <a:noFill/>
        </p:spPr>
        <p:txBody>
          <a:bodyPr wrap="square" rtlCol="0">
            <a:spAutoFit/>
          </a:bodyPr>
          <a:lstStyle/>
          <a:p>
            <a:r>
              <a:rPr lang="en-US" sz="1600" b="1" dirty="0">
                <a:solidFill>
                  <a:schemeClr val="tx2">
                    <a:lumMod val="50000"/>
                  </a:schemeClr>
                </a:solidFill>
                <a:latin typeface="Bookman Old Style" pitchFamily="18" charset="0"/>
              </a:rPr>
              <a:t>TEAM NAME:</a:t>
            </a:r>
          </a:p>
          <a:p>
            <a:r>
              <a:rPr lang="en-US" sz="1600" b="1" dirty="0">
                <a:solidFill>
                  <a:schemeClr val="tx2">
                    <a:lumMod val="50000"/>
                  </a:schemeClr>
                </a:solidFill>
                <a:latin typeface="Bookman Old Style" pitchFamily="18" charset="0"/>
              </a:rPr>
              <a:t>	</a:t>
            </a:r>
            <a:r>
              <a:rPr lang="en-US" sz="1600" b="1" dirty="0" smtClean="0">
                <a:solidFill>
                  <a:schemeClr val="tx2">
                    <a:lumMod val="50000"/>
                  </a:schemeClr>
                </a:solidFill>
                <a:latin typeface="Bookman Old Style" pitchFamily="18" charset="0"/>
              </a:rPr>
              <a:t>Proj_224828_Team_2</a:t>
            </a:r>
            <a:endParaRPr lang="en-IN" sz="1600" b="1" dirty="0">
              <a:solidFill>
                <a:schemeClr val="tx2">
                  <a:lumMod val="50000"/>
                </a:schemeClr>
              </a:solidFill>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365760" y="261257"/>
            <a:ext cx="11495315" cy="2308324"/>
          </a:xfrm>
          <a:prstGeom prst="rect">
            <a:avLst/>
          </a:prstGeom>
        </p:spPr>
        <p:txBody>
          <a:bodyPr wrap="square">
            <a:spAutoFit/>
          </a:bodyPr>
          <a:lstStyle/>
          <a:p>
            <a:r>
              <a:rPr lang="en-US" sz="2400" b="1" dirty="0" smtClean="0">
                <a:latin typeface="Bahnschrift Light Condensed" panose="020B0502040204020203" pitchFamily="34" charset="0"/>
              </a:rPr>
              <a:t>Android </a:t>
            </a:r>
            <a:r>
              <a:rPr lang="en-US" sz="2400" b="1" dirty="0" err="1" smtClean="0">
                <a:latin typeface="Bahnschrift Light Condensed" panose="020B0502040204020203" pitchFamily="34" charset="0"/>
              </a:rPr>
              <a:t>smartphone</a:t>
            </a:r>
            <a:r>
              <a:rPr lang="en-US" sz="2400" b="1" dirty="0" smtClean="0">
                <a:latin typeface="Bahnschrift Light Condensed" panose="020B0502040204020203" pitchFamily="34" charset="0"/>
              </a:rPr>
              <a:t> application</a:t>
            </a:r>
            <a:r>
              <a:rPr lang="en-US" sz="2400" dirty="0" smtClean="0">
                <a:latin typeface="Bahnschrift Light Condensed" panose="020B0502040204020203" pitchFamily="34" charset="0"/>
              </a:rPr>
              <a:t>: To demonstrate the automatic diabetes forecasting system in real time, we also designed an Android </a:t>
            </a:r>
            <a:r>
              <a:rPr lang="en-US" sz="2400" dirty="0" err="1" smtClean="0">
                <a:latin typeface="Bahnschrift Light Condensed" panose="020B0502040204020203" pitchFamily="34" charset="0"/>
              </a:rPr>
              <a:t>smartphone</a:t>
            </a:r>
            <a:r>
              <a:rPr lang="en-US" sz="2400" dirty="0" smtClean="0">
                <a:latin typeface="Bahnschrift Light Condensed" panose="020B0502040204020203" pitchFamily="34" charset="0"/>
              </a:rPr>
              <a:t> application to test its performance. Android Studio is used for the frontend part of this application. We employed Java as the necessary coding language. After that, the model has been implemented in Android Studio using the pickle package. While developing the API, we used </a:t>
            </a:r>
            <a:r>
              <a:rPr lang="en-US" sz="2400" dirty="0" err="1" smtClean="0">
                <a:latin typeface="Bahnschrift Light Condensed" panose="020B0502040204020203" pitchFamily="34" charset="0"/>
              </a:rPr>
              <a:t>Heroku</a:t>
            </a:r>
            <a:r>
              <a:rPr lang="en-US" sz="2400" dirty="0" smtClean="0">
                <a:latin typeface="Bahnschrift Light Condensed" panose="020B0502040204020203" pitchFamily="34" charset="0"/>
              </a:rPr>
              <a:t> to host our model on the corresponding hosting server.  demonstrates the necessary steps in developing the proposed Android application</a:t>
            </a:r>
            <a:endParaRPr lang="en-US" sz="2400" dirty="0">
              <a:latin typeface="Bahnschrift Light Condensed" panose="020B0502040204020203" pitchFamily="34" charset="0"/>
            </a:endParaRPr>
          </a:p>
        </p:txBody>
      </p:sp>
      <p:pic>
        <p:nvPicPr>
          <p:cNvPr id="27650" name="Picture 2" descr="An external file that holds a picture, illustration, etc.&#10;Object name is HTL2-10-1-g005.jpg"/>
          <p:cNvPicPr>
            <a:picLocks noChangeAspect="1" noChangeArrowheads="1"/>
          </p:cNvPicPr>
          <p:nvPr/>
        </p:nvPicPr>
        <p:blipFill>
          <a:blip r:embed="rId3" cstate="print"/>
          <a:srcRect/>
          <a:stretch>
            <a:fillRect/>
          </a:stretch>
        </p:blipFill>
        <p:spPr bwMode="auto">
          <a:xfrm>
            <a:off x="1240972" y="3409406"/>
            <a:ext cx="3631475" cy="2808514"/>
          </a:xfrm>
          <a:prstGeom prst="rect">
            <a:avLst/>
          </a:prstGeom>
          <a:noFill/>
        </p:spPr>
      </p:pic>
      <p:pic>
        <p:nvPicPr>
          <p:cNvPr id="27652" name="Picture 4" descr="An external file that holds a picture, illustration, etc.&#10;Object name is HTL2-10-1-g008.jpg"/>
          <p:cNvPicPr>
            <a:picLocks noChangeAspect="1" noChangeArrowheads="1"/>
          </p:cNvPicPr>
          <p:nvPr/>
        </p:nvPicPr>
        <p:blipFill>
          <a:blip r:embed="rId4" cstate="print"/>
          <a:srcRect/>
          <a:stretch>
            <a:fillRect/>
          </a:stretch>
        </p:blipFill>
        <p:spPr bwMode="auto">
          <a:xfrm>
            <a:off x="6648995" y="3530555"/>
            <a:ext cx="3566160" cy="264817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PROJECTS IN AI</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US" sz="6500" b="1" dirty="0" smtClean="0"/>
              <a:t>  </a:t>
            </a:r>
            <a:r>
              <a:rPr lang="en-US" sz="6500" b="1" dirty="0" smtClean="0">
                <a:latin typeface="Arial Black" panose="020B0A04020102020204" pitchFamily="34" charset="0"/>
              </a:rPr>
              <a:t> I</a:t>
            </a:r>
            <a:r>
              <a:rPr lang="en-US" sz="9600" b="1" dirty="0" smtClean="0">
                <a:latin typeface="Arial Black" panose="020B0A04020102020204" pitchFamily="34" charset="0"/>
              </a:rPr>
              <a:t>ntroduction</a:t>
            </a:r>
            <a:r>
              <a:rPr lang="en-US" sz="9600" dirty="0" smtClean="0">
                <a:latin typeface="Arial Black" panose="020B0A04020102020204" pitchFamily="34" charset="0"/>
              </a:rPr>
              <a:t> </a:t>
            </a:r>
            <a:endParaRPr lang="en-US" sz="9600" dirty="0">
              <a:latin typeface="Arial Black" panose="020B0A04020102020204" pitchFamily="34" charset="0"/>
            </a:endParaRPr>
          </a:p>
          <a:p>
            <a:pPr marL="0" indent="0">
              <a:buNone/>
            </a:pPr>
            <a:r>
              <a:rPr lang="en-US" sz="9600" dirty="0">
                <a:latin typeface="Bahnschrift Light Condensed" panose="020B0502040204020203" pitchFamily="34" charset="0"/>
              </a:rPr>
              <a:t>The technologies of the Internet of objects and their applications have made a great development by </a:t>
            </a:r>
          </a:p>
          <a:p>
            <a:pPr marL="0" indent="0">
              <a:buNone/>
            </a:pPr>
            <a:r>
              <a:rPr lang="en-US" sz="9600" dirty="0">
                <a:latin typeface="Bahnschrift Light Condensed" panose="020B0502040204020203" pitchFamily="34" charset="0"/>
              </a:rPr>
              <a:t>becoming in these days more accessible and more available, allowing a large number of objects to be </a:t>
            </a:r>
          </a:p>
          <a:p>
            <a:pPr marL="0" indent="0">
              <a:buNone/>
            </a:pPr>
            <a:r>
              <a:rPr lang="en-US" sz="9600" dirty="0">
                <a:latin typeface="Bahnschrift Light Condensed" panose="020B0502040204020203" pitchFamily="34" charset="0"/>
              </a:rPr>
              <a:t>interconnected via the Internet in several fields that are the field of health, home automation, industrial </a:t>
            </a:r>
          </a:p>
          <a:p>
            <a:pPr marL="0" indent="0">
              <a:buNone/>
            </a:pPr>
            <a:r>
              <a:rPr lang="en-US" sz="9600" dirty="0">
                <a:latin typeface="Bahnschrift Light Condensed" panose="020B0502040204020203" pitchFamily="34" charset="0"/>
              </a:rPr>
              <a:t>manufacturing, </a:t>
            </a:r>
            <a:r>
              <a:rPr lang="en-US" sz="9600" dirty="0" err="1">
                <a:latin typeface="Bahnschrift Light Condensed" panose="020B0502040204020203" pitchFamily="34" charset="0"/>
              </a:rPr>
              <a:t>etc</a:t>
            </a:r>
            <a:r>
              <a:rPr lang="en-US" sz="9600" dirty="0">
                <a:latin typeface="Bahnschrift Light Condensed" panose="020B0502040204020203" pitchFamily="34" charset="0"/>
              </a:rPr>
              <a:t> [1]. In the field of intelligent health, there are several applications that aim to improve </a:t>
            </a:r>
          </a:p>
          <a:p>
            <a:pPr marL="0" indent="0">
              <a:buNone/>
            </a:pPr>
            <a:r>
              <a:rPr lang="en-US" sz="9600" dirty="0">
                <a:latin typeface="Bahnschrift Light Condensed" panose="020B0502040204020203" pitchFamily="34" charset="0"/>
              </a:rPr>
              <a:t>care and improve the quality of life of patients with chronic diseases. Using </a:t>
            </a:r>
            <a:r>
              <a:rPr lang="en-US" sz="9600" dirty="0" err="1">
                <a:latin typeface="Bahnschrift Light Condensed" panose="020B0502040204020203" pitchFamily="34" charset="0"/>
              </a:rPr>
              <a:t>IoT</a:t>
            </a:r>
            <a:r>
              <a:rPr lang="en-US" sz="9600" dirty="0">
                <a:latin typeface="Bahnschrift Light Condensed" panose="020B0502040204020203" pitchFamily="34" charset="0"/>
              </a:rPr>
              <a:t>, the mobile health </a:t>
            </a:r>
          </a:p>
          <a:p>
            <a:pPr marL="0" indent="0">
              <a:buNone/>
            </a:pPr>
            <a:r>
              <a:rPr lang="en-US" sz="9600" dirty="0">
                <a:latin typeface="Bahnschrift Light Condensed" panose="020B0502040204020203" pitchFamily="34" charset="0"/>
              </a:rPr>
              <a:t>service becomes more important as it plays a very important role in monitoring and controlling patients </a:t>
            </a:r>
          </a:p>
          <a:p>
            <a:pPr marL="0" indent="0">
              <a:buNone/>
            </a:pPr>
            <a:r>
              <a:rPr lang="en-US" sz="9600" dirty="0">
                <a:latin typeface="Bahnschrift Light Condensed" panose="020B0502040204020203" pitchFamily="34" charset="0"/>
              </a:rPr>
              <a:t>who suffer from chronic diseases such as cardiovascular disease and diabetes [2][3]. In the field of </a:t>
            </a:r>
          </a:p>
          <a:p>
            <a:pPr marL="0" indent="0">
              <a:buNone/>
            </a:pPr>
            <a:r>
              <a:rPr lang="en-US" sz="9600" dirty="0">
                <a:latin typeface="Bahnschrift Light Condensed" panose="020B0502040204020203" pitchFamily="34" charset="0"/>
              </a:rPr>
              <a:t>intelligent health and more precisely in the part of patient monitoring, we find that patient data is very </a:t>
            </a:r>
          </a:p>
          <a:p>
            <a:pPr marL="0" indent="0">
              <a:buNone/>
            </a:pPr>
            <a:r>
              <a:rPr lang="en-US" sz="9600" dirty="0">
                <a:latin typeface="Bahnschrift Light Condensed" panose="020B0502040204020203" pitchFamily="34" charset="0"/>
              </a:rPr>
              <a:t>useful. Indeed to realize an </a:t>
            </a:r>
            <a:r>
              <a:rPr lang="en-US" sz="9600" dirty="0" err="1">
                <a:latin typeface="Bahnschrift Light Condensed" panose="020B0502040204020203" pitchFamily="34" charset="0"/>
              </a:rPr>
              <a:t>IoT</a:t>
            </a:r>
            <a:r>
              <a:rPr lang="en-US" sz="9600" dirty="0">
                <a:latin typeface="Bahnschrift Light Condensed" panose="020B0502040204020203" pitchFamily="34" charset="0"/>
              </a:rPr>
              <a:t> application in this field, the one must have assured the recording of a large amount of data collected by using measurements of the medical signs on the patients.</a:t>
            </a:r>
          </a:p>
          <a:p>
            <a:pPr marL="0" indent="0">
              <a:buNone/>
            </a:pPr>
            <a:r>
              <a:rPr lang="en-US" sz="9600" dirty="0">
                <a:latin typeface="Bahnschrift Light Condensed" panose="020B0502040204020203" pitchFamily="34" charset="0"/>
              </a:rPr>
              <a:t/>
            </a:r>
            <a:br>
              <a:rPr lang="en-US" sz="9600" dirty="0">
                <a:latin typeface="Bahnschrift Light Condensed" panose="020B0502040204020203" pitchFamily="34" charset="0"/>
              </a:rPr>
            </a:br>
            <a:endParaRPr lang="en-IN" sz="9600" dirty="0">
              <a:latin typeface="Bahnschrift Light Condensed" panose="020B0502040204020203" pitchFamily="34" charset="0"/>
            </a:endParaRPr>
          </a:p>
        </p:txBody>
      </p:sp>
    </p:spTree>
    <p:extLst>
      <p:ext uri="{BB962C8B-B14F-4D97-AF65-F5344CB8AC3E}">
        <p14:creationId xmlns:p14="http://schemas.microsoft.com/office/powerpoint/2010/main" xmlns="" val="228653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21900" cy="423862"/>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054100" y="977900"/>
            <a:ext cx="9956801" cy="5105400"/>
          </a:xfrm>
        </p:spPr>
      </p:pic>
    </p:spTree>
    <p:extLst>
      <p:ext uri="{BB962C8B-B14F-4D97-AF65-F5344CB8AC3E}">
        <p14:creationId xmlns:p14="http://schemas.microsoft.com/office/powerpoint/2010/main" xmlns="" val="220760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dirty="0">
                <a:latin typeface="Bodoni MT" pitchFamily="18" charset="0"/>
              </a:rPr>
              <a:t>INTEGRATION APPROACH</a:t>
            </a:r>
            <a:endParaRPr lang="en-IN" dirty="0">
              <a:latin typeface="Bodoni MT" pitchFamily="18" charset="0"/>
            </a:endParaRPr>
          </a:p>
        </p:txBody>
      </p:sp>
      <p:sp>
        <p:nvSpPr>
          <p:cNvPr id="1048607" name="Content Placeholder 2"/>
          <p:cNvSpPr>
            <a:spLocks noGrp="1"/>
          </p:cNvSpPr>
          <p:nvPr>
            <p:ph idx="1"/>
          </p:nvPr>
        </p:nvSpPr>
        <p:spPr>
          <a:xfrm>
            <a:off x="706586" y="1330039"/>
            <a:ext cx="10072255" cy="5056909"/>
          </a:xfrm>
        </p:spPr>
        <p:txBody>
          <a:bodyPr>
            <a:normAutofit fontScale="86071" lnSpcReduction="20000"/>
          </a:bodyPr>
          <a:lstStyle/>
          <a:p>
            <a:pPr marL="457200" lvl="1" indent="0">
              <a:buFont typeface="Arial" pitchFamily="34" charset="0"/>
              <a:buChar char="•"/>
            </a:pPr>
            <a:r>
              <a:rPr lang="en-US" b="1" dirty="0" smtClean="0">
                <a:solidFill>
                  <a:srgbClr val="374151"/>
                </a:solidFill>
                <a:latin typeface="Bahnschrift Light Condensed" panose="020B0502040204020203" pitchFamily="34" charset="0"/>
              </a:rPr>
              <a:t>Data </a:t>
            </a:r>
            <a:r>
              <a:rPr lang="en-US" b="1" dirty="0" err="1" smtClean="0">
                <a:solidFill>
                  <a:srgbClr val="374151"/>
                </a:solidFill>
                <a:latin typeface="Bahnschrift Light Condensed" panose="020B0502040204020203" pitchFamily="34" charset="0"/>
              </a:rPr>
              <a:t>Integration</a:t>
            </a:r>
            <a:r>
              <a:rPr lang="en-US" dirty="0" err="1" smtClean="0">
                <a:solidFill>
                  <a:srgbClr val="374151"/>
                </a:solidFill>
                <a:latin typeface="Bahnschrift Light Condensed" panose="020B0502040204020203" pitchFamily="34" charset="0"/>
              </a:rPr>
              <a:t>:Gather</a:t>
            </a:r>
            <a:r>
              <a:rPr lang="en-US" dirty="0" smtClean="0">
                <a:solidFill>
                  <a:srgbClr val="374151"/>
                </a:solidFill>
                <a:latin typeface="Bahnschrift Light Condensed" panose="020B0502040204020203" pitchFamily="34" charset="0"/>
              </a:rPr>
              <a:t> patient data from electronic health records (EHRs), wearable devices, or other sources. Ensure data is standardized and accessible for AI processing.</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Data </a:t>
            </a:r>
            <a:r>
              <a:rPr lang="en-US" b="1" dirty="0" err="1" smtClean="0">
                <a:solidFill>
                  <a:srgbClr val="374151"/>
                </a:solidFill>
                <a:latin typeface="Bahnschrift Light Condensed" panose="020B0502040204020203" pitchFamily="34" charset="0"/>
              </a:rPr>
              <a:t>Preprocessing</a:t>
            </a:r>
            <a:r>
              <a:rPr lang="en-US" dirty="0" err="1" smtClean="0">
                <a:solidFill>
                  <a:srgbClr val="374151"/>
                </a:solidFill>
                <a:latin typeface="Bahnschrift Light Condensed" panose="020B0502040204020203" pitchFamily="34" charset="0"/>
              </a:rPr>
              <a:t>:Clean</a:t>
            </a:r>
            <a:r>
              <a:rPr lang="en-US" dirty="0" smtClean="0">
                <a:solidFill>
                  <a:srgbClr val="374151"/>
                </a:solidFill>
                <a:latin typeface="Bahnschrift Light Condensed" panose="020B0502040204020203" pitchFamily="34" charset="0"/>
              </a:rPr>
              <a:t> and preprocess incoming data to handle missing values, outliers, and ensure data quality</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API or SDK </a:t>
            </a:r>
            <a:r>
              <a:rPr lang="en-US" b="1" dirty="0" err="1" smtClean="0">
                <a:solidFill>
                  <a:srgbClr val="374151"/>
                </a:solidFill>
                <a:latin typeface="Bahnschrift Light Condensed" panose="020B0502040204020203" pitchFamily="34" charset="0"/>
              </a:rPr>
              <a:t>Development</a:t>
            </a:r>
            <a:r>
              <a:rPr lang="en-US" dirty="0" err="1" smtClean="0">
                <a:solidFill>
                  <a:srgbClr val="374151"/>
                </a:solidFill>
                <a:latin typeface="Bahnschrift Light Condensed" panose="020B0502040204020203" pitchFamily="34" charset="0"/>
              </a:rPr>
              <a:t>:Develop</a:t>
            </a:r>
            <a:r>
              <a:rPr lang="en-US" dirty="0" smtClean="0">
                <a:solidFill>
                  <a:srgbClr val="374151"/>
                </a:solidFill>
                <a:latin typeface="Bahnschrift Light Condensed" panose="020B0502040204020203" pitchFamily="34" charset="0"/>
              </a:rPr>
              <a:t> an API or SDK that encapsulates the AI-based diabetes prediction model. This allows other healthcare systems or applications to interact with the prediction service.</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Secure Data </a:t>
            </a:r>
            <a:r>
              <a:rPr lang="en-US" b="1" dirty="0" err="1" smtClean="0">
                <a:solidFill>
                  <a:srgbClr val="374151"/>
                </a:solidFill>
                <a:latin typeface="Bahnschrift Light Condensed" panose="020B0502040204020203" pitchFamily="34" charset="0"/>
              </a:rPr>
              <a:t>Transmission</a:t>
            </a:r>
            <a:r>
              <a:rPr lang="en-US" dirty="0" err="1" smtClean="0">
                <a:solidFill>
                  <a:srgbClr val="374151"/>
                </a:solidFill>
                <a:latin typeface="Bahnschrift Light Condensed" panose="020B0502040204020203" pitchFamily="34" charset="0"/>
              </a:rPr>
              <a:t>:Implement</a:t>
            </a:r>
            <a:r>
              <a:rPr lang="en-US" dirty="0" smtClean="0">
                <a:solidFill>
                  <a:srgbClr val="374151"/>
                </a:solidFill>
                <a:latin typeface="Bahnschrift Light Condensed" panose="020B0502040204020203" pitchFamily="34" charset="0"/>
              </a:rPr>
              <a:t> encryption and secure data transmission protocols (e.g., HTTPS) to protect patient data during transfer to and from the AI service.</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Authentication and </a:t>
            </a:r>
            <a:r>
              <a:rPr lang="en-US" b="1" dirty="0" err="1" smtClean="0">
                <a:solidFill>
                  <a:srgbClr val="374151"/>
                </a:solidFill>
                <a:latin typeface="Bahnschrift Light Condensed" panose="020B0502040204020203" pitchFamily="34" charset="0"/>
              </a:rPr>
              <a:t>Authorization</a:t>
            </a:r>
            <a:r>
              <a:rPr lang="en-US" dirty="0" err="1" smtClean="0">
                <a:solidFill>
                  <a:srgbClr val="374151"/>
                </a:solidFill>
                <a:latin typeface="Bahnschrift Light Condensed" panose="020B0502040204020203" pitchFamily="34" charset="0"/>
              </a:rPr>
              <a:t>:Implement</a:t>
            </a:r>
            <a:r>
              <a:rPr lang="en-US" dirty="0" smtClean="0">
                <a:solidFill>
                  <a:srgbClr val="374151"/>
                </a:solidFill>
                <a:latin typeface="Bahnschrift Light Condensed" panose="020B0502040204020203" pitchFamily="34" charset="0"/>
              </a:rPr>
              <a:t> robust authentication and authorization mechanisms to control access to the AI prediction service, ensuring only authorized users can make predictions</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Real-time or Batch </a:t>
            </a:r>
            <a:r>
              <a:rPr lang="en-US" b="1" dirty="0" err="1" smtClean="0">
                <a:solidFill>
                  <a:srgbClr val="374151"/>
                </a:solidFill>
                <a:latin typeface="Bahnschrift Light Condensed" panose="020B0502040204020203" pitchFamily="34" charset="0"/>
              </a:rPr>
              <a:t>Integration</a:t>
            </a:r>
            <a:r>
              <a:rPr lang="en-US" dirty="0" err="1" smtClean="0">
                <a:solidFill>
                  <a:srgbClr val="374151"/>
                </a:solidFill>
                <a:latin typeface="Bahnschrift Light Condensed" panose="020B0502040204020203" pitchFamily="34" charset="0"/>
              </a:rPr>
              <a:t>:Choose</a:t>
            </a:r>
            <a:r>
              <a:rPr lang="en-US" dirty="0" smtClean="0">
                <a:solidFill>
                  <a:srgbClr val="374151"/>
                </a:solidFill>
                <a:latin typeface="Bahnschrift Light Condensed" panose="020B0502040204020203" pitchFamily="34" charset="0"/>
              </a:rPr>
              <a:t> between real-time and batch processing based on the application's requirements. Real-time integration may involve continuously sending and receiving data, while batch integration processes data periodically.</a:t>
            </a:r>
            <a:endParaRPr lang="en-US" b="0" i="0" dirty="0">
              <a:solidFill>
                <a:srgbClr val="374151"/>
              </a:solidFill>
              <a:effectLst/>
              <a:latin typeface="Bahnschrift Light Condensed" panose="020B050204020402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1048608" name="Title 1"/>
          <p:cNvSpPr>
            <a:spLocks noGrp="1"/>
          </p:cNvSpPr>
          <p:nvPr>
            <p:ph type="title"/>
          </p:nvPr>
        </p:nvSpPr>
        <p:spPr>
          <a:xfrm>
            <a:off x="595747" y="-166255"/>
            <a:ext cx="10972800" cy="1143000"/>
          </a:xfrm>
        </p:spPr>
        <p:txBody>
          <a:bodyPr>
            <a:normAutofit fontScale="90000"/>
          </a:bodyPr>
          <a:lstStyle/>
          <a:p>
            <a:r>
              <a:rPr lang="en-US" dirty="0"/>
              <a:t/>
            </a:r>
            <a:br>
              <a:rPr lang="en-US" dirty="0"/>
            </a:br>
            <a:r>
              <a:rPr lang="en-US" dirty="0"/>
              <a:t>INTEGRATION APPROACH</a:t>
            </a:r>
            <a:endParaRPr lang="en-IN" dirty="0"/>
          </a:p>
        </p:txBody>
      </p:sp>
      <p:sp>
        <p:nvSpPr>
          <p:cNvPr id="1048609" name="Content Placeholder 2"/>
          <p:cNvSpPr>
            <a:spLocks noGrp="1"/>
          </p:cNvSpPr>
          <p:nvPr>
            <p:ph idx="1"/>
          </p:nvPr>
        </p:nvSpPr>
        <p:spPr>
          <a:xfrm>
            <a:off x="845131" y="1136073"/>
            <a:ext cx="10460183" cy="4784342"/>
          </a:xfrm>
        </p:spPr>
        <p:txBody>
          <a:bodyPr>
            <a:noAutofit/>
          </a:bodyPr>
          <a:lstStyle/>
          <a:p>
            <a:r>
              <a:rPr lang="en-IN" sz="2400" b="1" i="0" dirty="0">
                <a:effectLst/>
                <a:latin typeface="Bahnschrift Light Condensed" panose="020B0502040204020203" pitchFamily="34" charset="0"/>
              </a:rPr>
              <a:t>Mobile Apps</a:t>
            </a:r>
            <a:r>
              <a:rPr lang="en-IN" sz="2400" b="1" i="0" dirty="0" smtClean="0">
                <a:effectLst/>
                <a:latin typeface="Bahnschrift Light Condensed" panose="020B0502040204020203" pitchFamily="34" charset="0"/>
              </a:rPr>
              <a:t>:</a:t>
            </a:r>
          </a:p>
          <a:p>
            <a:r>
              <a:rPr lang="en-US" sz="2400" b="1" dirty="0" smtClean="0">
                <a:latin typeface="Bahnschrift Light Condensed" panose="020B0502040204020203" pitchFamily="34" charset="0"/>
              </a:rPr>
              <a:t>Project </a:t>
            </a:r>
            <a:r>
              <a:rPr lang="en-US" sz="2400" b="1" dirty="0" err="1" smtClean="0">
                <a:latin typeface="Bahnschrift Light Condensed" panose="020B0502040204020203" pitchFamily="34" charset="0"/>
              </a:rPr>
              <a:t>Planning:</a:t>
            </a:r>
            <a:r>
              <a:rPr lang="en-US" sz="2400" dirty="0" err="1" smtClean="0">
                <a:latin typeface="Bahnschrift Light Condensed" panose="020B0502040204020203" pitchFamily="34" charset="0"/>
              </a:rPr>
              <a:t>Define</a:t>
            </a:r>
            <a:r>
              <a:rPr lang="en-US" sz="2400" dirty="0" smtClean="0">
                <a:latin typeface="Bahnschrift Light Condensed" panose="020B0502040204020203" pitchFamily="34" charset="0"/>
              </a:rPr>
              <a:t> the objectives and scope of the </a:t>
            </a:r>
            <a:r>
              <a:rPr lang="en-US" sz="2400" dirty="0" err="1" smtClean="0">
                <a:latin typeface="Bahnschrift Light Condensed" panose="020B0502040204020203" pitchFamily="34" charset="0"/>
              </a:rPr>
              <a:t>app.Identify</a:t>
            </a:r>
            <a:r>
              <a:rPr lang="en-US" sz="2400" dirty="0" smtClean="0">
                <a:latin typeface="Bahnschrift Light Condensed" panose="020B0502040204020203" pitchFamily="34" charset="0"/>
              </a:rPr>
              <a:t> the target audience (patients, doctors, caregivers).Decide whether the app will be for </a:t>
            </a:r>
            <a:r>
              <a:rPr lang="en-US" sz="2400" dirty="0" err="1" smtClean="0">
                <a:latin typeface="Bahnschrift Light Condensed" panose="020B0502040204020203" pitchFamily="34" charset="0"/>
              </a:rPr>
              <a:t>iOS</a:t>
            </a:r>
            <a:r>
              <a:rPr lang="en-US" sz="2400" dirty="0" smtClean="0">
                <a:latin typeface="Bahnschrift Light Condensed" panose="020B0502040204020203" pitchFamily="34" charset="0"/>
              </a:rPr>
              <a:t>, Android, or both (cross-platform).</a:t>
            </a:r>
          </a:p>
          <a:p>
            <a:r>
              <a:rPr lang="en-US" sz="2400" b="1" dirty="0" smtClean="0">
                <a:latin typeface="Bahnschrift Light Condensed" panose="020B0502040204020203" pitchFamily="34" charset="0"/>
              </a:rPr>
              <a:t>Data </a:t>
            </a:r>
            <a:r>
              <a:rPr lang="en-US" sz="2400" b="1" dirty="0" err="1" smtClean="0">
                <a:latin typeface="Bahnschrift Light Condensed" panose="020B0502040204020203" pitchFamily="34" charset="0"/>
              </a:rPr>
              <a:t>Collection</a:t>
            </a:r>
            <a:r>
              <a:rPr lang="en-US" sz="2400" dirty="0" err="1" smtClean="0">
                <a:latin typeface="Bahnschrift Light Condensed" panose="020B0502040204020203" pitchFamily="34" charset="0"/>
              </a:rPr>
              <a:t>:Gather</a:t>
            </a:r>
            <a:r>
              <a:rPr lang="en-US" sz="2400" dirty="0" smtClean="0">
                <a:latin typeface="Bahnschrift Light Condensed" panose="020B0502040204020203" pitchFamily="34" charset="0"/>
              </a:rPr>
              <a:t> relevant medical data (e.g., glucose levels, patient history) either through manual input or integration with </a:t>
            </a:r>
            <a:r>
              <a:rPr lang="en-US" sz="2400" dirty="0" err="1" smtClean="0">
                <a:latin typeface="Bahnschrift Light Condensed" panose="020B0502040204020203" pitchFamily="34" charset="0"/>
              </a:rPr>
              <a:t>wearables</a:t>
            </a:r>
            <a:r>
              <a:rPr lang="en-US" sz="2400" dirty="0" smtClean="0">
                <a:latin typeface="Bahnschrift Light Condensed" panose="020B0502040204020203" pitchFamily="34" charset="0"/>
              </a:rPr>
              <a:t> or EHRs</a:t>
            </a:r>
          </a:p>
          <a:p>
            <a:r>
              <a:rPr lang="en-US" sz="2400" b="1" dirty="0" smtClean="0">
                <a:latin typeface="Bahnschrift Light Condensed" panose="020B0502040204020203" pitchFamily="34" charset="0"/>
              </a:rPr>
              <a:t>AI Model </a:t>
            </a:r>
            <a:r>
              <a:rPr lang="en-US" sz="2400" b="1" dirty="0" err="1" smtClean="0">
                <a:latin typeface="Bahnschrift Light Condensed" panose="020B0502040204020203" pitchFamily="34" charset="0"/>
              </a:rPr>
              <a:t>Integration:</a:t>
            </a:r>
            <a:r>
              <a:rPr lang="en-US" sz="2400" dirty="0" err="1" smtClean="0">
                <a:latin typeface="Bahnschrift Light Condensed" panose="020B0502040204020203" pitchFamily="34" charset="0"/>
              </a:rPr>
              <a:t>Integrate</a:t>
            </a:r>
            <a:r>
              <a:rPr lang="en-US" sz="2400" dirty="0" smtClean="0">
                <a:latin typeface="Bahnschrift Light Condensed" panose="020B0502040204020203" pitchFamily="34" charset="0"/>
              </a:rPr>
              <a:t> the AI-based diabetes prediction model into the app. You can use machine learning frameworks like </a:t>
            </a:r>
            <a:r>
              <a:rPr lang="en-US" sz="2400" dirty="0" err="1" smtClean="0">
                <a:latin typeface="Bahnschrift Light Condensed" panose="020B0502040204020203" pitchFamily="34" charset="0"/>
              </a:rPr>
              <a:t>TensorFlow</a:t>
            </a:r>
            <a:r>
              <a:rPr lang="en-US" sz="2400" dirty="0" smtClean="0">
                <a:latin typeface="Bahnschrift Light Condensed" panose="020B0502040204020203" pitchFamily="34" charset="0"/>
              </a:rPr>
              <a:t>, </a:t>
            </a:r>
            <a:r>
              <a:rPr lang="en-US" sz="2400" dirty="0" err="1" smtClean="0">
                <a:latin typeface="Bahnschrift Light Condensed" panose="020B0502040204020203" pitchFamily="34" charset="0"/>
              </a:rPr>
              <a:t>PyTorch</a:t>
            </a:r>
            <a:r>
              <a:rPr lang="en-US" sz="2400" dirty="0" smtClean="0">
                <a:latin typeface="Bahnschrift Light Condensed" panose="020B0502040204020203" pitchFamily="34" charset="0"/>
              </a:rPr>
              <a:t>, or pre-trained models.</a:t>
            </a:r>
          </a:p>
          <a:p>
            <a:r>
              <a:rPr lang="en-US" sz="2400" b="1" dirty="0" smtClean="0">
                <a:latin typeface="Bahnschrift Light Condensed" panose="020B0502040204020203" pitchFamily="34" charset="0"/>
              </a:rPr>
              <a:t>User Authentication and </a:t>
            </a:r>
            <a:r>
              <a:rPr lang="en-US" sz="2400" b="1" dirty="0" err="1" smtClean="0">
                <a:latin typeface="Bahnschrift Light Condensed" panose="020B0502040204020203" pitchFamily="34" charset="0"/>
              </a:rPr>
              <a:t>Security</a:t>
            </a:r>
            <a:r>
              <a:rPr lang="en-US" sz="2400" dirty="0" err="1" smtClean="0">
                <a:latin typeface="Bahnschrift Light Condensed" panose="020B0502040204020203" pitchFamily="34" charset="0"/>
              </a:rPr>
              <a:t>:Implement</a:t>
            </a:r>
            <a:r>
              <a:rPr lang="en-US" sz="2400" dirty="0" smtClean="0">
                <a:latin typeface="Bahnschrift Light Condensed" panose="020B0502040204020203" pitchFamily="34" charset="0"/>
              </a:rPr>
              <a:t> secure user authentication to protect sensitive medical </a:t>
            </a:r>
            <a:r>
              <a:rPr lang="en-US" sz="2400" dirty="0" err="1" smtClean="0">
                <a:latin typeface="Bahnschrift Light Condensed" panose="020B0502040204020203" pitchFamily="34" charset="0"/>
              </a:rPr>
              <a:t>data.Ensure</a:t>
            </a:r>
            <a:r>
              <a:rPr lang="en-US" sz="2400" dirty="0" smtClean="0">
                <a:latin typeface="Bahnschrift Light Condensed" panose="020B0502040204020203" pitchFamily="34" charset="0"/>
              </a:rPr>
              <a:t> compliance with healthcare data privacy regulations like HIPAA or GDPR</a:t>
            </a:r>
          </a:p>
          <a:p>
            <a:r>
              <a:rPr lang="en-US" sz="2400" b="1" dirty="0" smtClean="0">
                <a:latin typeface="Bahnschrift Light Condensed" panose="020B0502040204020203" pitchFamily="34" charset="0"/>
              </a:rPr>
              <a:t>User Interface (UI) </a:t>
            </a:r>
            <a:r>
              <a:rPr lang="en-US" sz="2400" b="1" dirty="0" err="1" smtClean="0">
                <a:latin typeface="Bahnschrift Light Condensed" panose="020B0502040204020203" pitchFamily="34" charset="0"/>
              </a:rPr>
              <a:t>Design</a:t>
            </a:r>
            <a:r>
              <a:rPr lang="en-US" sz="2400" dirty="0" err="1" smtClean="0">
                <a:latin typeface="Bahnschrift Light Condensed" panose="020B0502040204020203" pitchFamily="34" charset="0"/>
              </a:rPr>
              <a:t>:Design</a:t>
            </a:r>
            <a:r>
              <a:rPr lang="en-US" sz="2400" dirty="0" smtClean="0">
                <a:latin typeface="Bahnschrift Light Condensed" panose="020B0502040204020203" pitchFamily="34" charset="0"/>
              </a:rPr>
              <a:t> a user-friendly and intuitive </a:t>
            </a:r>
            <a:r>
              <a:rPr lang="en-US" sz="2400" dirty="0" err="1" smtClean="0">
                <a:latin typeface="Bahnschrift Light Condensed" panose="020B0502040204020203" pitchFamily="34" charset="0"/>
              </a:rPr>
              <a:t>interface.Include</a:t>
            </a:r>
            <a:r>
              <a:rPr lang="en-US" sz="2400" dirty="0" smtClean="0">
                <a:latin typeface="Bahnschrift Light Condensed" panose="020B0502040204020203" pitchFamily="34" charset="0"/>
              </a:rPr>
              <a:t> features for data input, viewing predictions, and accessing historical </a:t>
            </a:r>
            <a:r>
              <a:rPr lang="en-US" sz="2400" dirty="0" err="1" smtClean="0">
                <a:latin typeface="Bahnschrift Light Condensed" panose="020B0502040204020203" pitchFamily="34" charset="0"/>
              </a:rPr>
              <a:t>data.Prioritize</a:t>
            </a:r>
            <a:r>
              <a:rPr lang="en-US" sz="2400" dirty="0" smtClean="0">
                <a:latin typeface="Bahnschrift Light Condensed" panose="020B0502040204020203" pitchFamily="34" charset="0"/>
              </a:rPr>
              <a:t> accessibility features for users with disabilities.</a:t>
            </a:r>
          </a:p>
          <a:p>
            <a:r>
              <a:rPr lang="en-US" sz="2400" b="1" dirty="0" smtClean="0">
                <a:latin typeface="Bahnschrift Light Condensed" panose="020B0502040204020203" pitchFamily="34" charset="0"/>
              </a:rPr>
              <a:t>Real-time Data </a:t>
            </a:r>
            <a:r>
              <a:rPr lang="en-US" sz="2400" b="1" dirty="0" err="1" smtClean="0">
                <a:latin typeface="Bahnschrift Light Condensed" panose="020B0502040204020203" pitchFamily="34" charset="0"/>
              </a:rPr>
              <a:t>Handling</a:t>
            </a:r>
            <a:r>
              <a:rPr lang="en-US" sz="2400" dirty="0" err="1" smtClean="0">
                <a:latin typeface="Bahnschrift Light Condensed" panose="020B0502040204020203" pitchFamily="34" charset="0"/>
              </a:rPr>
              <a:t>:If</a:t>
            </a:r>
            <a:r>
              <a:rPr lang="en-US" sz="2400" dirty="0" smtClean="0">
                <a:latin typeface="Bahnschrift Light Condensed" panose="020B0502040204020203" pitchFamily="34" charset="0"/>
              </a:rPr>
              <a:t> the app involves real-time data, implement data streaming or periodic updates from </a:t>
            </a:r>
            <a:r>
              <a:rPr lang="en-US" sz="2400" dirty="0" err="1" smtClean="0">
                <a:latin typeface="Bahnschrift Light Condensed" panose="020B0502040204020203" pitchFamily="34" charset="0"/>
              </a:rPr>
              <a:t>wearables</a:t>
            </a:r>
            <a:r>
              <a:rPr lang="en-US" sz="2400" dirty="0" smtClean="0">
                <a:latin typeface="Bahnschrift Light Condensed" panose="020B0502040204020203" pitchFamily="34" charset="0"/>
              </a:rPr>
              <a:t> or sensors.</a:t>
            </a:r>
            <a:endParaRPr lang="en-IN" sz="2400" i="0" dirty="0">
              <a:effectLst/>
              <a:latin typeface="Bahnschrift Light Condensed"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1048610" name="Title 1"/>
          <p:cNvSpPr>
            <a:spLocks noGrp="1"/>
          </p:cNvSpPr>
          <p:nvPr>
            <p:ph type="title"/>
          </p:nvPr>
        </p:nvSpPr>
        <p:spPr>
          <a:xfrm>
            <a:off x="609600" y="0"/>
            <a:ext cx="10972800" cy="1143000"/>
          </a:xfrm>
        </p:spPr>
        <p:txBody>
          <a:bodyPr/>
          <a:lstStyle/>
          <a:p>
            <a:r>
              <a:rPr lang="en-US" dirty="0" smtClean="0">
                <a:latin typeface="Bodoni MT" pitchFamily="18" charset="0"/>
              </a:rPr>
              <a:t>BENEFITS</a:t>
            </a:r>
            <a:endParaRPr lang="en-IN" dirty="0">
              <a:latin typeface="Bodoni MT" pitchFamily="18" charset="0"/>
            </a:endParaRPr>
          </a:p>
        </p:txBody>
      </p:sp>
      <p:sp>
        <p:nvSpPr>
          <p:cNvPr id="1048611" name="Content Placeholder 2"/>
          <p:cNvSpPr>
            <a:spLocks noGrp="1"/>
          </p:cNvSpPr>
          <p:nvPr>
            <p:ph idx="1"/>
          </p:nvPr>
        </p:nvSpPr>
        <p:spPr>
          <a:xfrm>
            <a:off x="692728" y="942109"/>
            <a:ext cx="10889675" cy="5597236"/>
          </a:xfrm>
        </p:spPr>
        <p:txBody>
          <a:bodyPr>
            <a:noAutofit/>
          </a:bodyPr>
          <a:lstStyle/>
          <a:p>
            <a:r>
              <a:rPr lang="en-US" sz="1800" b="1" dirty="0" smtClean="0">
                <a:latin typeface="Bahnschrift Light" panose="020B0502040204020203" pitchFamily="34" charset="0"/>
              </a:rPr>
              <a:t>Early Detection</a:t>
            </a:r>
            <a:r>
              <a:rPr lang="en-US" sz="1800" dirty="0" smtClean="0">
                <a:latin typeface="Bahnschrift Light" panose="020B0502040204020203" pitchFamily="34" charset="0"/>
              </a:rPr>
              <a:t>: AI can analyze patient data to identify early signs of diabetes or </a:t>
            </a:r>
            <a:r>
              <a:rPr lang="en-US" sz="1800" dirty="0" err="1" smtClean="0">
                <a:latin typeface="Bahnschrift Light" panose="020B0502040204020203" pitchFamily="34" charset="0"/>
              </a:rPr>
              <a:t>prediabetes</a:t>
            </a:r>
            <a:r>
              <a:rPr lang="en-US" sz="1800" dirty="0" smtClean="0">
                <a:latin typeface="Bahnschrift Light" panose="020B0502040204020203" pitchFamily="34" charset="0"/>
              </a:rPr>
              <a:t>, allowing for timely intervention and lifestyle changes to prevent or delay the onset of the disease.</a:t>
            </a:r>
          </a:p>
          <a:p>
            <a:r>
              <a:rPr lang="en-US" sz="1800" b="1" dirty="0" smtClean="0">
                <a:latin typeface="Bahnschrift Light" panose="020B0502040204020203" pitchFamily="34" charset="0"/>
              </a:rPr>
              <a:t>Improved Patient </a:t>
            </a:r>
            <a:r>
              <a:rPr lang="en-US" sz="1800" b="1" dirty="0" err="1" smtClean="0">
                <a:latin typeface="Bahnschrift Light" panose="020B0502040204020203" pitchFamily="34" charset="0"/>
              </a:rPr>
              <a:t>Care</a:t>
            </a:r>
            <a:r>
              <a:rPr lang="en-US" sz="1800" dirty="0" err="1" smtClean="0">
                <a:latin typeface="Bahnschrift Light" panose="020B0502040204020203" pitchFamily="34" charset="0"/>
              </a:rPr>
              <a:t>:Personalized</a:t>
            </a:r>
            <a:r>
              <a:rPr lang="en-US" sz="1800" dirty="0" smtClean="0">
                <a:latin typeface="Bahnschrift Light" panose="020B0502040204020203" pitchFamily="34" charset="0"/>
              </a:rPr>
              <a:t> Recommendations: AI can provide personalized recommendations for diet, exercise, medication, and lifestyle modifications based on individual patient data.</a:t>
            </a:r>
          </a:p>
          <a:p>
            <a:r>
              <a:rPr lang="en-US" sz="1800" b="1" dirty="0" smtClean="0">
                <a:latin typeface="Bahnschrift Light" panose="020B0502040204020203" pitchFamily="34" charset="0"/>
              </a:rPr>
              <a:t>Enhanced Monitoring:</a:t>
            </a:r>
            <a:r>
              <a:rPr lang="en-US" sz="1800" dirty="0" smtClean="0">
                <a:latin typeface="Bahnschrift Light" panose="020B0502040204020203" pitchFamily="34" charset="0"/>
              </a:rPr>
              <a:t> Patients can use AI-powered apps or devices to monitor their glucose levels, receive alerts, and track trends, leading to better self-management</a:t>
            </a:r>
          </a:p>
          <a:p>
            <a:r>
              <a:rPr lang="en-US" sz="1800" b="1" dirty="0" smtClean="0">
                <a:latin typeface="Bahnschrift Light" panose="020B0502040204020203" pitchFamily="34" charset="0"/>
              </a:rPr>
              <a:t>Risk </a:t>
            </a:r>
            <a:r>
              <a:rPr lang="en-US" sz="1800" b="1" dirty="0" err="1" smtClean="0">
                <a:latin typeface="Bahnschrift Light" panose="020B0502040204020203" pitchFamily="34" charset="0"/>
              </a:rPr>
              <a:t>Assessment:Accurate</a:t>
            </a:r>
            <a:r>
              <a:rPr lang="en-US" sz="1800" b="1" dirty="0" smtClean="0">
                <a:latin typeface="Bahnschrift Light" panose="020B0502040204020203" pitchFamily="34" charset="0"/>
              </a:rPr>
              <a:t> Risk Assessment</a:t>
            </a:r>
            <a:r>
              <a:rPr lang="en-US" sz="1800" dirty="0" smtClean="0">
                <a:latin typeface="Bahnschrift Light" panose="020B0502040204020203" pitchFamily="34" charset="0"/>
              </a:rPr>
              <a:t>: AI models can accurately assess a patient's risk of developing diabetes, helping healthcare professionals prioritize high-risk individuals for preventive measures.</a:t>
            </a:r>
          </a:p>
          <a:p>
            <a:r>
              <a:rPr lang="en-US" sz="1800" b="1" dirty="0" smtClean="0">
                <a:latin typeface="Bahnschrift Light" panose="020B0502040204020203" pitchFamily="34" charset="0"/>
              </a:rPr>
              <a:t>Efficient Healthcare </a:t>
            </a:r>
            <a:r>
              <a:rPr lang="en-US" sz="1800" b="1" dirty="0" err="1" smtClean="0">
                <a:latin typeface="Bahnschrift Light" panose="020B0502040204020203" pitchFamily="34" charset="0"/>
              </a:rPr>
              <a:t>Delivery</a:t>
            </a:r>
            <a:r>
              <a:rPr lang="en-US" sz="1800" dirty="0" err="1" smtClean="0">
                <a:latin typeface="Bahnschrift Light" panose="020B0502040204020203" pitchFamily="34" charset="0"/>
              </a:rPr>
              <a:t>:Resource</a:t>
            </a:r>
            <a:r>
              <a:rPr lang="en-US" sz="1800" dirty="0" smtClean="0">
                <a:latin typeface="Bahnschrift Light" panose="020B0502040204020203" pitchFamily="34" charset="0"/>
              </a:rPr>
              <a:t> Allocation: Healthcare providers can allocate resources more efficiently by focusing on patients at higher risk, reducing the burden on healthcare </a:t>
            </a:r>
            <a:r>
              <a:rPr lang="en-US" sz="1800" dirty="0" err="1" smtClean="0">
                <a:latin typeface="Bahnschrift Light" panose="020B0502040204020203" pitchFamily="34" charset="0"/>
              </a:rPr>
              <a:t>systems.Telemedicine</a:t>
            </a:r>
            <a:r>
              <a:rPr lang="en-US" sz="1800" dirty="0" smtClean="0">
                <a:latin typeface="Bahnschrift Light" panose="020B0502040204020203" pitchFamily="34" charset="0"/>
              </a:rPr>
              <a:t>: AI-powered diabetes prediction systems can support telemedicine by remotely monitoring patients and facilitating virtual consultations.</a:t>
            </a:r>
          </a:p>
          <a:p>
            <a:r>
              <a:rPr lang="en-US" sz="1800" b="1" dirty="0" smtClean="0">
                <a:latin typeface="Bahnschrift Light" panose="020B0502040204020203" pitchFamily="34" charset="0"/>
              </a:rPr>
              <a:t>Reduced Healthcare </a:t>
            </a:r>
            <a:r>
              <a:rPr lang="en-US" sz="1800" b="1" dirty="0" err="1" smtClean="0">
                <a:latin typeface="Bahnschrift Light" panose="020B0502040204020203" pitchFamily="34" charset="0"/>
              </a:rPr>
              <a:t>Costs:</a:t>
            </a:r>
            <a:r>
              <a:rPr lang="en-US" sz="1800" dirty="0" err="1" smtClean="0">
                <a:latin typeface="Bahnschrift Light" panose="020B0502040204020203" pitchFamily="34" charset="0"/>
              </a:rPr>
              <a:t>Preventive</a:t>
            </a:r>
            <a:r>
              <a:rPr lang="en-US" sz="1800" dirty="0" smtClean="0">
                <a:latin typeface="Bahnschrift Light" panose="020B0502040204020203" pitchFamily="34" charset="0"/>
              </a:rPr>
              <a:t> Care: Early intervention and preventive strategies can reduce the long-term healthcare costs associated with diabetes </a:t>
            </a:r>
            <a:r>
              <a:rPr lang="en-US" sz="1800" dirty="0" err="1" smtClean="0">
                <a:latin typeface="Bahnschrift Light" panose="020B0502040204020203" pitchFamily="34" charset="0"/>
              </a:rPr>
              <a:t>complications.Fewer</a:t>
            </a:r>
            <a:r>
              <a:rPr lang="en-US" sz="1800" dirty="0" smtClean="0">
                <a:latin typeface="Bahnschrift Light" panose="020B0502040204020203" pitchFamily="34" charset="0"/>
              </a:rPr>
              <a:t> Hospitalizations: Better management and early detection can lead to fewer hospital admissions and emergency room visits.</a:t>
            </a:r>
            <a:endParaRPr lang="en-IN" sz="1800" dirty="0">
              <a:latin typeface="Bahnschrift Light" panose="020B05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1048612" name="TextBox 3"/>
          <p:cNvSpPr txBox="1"/>
          <p:nvPr/>
        </p:nvSpPr>
        <p:spPr>
          <a:xfrm>
            <a:off x="2230016" y="3494318"/>
            <a:ext cx="7137917" cy="830997"/>
          </a:xfrm>
          <a:prstGeom prst="rect">
            <a:avLst/>
          </a:prstGeom>
          <a:noFill/>
        </p:spPr>
        <p:txBody>
          <a:bodyPr wrap="square" rtlCol="0">
            <a:spAutoFit/>
          </a:bodyPr>
          <a:lstStyle/>
          <a:p>
            <a:pPr algn="ctr"/>
            <a:r>
              <a:rPr lang="en-US" sz="4800" b="1" dirty="0">
                <a:latin typeface="Baskerville Old Face" pitchFamily="18" charset="0"/>
              </a:rPr>
              <a:t>THANK YOU</a:t>
            </a:r>
            <a:endParaRPr lang="en-IN" sz="4800" b="1" dirty="0">
              <a:latin typeface="Baskerville Old Fac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1048596" name="Title 1"/>
          <p:cNvSpPr>
            <a:spLocks noGrp="1"/>
          </p:cNvSpPr>
          <p:nvPr>
            <p:ph type="title"/>
          </p:nvPr>
        </p:nvSpPr>
        <p:spPr>
          <a:xfrm>
            <a:off x="580699" y="-131966"/>
            <a:ext cx="9601196" cy="1303867"/>
          </a:xfrm>
        </p:spPr>
        <p:txBody>
          <a:bodyPr/>
          <a:lstStyle/>
          <a:p>
            <a:r>
              <a:rPr lang="en-US" dirty="0">
                <a:latin typeface="Bodoni MT" pitchFamily="18" charset="0"/>
              </a:rPr>
              <a:t>PROBLEM DEFINITION </a:t>
            </a:r>
            <a:endParaRPr lang="en-IN" dirty="0">
              <a:latin typeface="Bodoni MT" pitchFamily="18" charset="0"/>
            </a:endParaRPr>
          </a:p>
        </p:txBody>
      </p:sp>
      <p:sp>
        <p:nvSpPr>
          <p:cNvPr id="1048597" name="Content Placeholder 2"/>
          <p:cNvSpPr>
            <a:spLocks noGrp="1"/>
          </p:cNvSpPr>
          <p:nvPr>
            <p:ph idx="1"/>
          </p:nvPr>
        </p:nvSpPr>
        <p:spPr>
          <a:xfrm>
            <a:off x="959074" y="1085483"/>
            <a:ext cx="10696903" cy="5420420"/>
          </a:xfrm>
        </p:spPr>
        <p:txBody>
          <a:bodyPr>
            <a:noAutofit/>
          </a:bodyPr>
          <a:lstStyle/>
          <a:p>
            <a:pPr>
              <a:buNone/>
            </a:pPr>
            <a:r>
              <a:rPr lang="en-US" sz="2400" i="1" dirty="0" smtClean="0">
                <a:latin typeface="Bahnschrift Light Condensed" panose="020B0502040204020203" pitchFamily="34" charset="0"/>
              </a:rPr>
              <a:t>There are several challenges and potential problems associated with AI</a:t>
            </a:r>
          </a:p>
          <a:p>
            <a:pPr>
              <a:buNone/>
            </a:pPr>
            <a:r>
              <a:rPr lang="en-US" sz="2400" i="1" dirty="0" smtClean="0">
                <a:latin typeface="Bahnschrift Light Condensed" panose="020B0502040204020203" pitchFamily="34" charset="0"/>
              </a:rPr>
              <a:t>based diabetes prediction systems:</a:t>
            </a:r>
            <a:endParaRPr lang="en-IN" sz="2400" i="1" dirty="0" smtClean="0">
              <a:latin typeface="Bahnschrift Light Condensed" panose="020B0502040204020203" pitchFamily="34" charset="0"/>
            </a:endParaRPr>
          </a:p>
          <a:p>
            <a:r>
              <a:rPr lang="en-US" sz="2400" dirty="0" smtClean="0">
                <a:latin typeface="Bahnschrift Light Condensed" panose="020B0502040204020203" pitchFamily="34" charset="0"/>
              </a:rPr>
              <a:t>AI models require high-quality and diverse data for accurate predictions. Inconsistent or biased data can lead to inaccurate results and may not reflect the true complexity of diabetes.</a:t>
            </a:r>
          </a:p>
          <a:p>
            <a:r>
              <a:rPr lang="en-US" sz="2400" dirty="0" smtClean="0">
                <a:latin typeface="Bahnschrift Light Condensed" panose="020B0502040204020203" pitchFamily="34" charset="0"/>
              </a:rPr>
              <a:t> AI models can inherit biases present in the data they are trained on, which may result in unfair predictions, especially if the data is not representative of all demographics.</a:t>
            </a:r>
          </a:p>
          <a:p>
            <a:r>
              <a:rPr lang="en-US" sz="2400" dirty="0" smtClean="0">
                <a:latin typeface="Bahnschrift Light Condensed" panose="020B0502040204020203" pitchFamily="34" charset="0"/>
              </a:rPr>
              <a:t>AI models may struggle to generalize to new, unseen data, which can limit their effectiveness in real-world scenarios.</a:t>
            </a:r>
          </a:p>
          <a:p>
            <a:r>
              <a:rPr lang="en-US" sz="2400" dirty="0" smtClean="0">
                <a:latin typeface="Bahnschrift Light Condensed" panose="020B0502040204020203" pitchFamily="34" charset="0"/>
              </a:rPr>
              <a:t>Privacy and data security are significant concerns when dealing with medical data. Protecting patients' information and complying with regulations like HIPAA is essential.</a:t>
            </a:r>
          </a:p>
          <a:p>
            <a:r>
              <a:rPr lang="en-US" sz="2400" dirty="0" smtClean="0">
                <a:latin typeface="Bahnschrift Light Condensed" panose="020B0502040204020203" pitchFamily="34" charset="0"/>
              </a:rPr>
              <a:t> Interpretability: AI models can be complex "black boxes," making it difficult for healthcare professionals to understand and trust their </a:t>
            </a:r>
            <a:r>
              <a:rPr lang="en-US" sz="2400" dirty="0" err="1" smtClean="0">
                <a:latin typeface="Bahnschrift Light Condensed" panose="020B0502040204020203" pitchFamily="34" charset="0"/>
              </a:rPr>
              <a:t>predictions.Cost</a:t>
            </a:r>
            <a:r>
              <a:rPr lang="en-US" sz="2400" dirty="0" smtClean="0">
                <a:latin typeface="Bahnschrift Light Condensed" panose="020B0502040204020203" pitchFamily="34" charset="0"/>
              </a:rPr>
              <a:t>: Implementing and maintaining AI-based systems can be costly, which may limit their accessibility to some healthcare providers and patients</a:t>
            </a:r>
            <a:r>
              <a:rPr lang="en-US" sz="2400" dirty="0" smtClean="0">
                <a:latin typeface="So"/>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1048598" name="Title 1"/>
          <p:cNvSpPr>
            <a:spLocks noGrp="1"/>
          </p:cNvSpPr>
          <p:nvPr>
            <p:ph type="title"/>
          </p:nvPr>
        </p:nvSpPr>
        <p:spPr>
          <a:xfrm>
            <a:off x="1191495" y="0"/>
            <a:ext cx="6719455" cy="845126"/>
          </a:xfrm>
        </p:spPr>
        <p:txBody>
          <a:bodyPr>
            <a:normAutofit/>
          </a:bodyPr>
          <a:lstStyle/>
          <a:p>
            <a:r>
              <a:rPr lang="en-US" dirty="0" smtClean="0">
                <a:latin typeface="Bodoni MT" pitchFamily="18" charset="0"/>
              </a:rPr>
              <a:t>OBJECTIVES   </a:t>
            </a:r>
            <a:r>
              <a:rPr lang="en-US" dirty="0" smtClean="0"/>
              <a:t> </a:t>
            </a:r>
            <a:endParaRPr lang="en-IN" dirty="0"/>
          </a:p>
        </p:txBody>
      </p:sp>
      <p:sp>
        <p:nvSpPr>
          <p:cNvPr id="1048599" name="Content Placeholder 2"/>
          <p:cNvSpPr>
            <a:spLocks noGrp="1"/>
          </p:cNvSpPr>
          <p:nvPr>
            <p:ph idx="1"/>
          </p:nvPr>
        </p:nvSpPr>
        <p:spPr>
          <a:xfrm>
            <a:off x="565068" y="775856"/>
            <a:ext cx="8883733" cy="5818909"/>
          </a:xfrm>
        </p:spPr>
        <p:txBody>
          <a:bodyPr>
            <a:normAutofit fontScale="94444"/>
          </a:bodyPr>
          <a:lstStyle/>
          <a:p>
            <a:pPr marL="0" indent="0">
              <a:buNone/>
            </a:pPr>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The objective of an AI-based diabetes prediction system is to accurately identify individuals at risk of developing diabetes or to predict future complications in diabetic patients. This system aims to:</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Early Detection: Detect diabetes or pre diabetes in individuals before clinical symptoms appear, allowing for early intervention and lifestyle modifications.</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 Risk Assessment: Evaluate the risk factors and susceptibility of individuals to diabetes based on various data inputs such as medical history, genetics, lifestyle, and biomarkers.</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 Personalized Medicine: Provide personalized recommendations and interventions for diabetes prevention or management based on an individual's unique profile.</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 Improve Healthcare Planning: Assist healthcare providers in identifying high-risk populations, allocating resources efficiently, and tailoring diabetes prevention and treatment strategies.</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Enhance Patient Care: Improve patient outcomes by enabling timely interventions, monitoring, and management of diabetes-related complications.</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 Data-Driven Insights: Generate valuable insights from large datasets to better understand the factors contributing to diabetes and its progression.</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Ultimately, the goal is to use AI to enhance diabetes prevention, management, and overall healthcare outcomes by leveraging advanced analytics and predictive modeling techniques.</a:t>
            </a:r>
            <a:endParaRPr lang="en-IN" sz="2000" dirty="0">
              <a:latin typeface="Bahnschrift Light Condensed" panose="020B0502040204020203"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1048601" name="Title 1"/>
          <p:cNvSpPr>
            <a:spLocks noGrp="1"/>
          </p:cNvSpPr>
          <p:nvPr>
            <p:ph type="title"/>
          </p:nvPr>
        </p:nvSpPr>
        <p:spPr>
          <a:xfrm>
            <a:off x="609600" y="0"/>
            <a:ext cx="10972800" cy="1143000"/>
          </a:xfrm>
        </p:spPr>
        <p:txBody>
          <a:bodyPr/>
          <a:lstStyle/>
          <a:p>
            <a:r>
              <a:rPr lang="en-US" dirty="0" smtClean="0">
                <a:latin typeface="Bodoni MT" pitchFamily="18" charset="0"/>
              </a:rPr>
              <a:t>PROPOSE SYSTEM</a:t>
            </a:r>
            <a:endParaRPr lang="en-US" dirty="0">
              <a:latin typeface="Bodoni MT" pitchFamily="18" charset="0"/>
            </a:endParaRPr>
          </a:p>
        </p:txBody>
      </p:sp>
      <p:sp>
        <p:nvSpPr>
          <p:cNvPr id="1048602" name="Content Placeholder 2"/>
          <p:cNvSpPr>
            <a:spLocks noGrp="1"/>
          </p:cNvSpPr>
          <p:nvPr>
            <p:ph idx="1"/>
          </p:nvPr>
        </p:nvSpPr>
        <p:spPr>
          <a:xfrm>
            <a:off x="637308" y="942112"/>
            <a:ext cx="11055928" cy="5403273"/>
          </a:xfrm>
        </p:spPr>
        <p:txBody>
          <a:bodyPr>
            <a:noAutofit/>
          </a:bodyPr>
          <a:lstStyle/>
          <a:p>
            <a:r>
              <a:rPr lang="en-US" sz="2000" dirty="0" smtClean="0">
                <a:latin typeface="Bahnschrift Light Condensed" panose="020B0502040204020203" pitchFamily="34" charset="0"/>
              </a:rPr>
              <a:t>An AI-based diabetes prediction system involves several key components and steps:</a:t>
            </a:r>
          </a:p>
          <a:p>
            <a:r>
              <a:rPr lang="en-US" sz="2000" b="1" dirty="0" smtClean="0">
                <a:latin typeface="Bahnschrift Light Condensed" panose="020B0502040204020203" pitchFamily="34" charset="0"/>
              </a:rPr>
              <a:t>Data Collection: </a:t>
            </a:r>
            <a:r>
              <a:rPr lang="en-US" sz="2000" dirty="0" smtClean="0">
                <a:latin typeface="Bahnschrift Light Condensed" panose="020B0502040204020203" pitchFamily="34" charset="0"/>
              </a:rPr>
              <a:t>Gather a comprehensive dataset of individuals, including their medical history, lifestyle factors, and diabetes-related information (e.g., blood glucose levels, family history).</a:t>
            </a:r>
          </a:p>
          <a:p>
            <a:r>
              <a:rPr lang="en-US" sz="2000" b="1" dirty="0" smtClean="0">
                <a:latin typeface="Bahnschrift Light Condensed" panose="020B0502040204020203" pitchFamily="34" charset="0"/>
              </a:rPr>
              <a:t>Data Preprocessing</a:t>
            </a:r>
            <a:r>
              <a:rPr lang="en-US" sz="2000" dirty="0" smtClean="0">
                <a:latin typeface="Bahnschrift Light Condensed" panose="020B0502040204020203" pitchFamily="34" charset="0"/>
              </a:rPr>
              <a:t>: Clean and preprocess the data to handle missing values, outliers, and ensure data quality.</a:t>
            </a:r>
          </a:p>
          <a:p>
            <a:r>
              <a:rPr lang="en-US" sz="2000" b="1" dirty="0" smtClean="0">
                <a:latin typeface="Bahnschrift Light Condensed" panose="020B0502040204020203" pitchFamily="34" charset="0"/>
              </a:rPr>
              <a:t>Feature Selection/Engineering</a:t>
            </a:r>
            <a:r>
              <a:rPr lang="en-US" sz="2000" dirty="0" smtClean="0">
                <a:latin typeface="Bahnschrift Light Condensed" panose="020B0502040204020203" pitchFamily="34" charset="0"/>
              </a:rPr>
              <a:t>: Identify relevant features and perform feature selection or engineering to enhance model performance.</a:t>
            </a:r>
          </a:p>
          <a:p>
            <a:r>
              <a:rPr lang="en-US" sz="2000" b="1" dirty="0" smtClean="0">
                <a:latin typeface="Bahnschrift Light Condensed" panose="020B0502040204020203" pitchFamily="34" charset="0"/>
              </a:rPr>
              <a:t>Model Selection</a:t>
            </a:r>
            <a:r>
              <a:rPr lang="en-US" sz="2000" dirty="0" smtClean="0">
                <a:latin typeface="Bahnschrift Light Condensed" panose="020B0502040204020203" pitchFamily="34" charset="0"/>
              </a:rPr>
              <a:t>: Choose appropriate machine learning or deep learning algorithms for prediction, such as logistic regression, decision trees, random forests, or neural networks.</a:t>
            </a:r>
          </a:p>
          <a:p>
            <a:r>
              <a:rPr lang="en-US" sz="2000" b="1" dirty="0" smtClean="0">
                <a:latin typeface="Bahnschrift Light Condensed" panose="020B0502040204020203" pitchFamily="34" charset="0"/>
              </a:rPr>
              <a:t>Training</a:t>
            </a:r>
            <a:r>
              <a:rPr lang="en-US" sz="2000" dirty="0" smtClean="0">
                <a:latin typeface="Bahnschrift Light Condensed" panose="020B0502040204020203" pitchFamily="34" charset="0"/>
              </a:rPr>
              <a:t>: Split the dataset into training and testing sets to train the AI model on historical data.</a:t>
            </a:r>
          </a:p>
          <a:p>
            <a:r>
              <a:rPr lang="en-US" sz="2000" dirty="0" smtClean="0">
                <a:latin typeface="Bahnschrift Light Condensed" panose="020B0502040204020203" pitchFamily="34" charset="0"/>
              </a:rPr>
              <a:t>Model Tuning: Optimize </a:t>
            </a:r>
            <a:r>
              <a:rPr lang="en-US" sz="2000" dirty="0" err="1" smtClean="0">
                <a:latin typeface="Bahnschrift Light Condensed" panose="020B0502040204020203" pitchFamily="34" charset="0"/>
              </a:rPr>
              <a:t>hyperparameters</a:t>
            </a:r>
            <a:r>
              <a:rPr lang="en-US" sz="2000" dirty="0" smtClean="0">
                <a:latin typeface="Bahnschrift Light Condensed" panose="020B0502040204020203" pitchFamily="34" charset="0"/>
              </a:rPr>
              <a:t> and fine-tune the model to achieve the best performance.</a:t>
            </a:r>
          </a:p>
          <a:p>
            <a:r>
              <a:rPr lang="en-US" sz="2000" b="1" dirty="0" smtClean="0">
                <a:latin typeface="Bahnschrift Light Condensed" panose="020B0502040204020203" pitchFamily="34" charset="0"/>
              </a:rPr>
              <a:t>Validation:</a:t>
            </a:r>
            <a:r>
              <a:rPr lang="en-US" sz="2000" dirty="0" smtClean="0">
                <a:latin typeface="Bahnschrift Light Condensed" panose="020B0502040204020203" pitchFamily="34" charset="0"/>
              </a:rPr>
              <a:t> Assess the model's accuracy, sensitivity, specificity, and other relevant metrics using cross-validation or other validation techniques.</a:t>
            </a:r>
          </a:p>
          <a:p>
            <a:r>
              <a:rPr lang="en-US" sz="2000" b="1" dirty="0" smtClean="0">
                <a:latin typeface="Bahnschrift Light Condensed" panose="020B0502040204020203" pitchFamily="34" charset="0"/>
              </a:rPr>
              <a:t>Interpretability</a:t>
            </a:r>
            <a:r>
              <a:rPr lang="en-US" sz="2000" dirty="0" smtClean="0">
                <a:latin typeface="Bahnschrift Light Condensed" panose="020B0502040204020203" pitchFamily="34" charset="0"/>
              </a:rPr>
              <a:t>: Ensure that the model's predictions can be interpreted by clinicians and end-users to build trust and transparency.</a:t>
            </a:r>
          </a:p>
          <a:p>
            <a:r>
              <a:rPr lang="en-US" sz="2000" b="1" dirty="0" smtClean="0">
                <a:latin typeface="Bahnschrift Light Condensed" panose="020B0502040204020203" pitchFamily="34" charset="0"/>
              </a:rPr>
              <a:t>Integration</a:t>
            </a:r>
            <a:r>
              <a:rPr lang="en-US" sz="2000" dirty="0" smtClean="0">
                <a:latin typeface="Bahnschrift Light Condensed" panose="020B0502040204020203" pitchFamily="34" charset="0"/>
              </a:rPr>
              <a:t>: Develop a user-friendly interface or API that allows healthcare professionals or patients to input relevant data for predictions. </a:t>
            </a:r>
          </a:p>
          <a:p>
            <a:r>
              <a:rPr lang="en-US" sz="2000" b="1" dirty="0" smtClean="0">
                <a:latin typeface="Bahnschrift Light Condensed" panose="020B0502040204020203" pitchFamily="34" charset="0"/>
              </a:rPr>
              <a:t>Ethical Considerations</a:t>
            </a:r>
            <a:r>
              <a:rPr lang="en-US" sz="2000" dirty="0" smtClean="0">
                <a:latin typeface="Bahnschrift Light Condensed" panose="020B0502040204020203" pitchFamily="34" charset="0"/>
              </a:rPr>
              <a:t>: Address ethical concerns related to AI in healthcare, such as bias, fairness, and accountability.</a:t>
            </a:r>
            <a:endParaRPr lang="en-US" sz="2000" dirty="0">
              <a:latin typeface="Bahnschrift Light Condense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1048603" name="Title 1"/>
          <p:cNvSpPr>
            <a:spLocks noGrp="1"/>
          </p:cNvSpPr>
          <p:nvPr>
            <p:ph type="title"/>
          </p:nvPr>
        </p:nvSpPr>
        <p:spPr>
          <a:xfrm>
            <a:off x="665017" y="316201"/>
            <a:ext cx="10972800" cy="1143000"/>
          </a:xfrm>
        </p:spPr>
        <p:txBody>
          <a:bodyPr>
            <a:normAutofit fontScale="90000"/>
          </a:bodyPr>
          <a:lstStyle/>
          <a:p>
            <a:r>
              <a:rPr lang="en-US" dirty="0" smtClean="0">
                <a:latin typeface="Bodoni MT" pitchFamily="18" charset="0"/>
              </a:rPr>
              <a:t>AI BASED DIABETES PREDICTION SYSTEM </a:t>
            </a:r>
            <a:r>
              <a:rPr lang="en-US" dirty="0">
                <a:latin typeface="Bodoni MT" pitchFamily="18" charset="0"/>
              </a:rPr>
              <a:t>DESIGN</a:t>
            </a:r>
            <a:endParaRPr lang="en-IN" dirty="0">
              <a:latin typeface="Bodoni MT" pitchFamily="18" charset="0"/>
            </a:endParaRPr>
          </a:p>
        </p:txBody>
      </p:sp>
      <p:pic>
        <p:nvPicPr>
          <p:cNvPr id="2097153" name="Content Placeholder 4" descr="Analysis_1.jpg"/>
          <p:cNvPicPr>
            <a:picLocks noGrp="1" noChangeAspect="1"/>
          </p:cNvPicPr>
          <p:nvPr>
            <p:ph idx="1"/>
          </p:nvPr>
        </p:nvPicPr>
        <p:blipFill>
          <a:blip r:embed="rId3" cstate="print"/>
          <a:stretch>
            <a:fillRect/>
          </a:stretch>
        </p:blipFill>
        <p:spPr>
          <a:xfrm>
            <a:off x="858983" y="1717963"/>
            <a:ext cx="10321636" cy="453043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1048604" name="Title 1"/>
          <p:cNvSpPr>
            <a:spLocks noGrp="1"/>
          </p:cNvSpPr>
          <p:nvPr>
            <p:ph type="title"/>
          </p:nvPr>
        </p:nvSpPr>
        <p:spPr>
          <a:xfrm>
            <a:off x="623455" y="191511"/>
            <a:ext cx="10972800" cy="1143000"/>
          </a:xfrm>
        </p:spPr>
        <p:txBody>
          <a:bodyPr>
            <a:normAutofit/>
          </a:bodyPr>
          <a:lstStyle/>
          <a:p>
            <a:r>
              <a:rPr lang="en-IN" b="0" i="0" dirty="0" smtClean="0">
                <a:solidFill>
                  <a:srgbClr val="313131"/>
                </a:solidFill>
                <a:effectLst/>
                <a:latin typeface="Bodoni MT" pitchFamily="18" charset="0"/>
              </a:rPr>
              <a:t>REAL TIME TRANSMIT PLATFORM </a:t>
            </a:r>
            <a:endParaRPr lang="en-IN" dirty="0">
              <a:latin typeface="Bodoni MT" pitchFamily="18" charset="0"/>
            </a:endParaRPr>
          </a:p>
        </p:txBody>
      </p:sp>
      <p:sp>
        <p:nvSpPr>
          <p:cNvPr id="1048605" name="Content Placeholder 2"/>
          <p:cNvSpPr>
            <a:spLocks noGrp="1"/>
          </p:cNvSpPr>
          <p:nvPr>
            <p:ph idx="1"/>
          </p:nvPr>
        </p:nvSpPr>
        <p:spPr>
          <a:xfrm>
            <a:off x="290947" y="1191492"/>
            <a:ext cx="10598728" cy="5444835"/>
          </a:xfrm>
        </p:spPr>
        <p:txBody>
          <a:bodyPr>
            <a:normAutofit fontScale="68750" lnSpcReduction="20000"/>
          </a:bodyPr>
          <a:lstStyle/>
          <a:p>
            <a:r>
              <a:rPr lang="en-US" b="1" i="1" dirty="0" smtClean="0"/>
              <a:t>Data Integration</a:t>
            </a:r>
            <a:r>
              <a:rPr lang="en-US" i="1" dirty="0" smtClean="0"/>
              <a:t>: Collect real-time data from various sources such as wearable devices, electronic health records (EHRs), and patient inputs.</a:t>
            </a:r>
          </a:p>
          <a:p>
            <a:r>
              <a:rPr lang="en-US" b="1" i="1" dirty="0" smtClean="0"/>
              <a:t>Data Processing</a:t>
            </a:r>
            <a:r>
              <a:rPr lang="en-US" i="1" dirty="0" smtClean="0"/>
              <a:t>: Continuously preprocess and clean incoming data to ensure consistency and reliability.</a:t>
            </a:r>
          </a:p>
          <a:p>
            <a:r>
              <a:rPr lang="en-US" b="1" i="1" dirty="0" smtClean="0"/>
              <a:t>Feature Extraction/Engineering</a:t>
            </a:r>
            <a:r>
              <a:rPr lang="en-US" i="1" dirty="0" smtClean="0"/>
              <a:t>: Extract relevant features from real-time data and combine them with historical data for prediction.</a:t>
            </a:r>
          </a:p>
          <a:p>
            <a:r>
              <a:rPr lang="en-US" b="1" i="1" dirty="0" smtClean="0"/>
              <a:t>AI Model</a:t>
            </a:r>
            <a:r>
              <a:rPr lang="en-US" i="1" dirty="0" smtClean="0"/>
              <a:t>: Implement a machine learning or deep learning model capable of handling real-time data streams. Recurrent Neural Networks (RNNs) or Transformers can be suitable for sequential data like glucose measurements.</a:t>
            </a:r>
          </a:p>
          <a:p>
            <a:r>
              <a:rPr lang="en-US" b="1" i="1" dirty="0" smtClean="0"/>
              <a:t>Model Deployment</a:t>
            </a:r>
            <a:r>
              <a:rPr lang="en-US" i="1" dirty="0" smtClean="0"/>
              <a:t>: Deploy the AI model on a scalable and robust platform, such as cloud infrastructure or edge devices, to handle real-time predictions.</a:t>
            </a:r>
          </a:p>
          <a:p>
            <a:r>
              <a:rPr lang="en-US" b="1" i="1" dirty="0" smtClean="0"/>
              <a:t>Real-time Data Stream</a:t>
            </a:r>
            <a:r>
              <a:rPr lang="en-US" i="1" dirty="0" smtClean="0"/>
              <a:t>: Set up a data pipeline that can handle real-time data streams efficiently. Tools like Apache Kafka or AWS Kinesis can help with data streaming</a:t>
            </a:r>
          </a:p>
          <a:p>
            <a:r>
              <a:rPr lang="en-US" i="1" dirty="0" smtClean="0"/>
              <a:t> </a:t>
            </a:r>
            <a:r>
              <a:rPr lang="en-US" b="1" i="1" dirty="0" smtClean="0"/>
              <a:t>Prediction Engine</a:t>
            </a:r>
            <a:r>
              <a:rPr lang="en-US" i="1" dirty="0" smtClean="0"/>
              <a:t>: Continuously feed incoming data into the AI model to make predictions in real-time.</a:t>
            </a:r>
          </a:p>
          <a:p>
            <a:r>
              <a:rPr lang="en-US" b="1" i="1" dirty="0" smtClean="0"/>
              <a:t>Thresholds and Alerts</a:t>
            </a:r>
            <a:r>
              <a:rPr lang="en-US" i="1" dirty="0" smtClean="0"/>
              <a:t>: Establish thresholds for diabetes risk levels, and trigger alerts or notifications when a high-risk prediction is made.</a:t>
            </a:r>
            <a:endParaRPr lang="en-IN"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doni MT" panose="02070603080606020203" pitchFamily="18" charset="0"/>
              </a:rPr>
              <a:t>PROPOSED SYSTEM </a:t>
            </a:r>
            <a:endParaRPr lang="en-US" dirty="0">
              <a:latin typeface="Bodoni MT" panose="02070603080606020203" pitchFamily="18" charset="0"/>
            </a:endParaRPr>
          </a:p>
        </p:txBody>
      </p:sp>
      <p:sp>
        <p:nvSpPr>
          <p:cNvPr id="3" name="Content Placeholder 2"/>
          <p:cNvSpPr>
            <a:spLocks noGrp="1"/>
          </p:cNvSpPr>
          <p:nvPr>
            <p:ph idx="1"/>
          </p:nvPr>
        </p:nvSpPr>
        <p:spPr/>
        <p:txBody>
          <a:bodyPr>
            <a:normAutofit fontScale="62500" lnSpcReduction="20000"/>
          </a:bodyPr>
          <a:lstStyle/>
          <a:p>
            <a:r>
              <a:rPr lang="en-US" sz="4500" dirty="0" smtClean="0">
                <a:latin typeface="Bahnschrift Light Condensed" pitchFamily="34" charset="0"/>
              </a:rPr>
              <a:t>This section describes the working procedures and implementation of various machine learning techniques to design the proposed automatic diabetes prediction system. </a:t>
            </a:r>
          </a:p>
          <a:p>
            <a:r>
              <a:rPr lang="en-US" sz="4500" dirty="0" smtClean="0">
                <a:latin typeface="Bahnschrift Light Condensed" pitchFamily="34" charset="0"/>
              </a:rPr>
              <a:t>From the figure, shows the different stages of this research work. First, the dataset was collected and preprocessed to remove the necessary discrepancies from the dataset, for example, replacing null instances with mean values, dealing with imbalanced class issues etc.</a:t>
            </a:r>
          </a:p>
          <a:p>
            <a:r>
              <a:rPr lang="en-US" sz="4500" dirty="0" smtClean="0">
                <a:latin typeface="Bahnschrift Light Condensed" pitchFamily="34" charset="0"/>
              </a:rPr>
              <a:t> Then the dataset was separated into the training set and test set using the holdout validation technique. Next, different classification algorithms were applied to find the best classification algorithm for this dataset. </a:t>
            </a:r>
          </a:p>
          <a:p>
            <a:r>
              <a:rPr lang="en-US" sz="4500" dirty="0" smtClean="0">
                <a:latin typeface="Bahnschrift Light Condensed" pitchFamily="34" charset="0"/>
              </a:rPr>
              <a:t>Finally, the best‐performed prediction model is deployed into the proposed website and </a:t>
            </a:r>
            <a:r>
              <a:rPr lang="en-US" sz="4500" dirty="0" err="1" smtClean="0">
                <a:latin typeface="Bahnschrift Light Condensed" pitchFamily="34" charset="0"/>
              </a:rPr>
              <a:t>smartphone</a:t>
            </a:r>
            <a:r>
              <a:rPr lang="en-US" sz="4500" dirty="0" smtClean="0">
                <a:latin typeface="Bahnschrift Light Condensed" pitchFamily="34" charset="0"/>
              </a:rPr>
              <a:t> application framework.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899139" y="829230"/>
            <a:ext cx="8359564" cy="545263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odoni MT" panose="02070603080606020203" pitchFamily="18" charset="0"/>
              </a:rPr>
              <a:t>DEPLOYMENT OF PREDICTION SYSTEM</a:t>
            </a:r>
            <a:endParaRPr lang="en-US" dirty="0">
              <a:latin typeface="Bodoni MT" panose="02070603080606020203" pitchFamily="18" charset="0"/>
            </a:endParaRPr>
          </a:p>
        </p:txBody>
      </p:sp>
      <p:sp>
        <p:nvSpPr>
          <p:cNvPr id="3" name="Content Placeholder 2"/>
          <p:cNvSpPr>
            <a:spLocks noGrp="1"/>
          </p:cNvSpPr>
          <p:nvPr>
            <p:ph idx="1"/>
          </p:nvPr>
        </p:nvSpPr>
        <p:spPr/>
        <p:txBody>
          <a:bodyPr>
            <a:normAutofit fontScale="92500"/>
          </a:bodyPr>
          <a:lstStyle/>
          <a:p>
            <a:r>
              <a:rPr lang="en-US" dirty="0">
                <a:latin typeface="Bahnschrift Condensed" panose="020B0502040204020203" pitchFamily="34" charset="0"/>
              </a:rPr>
              <a:t>The proposed machine learning‐based diabetes prediction system has been deployed into a website and </a:t>
            </a:r>
            <a:r>
              <a:rPr lang="en-US" dirty="0" err="1">
                <a:latin typeface="Bahnschrift Condensed" panose="020B0502040204020203" pitchFamily="34" charset="0"/>
              </a:rPr>
              <a:t>smartphone</a:t>
            </a:r>
            <a:r>
              <a:rPr lang="en-US" dirty="0">
                <a:latin typeface="Bahnschrift Condensed" panose="020B0502040204020203" pitchFamily="34" charset="0"/>
              </a:rPr>
              <a:t> application framework to work instantaneously on real data.</a:t>
            </a:r>
          </a:p>
          <a:p>
            <a:r>
              <a:rPr lang="en-US" dirty="0">
                <a:latin typeface="Bahnschrift Condensed" panose="020B0502040204020203" pitchFamily="34" charset="0"/>
              </a:rPr>
              <a:t>Web application: We have used HTML and CSS for the frontend part of the proposed website. After that, we finalized the machine learning model </a:t>
            </a:r>
            <a:r>
              <a:rPr lang="en-US" dirty="0" err="1">
                <a:latin typeface="Bahnschrift Condensed" panose="020B0502040204020203" pitchFamily="34" charset="0"/>
              </a:rPr>
              <a:t>XGBoost</a:t>
            </a:r>
            <a:r>
              <a:rPr lang="en-US" dirty="0">
                <a:latin typeface="Bahnschrift Condensed" panose="020B0502040204020203" pitchFamily="34" charset="0"/>
              </a:rPr>
              <a:t> with ADASYN, as it provided the best performance. The model deployment has been done with </a:t>
            </a:r>
            <a:r>
              <a:rPr lang="en-US" dirty="0" err="1">
                <a:latin typeface="Bahnschrift Condensed" panose="020B0502040204020203" pitchFamily="34" charset="0"/>
              </a:rPr>
              <a:t>Spyder</a:t>
            </a:r>
            <a:r>
              <a:rPr lang="en-US" dirty="0">
                <a:latin typeface="Bahnschrift Condensed" panose="020B0502040204020203" pitchFamily="34" charset="0"/>
              </a:rPr>
              <a:t>, a Python environment platform that works with Anaconda. </a:t>
            </a:r>
            <a:endParaRPr lang="en-US" dirty="0" smtClean="0">
              <a:latin typeface="Bahnschrift Condensed" panose="020B0502040204020203" pitchFamily="34" charset="0"/>
            </a:endParaRPr>
          </a:p>
          <a:p>
            <a:r>
              <a:rPr lang="en-US" dirty="0" smtClean="0">
                <a:latin typeface="Bahnschrift Condensed" panose="020B0502040204020203" pitchFamily="34" charset="0"/>
              </a:rPr>
              <a:t>From the figure , shows </a:t>
            </a:r>
            <a:r>
              <a:rPr lang="en-US" dirty="0">
                <a:latin typeface="Bahnschrift Condensed" panose="020B0502040204020203" pitchFamily="34" charset="0"/>
              </a:rPr>
              <a:t>the illustration of the website application development process.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TotalTime>
  <Words>1729</Words>
  <Application>Microsoft Office PowerPoint</Application>
  <PresentationFormat>Custom</PresentationFormat>
  <Paragraphs>93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AI  BASED DIABETES PREDICTION  SYSTEM</vt:lpstr>
      <vt:lpstr>PROBLEM DEFINITION </vt:lpstr>
      <vt:lpstr>OBJECTIVES    </vt:lpstr>
      <vt:lpstr>PROPOSE SYSTEM</vt:lpstr>
      <vt:lpstr>AI BASED DIABETES PREDICTION SYSTEM DESIGN</vt:lpstr>
      <vt:lpstr>REAL TIME TRANSMIT PLATFORM </vt:lpstr>
      <vt:lpstr>PROPOSED SYSTEM </vt:lpstr>
      <vt:lpstr>Slide 8</vt:lpstr>
      <vt:lpstr>DEPLOYMENT OF PREDICTION SYSTEM</vt:lpstr>
      <vt:lpstr>Slide 10</vt:lpstr>
      <vt:lpstr>IOT BASED PROJECTS IN AI</vt:lpstr>
      <vt:lpstr>Slide 12</vt:lpstr>
      <vt:lpstr>INTEGRATION APPROACH</vt:lpstr>
      <vt:lpstr> INTEGRATION APPROACH</vt:lpstr>
      <vt:lpstr>BENEFITS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dc:title>
  <dc:creator>Abdul Malik</dc:creator>
  <cp:lastModifiedBy>ECELAB17</cp:lastModifiedBy>
  <cp:revision>10</cp:revision>
  <dcterms:created xsi:type="dcterms:W3CDTF">2023-09-28T21:37:19Z</dcterms:created>
  <dcterms:modified xsi:type="dcterms:W3CDTF">2023-10-11T08:01:27Z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b2f023d117454901b884f0c6e688a9d9</vt:lpwstr>
  </property>
</Properties>
</file>