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700"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EFF17-A86E-422E-98D1-DC55DB6CE409}"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37451-1CE3-4AF4-8104-15986A4ABBA2}" type="slidenum">
              <a:rPr lang="en-IN" smtClean="0"/>
              <a:t>‹#›</a:t>
            </a:fld>
            <a:endParaRPr lang="en-IN"/>
          </a:p>
        </p:txBody>
      </p:sp>
    </p:spTree>
    <p:extLst>
      <p:ext uri="{BB962C8B-B14F-4D97-AF65-F5344CB8AC3E}">
        <p14:creationId xmlns:p14="http://schemas.microsoft.com/office/powerpoint/2010/main" val="327992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smtClean="0">
                <a:solidFill>
                  <a:schemeClr val="tx1"/>
                </a:solidFill>
                <a:effectLst/>
                <a:latin typeface="+mn-lt"/>
                <a:ea typeface="+mn-ea"/>
                <a:cs typeface="+mn-cs"/>
              </a:rPr>
              <a:t> </a:t>
            </a:r>
          </a:p>
          <a:p>
            <a:pPr rtl="0" fontAlgn="base"/>
            <a:r>
              <a:rPr lang="en-IN" sz="1200" b="0" i="0" kern="1200" dirty="0" smtClean="0">
                <a:solidFill>
                  <a:schemeClr val="tx1"/>
                </a:solidFill>
                <a:effectLst/>
                <a:latin typeface="+mn-lt"/>
                <a:ea typeface="+mn-ea"/>
                <a:cs typeface="+mn-cs"/>
              </a:rPr>
              <a:t>import pandas as </a:t>
            </a:r>
            <a:r>
              <a:rPr lang="en-IN" sz="1200" b="0" i="0" kern="1200" dirty="0" err="1" smtClean="0">
                <a:solidFill>
                  <a:schemeClr val="tx1"/>
                </a:solidFill>
                <a:effectLst/>
                <a:latin typeface="+mn-lt"/>
                <a:ea typeface="+mn-ea"/>
                <a:cs typeface="+mn-cs"/>
              </a:rPr>
              <a:t>pd</a:t>
            </a:r>
            <a:r>
              <a:rPr lang="en-IN" sz="1200" b="0" i="0" kern="1200" dirty="0" smtClean="0">
                <a:solidFill>
                  <a:schemeClr val="tx1"/>
                </a:solidFill>
                <a:effectLst/>
                <a:latin typeface="+mn-lt"/>
                <a:ea typeface="+mn-ea"/>
                <a:cs typeface="+mn-cs"/>
              </a:rPr>
              <a:t> </a:t>
            </a:r>
          </a:p>
          <a:p>
            <a:pPr rtl="0" fontAlgn="base"/>
            <a:r>
              <a:rPr lang="en-IN" sz="1200" b="0" i="0" kern="1200" dirty="0" smtClean="0">
                <a:solidFill>
                  <a:schemeClr val="tx1"/>
                </a:solidFill>
                <a:effectLst/>
                <a:latin typeface="+mn-lt"/>
                <a:ea typeface="+mn-ea"/>
                <a:cs typeface="+mn-cs"/>
              </a:rPr>
              <a:t>import </a:t>
            </a:r>
            <a:r>
              <a:rPr lang="en-IN" sz="1200" b="0" i="0" kern="1200" dirty="0" err="1" smtClean="0">
                <a:solidFill>
                  <a:schemeClr val="tx1"/>
                </a:solidFill>
                <a:effectLst/>
                <a:latin typeface="+mn-lt"/>
                <a:ea typeface="+mn-ea"/>
                <a:cs typeface="+mn-cs"/>
              </a:rPr>
              <a:t>matplotlib.pyplot</a:t>
            </a:r>
            <a:r>
              <a:rPr lang="en-IN" sz="1200" b="0" i="0" kern="1200" dirty="0" smtClean="0">
                <a:solidFill>
                  <a:schemeClr val="tx1"/>
                </a:solidFill>
                <a:effectLst/>
                <a:latin typeface="+mn-lt"/>
                <a:ea typeface="+mn-ea"/>
                <a:cs typeface="+mn-cs"/>
              </a:rPr>
              <a:t> as </a:t>
            </a:r>
            <a:r>
              <a:rPr lang="en-IN" sz="1200" b="0" i="0" kern="1200" dirty="0" err="1" smtClean="0">
                <a:solidFill>
                  <a:schemeClr val="tx1"/>
                </a:solidFill>
                <a:effectLst/>
                <a:latin typeface="+mn-lt"/>
                <a:ea typeface="+mn-ea"/>
                <a:cs typeface="+mn-cs"/>
              </a:rPr>
              <a:t>plt</a:t>
            </a:r>
            <a:r>
              <a:rPr lang="en-IN" sz="1200" b="0" i="0" kern="1200" dirty="0" smtClean="0">
                <a:solidFill>
                  <a:schemeClr val="tx1"/>
                </a:solidFill>
                <a:effectLst/>
                <a:latin typeface="+mn-lt"/>
                <a:ea typeface="+mn-ea"/>
                <a:cs typeface="+mn-cs"/>
              </a:rPr>
              <a:t> </a:t>
            </a:r>
          </a:p>
          <a:p>
            <a:pPr rtl="0" fontAlgn="base"/>
            <a:r>
              <a:rPr lang="en-IN" sz="1200" b="0" i="0" kern="1200" dirty="0" smtClean="0">
                <a:solidFill>
                  <a:schemeClr val="tx1"/>
                </a:solidFill>
                <a:effectLst/>
                <a:latin typeface="+mn-lt"/>
                <a:ea typeface="+mn-ea"/>
                <a:cs typeface="+mn-cs"/>
              </a:rPr>
              <a:t>from </a:t>
            </a:r>
            <a:r>
              <a:rPr lang="en-IN" sz="1200" b="0" i="0" kern="1200" dirty="0" err="1" smtClean="0">
                <a:solidFill>
                  <a:schemeClr val="tx1"/>
                </a:solidFill>
                <a:effectLst/>
                <a:latin typeface="+mn-lt"/>
                <a:ea typeface="+mn-ea"/>
                <a:cs typeface="+mn-cs"/>
              </a:rPr>
              <a:t>sklearn.cluster</a:t>
            </a:r>
            <a:r>
              <a:rPr lang="en-IN" sz="1200" b="0" i="0" kern="1200" dirty="0" smtClean="0">
                <a:solidFill>
                  <a:schemeClr val="tx1"/>
                </a:solidFill>
                <a:effectLst/>
                <a:latin typeface="+mn-lt"/>
                <a:ea typeface="+mn-ea"/>
                <a:cs typeface="+mn-cs"/>
              </a:rPr>
              <a:t> import </a:t>
            </a:r>
            <a:r>
              <a:rPr lang="en-IN" sz="1200" b="0" i="0" kern="1200" dirty="0" err="1" smtClean="0">
                <a:solidFill>
                  <a:schemeClr val="tx1"/>
                </a:solidFill>
                <a:effectLst/>
                <a:latin typeface="+mn-lt"/>
                <a:ea typeface="+mn-ea"/>
                <a:cs typeface="+mn-cs"/>
              </a:rPr>
              <a:t>SpectralClustering</a:t>
            </a:r>
            <a:r>
              <a:rPr lang="en-IN" sz="1200" b="0" i="0" kern="1200" dirty="0" smtClean="0">
                <a:solidFill>
                  <a:schemeClr val="tx1"/>
                </a:solidFill>
                <a:effectLst/>
                <a:latin typeface="+mn-lt"/>
                <a:ea typeface="+mn-ea"/>
                <a:cs typeface="+mn-cs"/>
              </a:rPr>
              <a:t> </a:t>
            </a:r>
          </a:p>
          <a:p>
            <a:pPr rtl="0" fontAlgn="base"/>
            <a:r>
              <a:rPr lang="en-IN" sz="1200" b="0" i="0" kern="1200" dirty="0" smtClean="0">
                <a:solidFill>
                  <a:schemeClr val="tx1"/>
                </a:solidFill>
                <a:effectLst/>
                <a:latin typeface="+mn-lt"/>
                <a:ea typeface="+mn-ea"/>
                <a:cs typeface="+mn-cs"/>
              </a:rPr>
              <a:t>from </a:t>
            </a:r>
            <a:r>
              <a:rPr lang="en-IN" sz="1200" b="0" i="0" kern="1200" dirty="0" err="1" smtClean="0">
                <a:solidFill>
                  <a:schemeClr val="tx1"/>
                </a:solidFill>
                <a:effectLst/>
                <a:latin typeface="+mn-lt"/>
                <a:ea typeface="+mn-ea"/>
                <a:cs typeface="+mn-cs"/>
              </a:rPr>
              <a:t>sklearn.preprocessing</a:t>
            </a:r>
            <a:r>
              <a:rPr lang="en-IN" sz="1200" b="0" i="0" kern="1200" dirty="0" smtClean="0">
                <a:solidFill>
                  <a:schemeClr val="tx1"/>
                </a:solidFill>
                <a:effectLst/>
                <a:latin typeface="+mn-lt"/>
                <a:ea typeface="+mn-ea"/>
                <a:cs typeface="+mn-cs"/>
              </a:rPr>
              <a:t> import </a:t>
            </a:r>
            <a:r>
              <a:rPr lang="en-IN" sz="1200" b="0" i="0" kern="1200" dirty="0" err="1" smtClean="0">
                <a:solidFill>
                  <a:schemeClr val="tx1"/>
                </a:solidFill>
                <a:effectLst/>
                <a:latin typeface="+mn-lt"/>
                <a:ea typeface="+mn-ea"/>
                <a:cs typeface="+mn-cs"/>
              </a:rPr>
              <a:t>StandardScaler</a:t>
            </a:r>
            <a:r>
              <a:rPr lang="en-IN" sz="1200" b="0" i="0" kern="1200" dirty="0" smtClean="0">
                <a:solidFill>
                  <a:schemeClr val="tx1"/>
                </a:solidFill>
                <a:effectLst/>
                <a:latin typeface="+mn-lt"/>
                <a:ea typeface="+mn-ea"/>
                <a:cs typeface="+mn-cs"/>
              </a:rPr>
              <a:t>, normalize </a:t>
            </a:r>
          </a:p>
          <a:p>
            <a:pPr rtl="0" fontAlgn="base"/>
            <a:r>
              <a:rPr lang="en-IN" sz="1200" b="0" i="0" kern="1200" dirty="0" smtClean="0">
                <a:solidFill>
                  <a:schemeClr val="tx1"/>
                </a:solidFill>
                <a:effectLst/>
                <a:latin typeface="+mn-lt"/>
                <a:ea typeface="+mn-ea"/>
                <a:cs typeface="+mn-cs"/>
              </a:rPr>
              <a:t>from </a:t>
            </a:r>
            <a:r>
              <a:rPr lang="en-IN" sz="1200" b="0" i="0" kern="1200" dirty="0" err="1" smtClean="0">
                <a:solidFill>
                  <a:schemeClr val="tx1"/>
                </a:solidFill>
                <a:effectLst/>
                <a:latin typeface="+mn-lt"/>
                <a:ea typeface="+mn-ea"/>
                <a:cs typeface="+mn-cs"/>
              </a:rPr>
              <a:t>sklearn.decomposition</a:t>
            </a:r>
            <a:r>
              <a:rPr lang="en-IN" sz="1200" b="0" i="0" kern="1200" dirty="0" smtClean="0">
                <a:solidFill>
                  <a:schemeClr val="tx1"/>
                </a:solidFill>
                <a:effectLst/>
                <a:latin typeface="+mn-lt"/>
                <a:ea typeface="+mn-ea"/>
                <a:cs typeface="+mn-cs"/>
              </a:rPr>
              <a:t> import PCA </a:t>
            </a:r>
          </a:p>
          <a:p>
            <a:pPr rtl="0" fontAlgn="base"/>
            <a:r>
              <a:rPr lang="en-IN" sz="1200" b="0" i="0" kern="1200" dirty="0" smtClean="0">
                <a:solidFill>
                  <a:schemeClr val="tx1"/>
                </a:solidFill>
                <a:effectLst/>
                <a:latin typeface="+mn-lt"/>
                <a:ea typeface="+mn-ea"/>
                <a:cs typeface="+mn-cs"/>
              </a:rPr>
              <a:t>from </a:t>
            </a:r>
            <a:r>
              <a:rPr lang="en-IN" sz="1200" b="0" i="0" kern="1200" dirty="0" err="1" smtClean="0">
                <a:solidFill>
                  <a:schemeClr val="tx1"/>
                </a:solidFill>
                <a:effectLst/>
                <a:latin typeface="+mn-lt"/>
                <a:ea typeface="+mn-ea"/>
                <a:cs typeface="+mn-cs"/>
              </a:rPr>
              <a:t>sklearn.metrics</a:t>
            </a:r>
            <a:r>
              <a:rPr lang="en-IN" sz="1200" b="0" i="0" kern="1200" dirty="0" smtClean="0">
                <a:solidFill>
                  <a:schemeClr val="tx1"/>
                </a:solidFill>
                <a:effectLst/>
                <a:latin typeface="+mn-lt"/>
                <a:ea typeface="+mn-ea"/>
                <a:cs typeface="+mn-cs"/>
              </a:rPr>
              <a:t> import </a:t>
            </a:r>
            <a:r>
              <a:rPr lang="en-IN" sz="1200" b="0" i="0" kern="1200" dirty="0" err="1" smtClean="0">
                <a:solidFill>
                  <a:schemeClr val="tx1"/>
                </a:solidFill>
                <a:effectLst/>
                <a:latin typeface="+mn-lt"/>
                <a:ea typeface="+mn-ea"/>
                <a:cs typeface="+mn-cs"/>
              </a:rPr>
              <a:t>silhouette_scor</a:t>
            </a:r>
            <a:endParaRPr lang="en-IN" sz="1200" b="0" i="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1637451-1CE3-4AF4-8104-15986A4ABBA2}" type="slidenum">
              <a:rPr lang="en-IN" smtClean="0"/>
              <a:t>7</a:t>
            </a:fld>
            <a:endParaRPr lang="en-IN"/>
          </a:p>
        </p:txBody>
      </p:sp>
    </p:spTree>
    <p:extLst>
      <p:ext uri="{BB962C8B-B14F-4D97-AF65-F5344CB8AC3E}">
        <p14:creationId xmlns:p14="http://schemas.microsoft.com/office/powerpoint/2010/main" val="3720551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9A42627-E652-4C48-BA7E-207D87B1CE52}" type="datetimeFigureOut">
              <a:rPr lang="en-IN" smtClean="0"/>
              <a:t>11-01-2025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337903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42627-E652-4C48-BA7E-207D87B1CE52}"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219419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42627-E652-4C48-BA7E-207D87B1CE52}"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2694444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42627-E652-4C48-BA7E-207D87B1CE52}"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1167432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42627-E652-4C48-BA7E-207D87B1CE52}"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2540114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A42627-E652-4C48-BA7E-207D87B1CE52}" type="datetimeFigureOut">
              <a:rPr lang="en-IN" smtClean="0"/>
              <a:t>11-01-2025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229831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A42627-E652-4C48-BA7E-207D87B1CE52}" type="datetimeFigureOut">
              <a:rPr lang="en-IN" smtClean="0"/>
              <a:t>11-01-2025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3141846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9A42627-E652-4C48-BA7E-207D87B1CE52}"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200476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A42627-E652-4C48-BA7E-207D87B1CE52}"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310555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A42627-E652-4C48-BA7E-207D87B1CE52}"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178392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42627-E652-4C48-BA7E-207D87B1CE52}"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115640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A42627-E652-4C48-BA7E-207D87B1CE52}"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280856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A42627-E652-4C48-BA7E-207D87B1CE52}" type="datetimeFigureOut">
              <a:rPr lang="en-IN" smtClean="0"/>
              <a:t>11-01-2025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427647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A42627-E652-4C48-BA7E-207D87B1CE52}" type="datetimeFigureOut">
              <a:rPr lang="en-IN" smtClean="0"/>
              <a:t>11-01-2025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428438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42627-E652-4C48-BA7E-207D87B1CE52}" type="datetimeFigureOut">
              <a:rPr lang="en-IN" smtClean="0"/>
              <a:t>11-01-2025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37349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42627-E652-4C48-BA7E-207D87B1CE52}"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387781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42627-E652-4C48-BA7E-207D87B1CE52}"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9C9BB0-7279-4B8B-AE34-0B223181FE99}" type="slidenum">
              <a:rPr lang="en-IN" smtClean="0"/>
              <a:t>‹#›</a:t>
            </a:fld>
            <a:endParaRPr lang="en-IN"/>
          </a:p>
        </p:txBody>
      </p:sp>
    </p:spTree>
    <p:extLst>
      <p:ext uri="{BB962C8B-B14F-4D97-AF65-F5344CB8AC3E}">
        <p14:creationId xmlns:p14="http://schemas.microsoft.com/office/powerpoint/2010/main" val="231469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9A42627-E652-4C48-BA7E-207D87B1CE52}" type="datetimeFigureOut">
              <a:rPr lang="en-IN" smtClean="0"/>
              <a:t>11-01-2025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9C9BB0-7279-4B8B-AE34-0B223181FE99}" type="slidenum">
              <a:rPr lang="en-IN" smtClean="0"/>
              <a:t>‹#›</a:t>
            </a:fld>
            <a:endParaRPr lang="en-IN"/>
          </a:p>
        </p:txBody>
      </p:sp>
    </p:spTree>
    <p:extLst>
      <p:ext uri="{BB962C8B-B14F-4D97-AF65-F5344CB8AC3E}">
        <p14:creationId xmlns:p14="http://schemas.microsoft.com/office/powerpoint/2010/main" val="2429246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Machine Learning</a:t>
            </a:r>
            <a:br>
              <a:rPr lang="en-IN" dirty="0" smtClean="0"/>
            </a:br>
            <a:r>
              <a:rPr lang="en-IN" dirty="0" smtClean="0"/>
              <a:t>Clustering</a:t>
            </a:r>
            <a:endParaRPr lang="en-IN" dirty="0"/>
          </a:p>
        </p:txBody>
      </p:sp>
      <p:sp>
        <p:nvSpPr>
          <p:cNvPr id="3" name="Subtitle 2"/>
          <p:cNvSpPr>
            <a:spLocks noGrp="1"/>
          </p:cNvSpPr>
          <p:nvPr>
            <p:ph type="subTitle" idx="1"/>
          </p:nvPr>
        </p:nvSpPr>
        <p:spPr/>
        <p:txBody>
          <a:bodyPr/>
          <a:lstStyle/>
          <a:p>
            <a:r>
              <a:rPr lang="en-IN" dirty="0" err="1" smtClean="0"/>
              <a:t>By:D.Kavitha</a:t>
            </a:r>
            <a:endParaRPr lang="en-IN" dirty="0"/>
          </a:p>
        </p:txBody>
      </p:sp>
    </p:spTree>
    <p:extLst>
      <p:ext uri="{BB962C8B-B14F-4D97-AF65-F5344CB8AC3E}">
        <p14:creationId xmlns:p14="http://schemas.microsoft.com/office/powerpoint/2010/main" val="1607888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7" name="Content Placeholder 6"/>
          <p:cNvPicPr>
            <a:picLocks noGrp="1" noChangeAspect="1"/>
          </p:cNvPicPr>
          <p:nvPr>
            <p:ph sz="half" idx="2"/>
          </p:nvPr>
        </p:nvPicPr>
        <p:blipFill>
          <a:blip r:embed="rId2"/>
          <a:stretch>
            <a:fillRect/>
          </a:stretch>
        </p:blipFill>
        <p:spPr>
          <a:xfrm>
            <a:off x="839788" y="3096769"/>
            <a:ext cx="2800494" cy="2324219"/>
          </a:xfrm>
          <a:prstGeom prst="rect">
            <a:avLst/>
          </a:prstGeom>
        </p:spPr>
      </p:pic>
      <p:sp>
        <p:nvSpPr>
          <p:cNvPr id="5" name="Text Placeholder 4"/>
          <p:cNvSpPr>
            <a:spLocks noGrp="1"/>
          </p:cNvSpPr>
          <p:nvPr>
            <p:ph type="body" sz="quarter" idx="3"/>
          </p:nvPr>
        </p:nvSpPr>
        <p:spPr/>
        <p:txBody>
          <a:bodyPr/>
          <a:lstStyle/>
          <a:p>
            <a:endParaRPr lang="en-IN"/>
          </a:p>
        </p:txBody>
      </p:sp>
      <p:pic>
        <p:nvPicPr>
          <p:cNvPr id="9" name="Content Placeholder 8"/>
          <p:cNvPicPr>
            <a:picLocks noGrp="1" noChangeAspect="1"/>
          </p:cNvPicPr>
          <p:nvPr>
            <p:ph sz="quarter" idx="4"/>
          </p:nvPr>
        </p:nvPicPr>
        <p:blipFill>
          <a:blip r:embed="rId3"/>
          <a:stretch>
            <a:fillRect/>
          </a:stretch>
        </p:blipFill>
        <p:spPr>
          <a:xfrm>
            <a:off x="6272213" y="2506585"/>
            <a:ext cx="5318059" cy="1962975"/>
          </a:xfrm>
          <a:prstGeom prst="rect">
            <a:avLst/>
          </a:prstGeom>
        </p:spPr>
      </p:pic>
      <p:pic>
        <p:nvPicPr>
          <p:cNvPr id="8" name="Picture 7"/>
          <p:cNvPicPr>
            <a:picLocks noChangeAspect="1"/>
          </p:cNvPicPr>
          <p:nvPr/>
        </p:nvPicPr>
        <p:blipFill>
          <a:blip r:embed="rId4"/>
          <a:stretch>
            <a:fillRect/>
          </a:stretch>
        </p:blipFill>
        <p:spPr>
          <a:xfrm>
            <a:off x="3716216" y="3131695"/>
            <a:ext cx="2381372" cy="2254366"/>
          </a:xfrm>
          <a:prstGeom prst="rect">
            <a:avLst/>
          </a:prstGeom>
        </p:spPr>
      </p:pic>
      <p:pic>
        <p:nvPicPr>
          <p:cNvPr id="10" name="Picture 9"/>
          <p:cNvPicPr>
            <a:picLocks noChangeAspect="1"/>
          </p:cNvPicPr>
          <p:nvPr/>
        </p:nvPicPr>
        <p:blipFill>
          <a:blip r:embed="rId5"/>
          <a:stretch>
            <a:fillRect/>
          </a:stretch>
        </p:blipFill>
        <p:spPr>
          <a:xfrm>
            <a:off x="6097588" y="4669475"/>
            <a:ext cx="5396322" cy="615982"/>
          </a:xfrm>
          <a:prstGeom prst="rect">
            <a:avLst/>
          </a:prstGeom>
        </p:spPr>
      </p:pic>
    </p:spTree>
    <p:extLst>
      <p:ext uri="{BB962C8B-B14F-4D97-AF65-F5344CB8AC3E}">
        <p14:creationId xmlns:p14="http://schemas.microsoft.com/office/powerpoint/2010/main" val="354901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6813063" y="2055813"/>
            <a:ext cx="5378937" cy="2273417"/>
          </a:xfrm>
          <a:prstGeom prst="rect">
            <a:avLst/>
          </a:prstGeom>
        </p:spPr>
      </p:pic>
      <p:pic>
        <p:nvPicPr>
          <p:cNvPr id="4" name="Picture 3"/>
          <p:cNvPicPr>
            <a:picLocks noChangeAspect="1"/>
          </p:cNvPicPr>
          <p:nvPr/>
        </p:nvPicPr>
        <p:blipFill>
          <a:blip r:embed="rId3"/>
          <a:stretch>
            <a:fillRect/>
          </a:stretch>
        </p:blipFill>
        <p:spPr>
          <a:xfrm>
            <a:off x="0" y="0"/>
            <a:ext cx="7108722" cy="5200917"/>
          </a:xfrm>
          <a:prstGeom prst="rect">
            <a:avLst/>
          </a:prstGeom>
        </p:spPr>
      </p:pic>
    </p:spTree>
    <p:extLst>
      <p:ext uri="{BB962C8B-B14F-4D97-AF65-F5344CB8AC3E}">
        <p14:creationId xmlns:p14="http://schemas.microsoft.com/office/powerpoint/2010/main" val="2923802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634168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69984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16669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Affinity propagation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4519"/>
            <a:ext cx="5518150" cy="4138612"/>
          </a:xfrm>
        </p:spPr>
      </p:pic>
      <p:sp>
        <p:nvSpPr>
          <p:cNvPr id="5" name="TextBox 4"/>
          <p:cNvSpPr txBox="1"/>
          <p:nvPr/>
        </p:nvSpPr>
        <p:spPr>
          <a:xfrm>
            <a:off x="7001436" y="1493465"/>
            <a:ext cx="481404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Affinity Propagation creates clusters by sending messages between data points until </a:t>
            </a:r>
            <a:r>
              <a:rPr lang="en-US" dirty="0" smtClean="0"/>
              <a:t>convergence.</a:t>
            </a:r>
          </a:p>
          <a:p>
            <a:pPr marL="285750" indent="-285750">
              <a:buFont typeface="Arial" panose="020B0604020202020204" pitchFamily="34" charset="0"/>
              <a:buChar char="•"/>
            </a:pPr>
            <a:r>
              <a:rPr lang="en-US" dirty="0"/>
              <a:t>A dataset is described using a small number of exemplars, ‘exemplars’ are members of the input set that are representative of clusters. </a:t>
            </a:r>
            <a:endParaRPr lang="en-US" dirty="0" smtClean="0"/>
          </a:p>
          <a:p>
            <a:pPr marL="285750" indent="-285750">
              <a:buFont typeface="Arial" panose="020B0604020202020204" pitchFamily="34" charset="0"/>
              <a:buChar char="•"/>
            </a:pPr>
            <a:r>
              <a:rPr lang="en-US" dirty="0" smtClean="0"/>
              <a:t>The </a:t>
            </a:r>
            <a:r>
              <a:rPr lang="en-US" dirty="0"/>
              <a:t>messages sent between pairs represent the suitability for one sample to be the exemplar of the other, which is updated in response to the values from other pairs. </a:t>
            </a:r>
            <a:endParaRPr lang="en-US" dirty="0" smtClean="0"/>
          </a:p>
          <a:p>
            <a:pPr marL="285750" indent="-285750">
              <a:buFont typeface="Arial" panose="020B0604020202020204" pitchFamily="34" charset="0"/>
              <a:buChar char="•"/>
            </a:pPr>
            <a:r>
              <a:rPr lang="en-US" dirty="0" smtClean="0"/>
              <a:t>This </a:t>
            </a:r>
            <a:r>
              <a:rPr lang="en-US" dirty="0"/>
              <a:t>updating happens iteratively until convergence, at that point the final exemplars are chosen, and hence we obtain the final clustering.</a:t>
            </a:r>
            <a:endParaRPr lang="en-IN" dirty="0"/>
          </a:p>
        </p:txBody>
      </p:sp>
    </p:spTree>
    <p:extLst>
      <p:ext uri="{BB962C8B-B14F-4D97-AF65-F5344CB8AC3E}">
        <p14:creationId xmlns:p14="http://schemas.microsoft.com/office/powerpoint/2010/main" val="2415096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74178916"/>
              </p:ext>
            </p:extLst>
          </p:nvPr>
        </p:nvGraphicFramePr>
        <p:xfrm>
          <a:off x="519954" y="324317"/>
          <a:ext cx="4778187" cy="5785410"/>
        </p:xfrm>
        <a:graphic>
          <a:graphicData uri="http://schemas.openxmlformats.org/drawingml/2006/table">
            <a:tbl>
              <a:tblPr/>
              <a:tblGrid>
                <a:gridCol w="4778187"/>
              </a:tblGrid>
              <a:tr h="5033962">
                <a:tc>
                  <a:txBody>
                    <a:bodyPr/>
                    <a:lstStyle/>
                    <a:p>
                      <a:pPr algn="l" rtl="0" fontAlgn="base"/>
                      <a:r>
                        <a:rPr lang="en-IN" sz="1600" b="0" i="0" dirty="0">
                          <a:effectLst/>
                          <a:latin typeface="Consolas" panose="020B0609020204030204" pitchFamily="49" charset="0"/>
                        </a:rPr>
                        <a:t>from </a:t>
                      </a:r>
                      <a:r>
                        <a:rPr lang="en-IN" sz="1600" b="0" i="0" dirty="0" err="1">
                          <a:effectLst/>
                          <a:latin typeface="Consolas" panose="020B0609020204030204" pitchFamily="49" charset="0"/>
                        </a:rPr>
                        <a:t>sklearn.cluster</a:t>
                      </a:r>
                      <a:r>
                        <a:rPr lang="en-IN" sz="1600" b="0" i="0" dirty="0">
                          <a:effectLst/>
                          <a:latin typeface="Consolas" panose="020B0609020204030204" pitchFamily="49" charset="0"/>
                        </a:rPr>
                        <a:t> import </a:t>
                      </a:r>
                      <a:r>
                        <a:rPr lang="en-IN" sz="1600" b="0" i="0" dirty="0" err="1">
                          <a:effectLst/>
                          <a:latin typeface="Consolas" panose="020B0609020204030204" pitchFamily="49" charset="0"/>
                        </a:rPr>
                        <a:t>AffinityPropagation</a:t>
                      </a:r>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from </a:t>
                      </a:r>
                      <a:r>
                        <a:rPr lang="en-IN" sz="1600" b="0" i="0" dirty="0" err="1">
                          <a:effectLst/>
                          <a:latin typeface="Consolas" panose="020B0609020204030204" pitchFamily="49" charset="0"/>
                        </a:rPr>
                        <a:t>sklearn</a:t>
                      </a:r>
                      <a:r>
                        <a:rPr lang="en-IN" sz="1600" b="0" i="0" dirty="0">
                          <a:effectLst/>
                          <a:latin typeface="Consolas" panose="020B0609020204030204" pitchFamily="49" charset="0"/>
                        </a:rPr>
                        <a:t> import metrics </a:t>
                      </a:r>
                    </a:p>
                    <a:p>
                      <a:pPr algn="l" rtl="0" fontAlgn="base"/>
                      <a:r>
                        <a:rPr lang="en-IN" sz="1600" b="0" i="0" dirty="0">
                          <a:effectLst/>
                          <a:latin typeface="Consolas" panose="020B0609020204030204" pitchFamily="49" charset="0"/>
                        </a:rPr>
                        <a:t>from </a:t>
                      </a:r>
                      <a:r>
                        <a:rPr lang="en-IN" sz="1600" b="0" i="0" dirty="0" err="1">
                          <a:effectLst/>
                          <a:latin typeface="Consolas" panose="020B0609020204030204" pitchFamily="49" charset="0"/>
                        </a:rPr>
                        <a:t>sklearn.datasets.samples_generator</a:t>
                      </a:r>
                      <a:r>
                        <a:rPr lang="en-IN" sz="1600" b="0" i="0" dirty="0">
                          <a:effectLst/>
                          <a:latin typeface="Consolas" panose="020B0609020204030204" pitchFamily="49" charset="0"/>
                        </a:rPr>
                        <a:t> import </a:t>
                      </a:r>
                      <a:r>
                        <a:rPr lang="en-IN" sz="1600" b="0" i="0" dirty="0" err="1">
                          <a:effectLst/>
                          <a:latin typeface="Consolas" panose="020B0609020204030204" pitchFamily="49" charset="0"/>
                        </a:rPr>
                        <a:t>make_blobs</a:t>
                      </a:r>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 Generate sample data </a:t>
                      </a:r>
                    </a:p>
                    <a:p>
                      <a:pPr algn="l" rtl="0" fontAlgn="base"/>
                      <a:r>
                        <a:rPr lang="en-IN" sz="1600" b="0" i="0" dirty="0" err="1">
                          <a:effectLst/>
                          <a:latin typeface="Consolas" panose="020B0609020204030204" pitchFamily="49" charset="0"/>
                        </a:rPr>
                        <a:t>centers</a:t>
                      </a:r>
                      <a:r>
                        <a:rPr lang="en-IN" sz="1600" b="0" i="0" dirty="0">
                          <a:effectLst/>
                          <a:latin typeface="Consolas" panose="020B0609020204030204" pitchFamily="49" charset="0"/>
                        </a:rPr>
                        <a:t> = [[1, 1], [-1, -1], [1, -1], [-1, -1]] </a:t>
                      </a:r>
                    </a:p>
                    <a:p>
                      <a:pPr algn="l" rtl="0" fontAlgn="base"/>
                      <a:r>
                        <a:rPr lang="en-IN" sz="1600" b="0" i="0" dirty="0">
                          <a:effectLst/>
                          <a:latin typeface="Consolas" panose="020B0609020204030204" pitchFamily="49" charset="0"/>
                        </a:rPr>
                        <a:t>X, </a:t>
                      </a:r>
                      <a:r>
                        <a:rPr lang="en-IN" sz="1600" b="0" i="0" dirty="0" err="1">
                          <a:effectLst/>
                          <a:latin typeface="Consolas" panose="020B0609020204030204" pitchFamily="49" charset="0"/>
                        </a:rPr>
                        <a:t>labels_true</a:t>
                      </a:r>
                      <a:r>
                        <a:rPr lang="en-IN" sz="1600" b="0" i="0" dirty="0">
                          <a:effectLst/>
                          <a:latin typeface="Consolas" panose="020B0609020204030204" pitchFamily="49" charset="0"/>
                        </a:rPr>
                        <a:t> = </a:t>
                      </a:r>
                      <a:r>
                        <a:rPr lang="en-IN" sz="1600" b="0" i="0" dirty="0" err="1">
                          <a:effectLst/>
                          <a:latin typeface="Consolas" panose="020B0609020204030204" pitchFamily="49" charset="0"/>
                        </a:rPr>
                        <a:t>make_blobs</a:t>
                      </a:r>
                      <a:r>
                        <a:rPr lang="en-IN" sz="1600" b="0" i="0" dirty="0">
                          <a:effectLst/>
                          <a:latin typeface="Consolas" panose="020B0609020204030204" pitchFamily="49" charset="0"/>
                        </a:rPr>
                        <a:t>(</a:t>
                      </a:r>
                      <a:r>
                        <a:rPr lang="en-IN" sz="1600" b="0" i="0" dirty="0" err="1">
                          <a:effectLst/>
                          <a:latin typeface="Consolas" panose="020B0609020204030204" pitchFamily="49" charset="0"/>
                        </a:rPr>
                        <a:t>n_samples</a:t>
                      </a:r>
                      <a:r>
                        <a:rPr lang="en-IN" sz="1600" b="0" i="0" dirty="0">
                          <a:effectLst/>
                          <a:latin typeface="Consolas" panose="020B0609020204030204" pitchFamily="49" charset="0"/>
                        </a:rPr>
                        <a:t> = 400, </a:t>
                      </a:r>
                      <a:r>
                        <a:rPr lang="en-IN" sz="1600" b="0" i="0" dirty="0" err="1">
                          <a:effectLst/>
                          <a:latin typeface="Consolas" panose="020B0609020204030204" pitchFamily="49" charset="0"/>
                        </a:rPr>
                        <a:t>centers</a:t>
                      </a:r>
                      <a:r>
                        <a:rPr lang="en-IN" sz="1600" b="0" i="0" dirty="0">
                          <a:effectLst/>
                          <a:latin typeface="Consolas" panose="020B0609020204030204" pitchFamily="49" charset="0"/>
                        </a:rPr>
                        <a:t> = </a:t>
                      </a:r>
                      <a:r>
                        <a:rPr lang="en-IN" sz="1600" b="0" i="0" dirty="0" err="1">
                          <a:effectLst/>
                          <a:latin typeface="Consolas" panose="020B0609020204030204" pitchFamily="49" charset="0"/>
                        </a:rPr>
                        <a:t>centers</a:t>
                      </a:r>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                           </a:t>
                      </a:r>
                      <a:r>
                        <a:rPr lang="en-IN" sz="1600" b="0" i="0" dirty="0" err="1">
                          <a:effectLst/>
                          <a:latin typeface="Consolas" panose="020B0609020204030204" pitchFamily="49" charset="0"/>
                        </a:rPr>
                        <a:t>cluster_std</a:t>
                      </a:r>
                      <a:r>
                        <a:rPr lang="en-IN" sz="1600" b="0" i="0" dirty="0">
                          <a:effectLst/>
                          <a:latin typeface="Consolas" panose="020B0609020204030204" pitchFamily="49" charset="0"/>
                        </a:rPr>
                        <a:t> = 0.5, </a:t>
                      </a:r>
                      <a:r>
                        <a:rPr lang="en-IN" sz="1600" b="0" i="0" dirty="0" err="1">
                          <a:effectLst/>
                          <a:latin typeface="Consolas" panose="020B0609020204030204" pitchFamily="49" charset="0"/>
                        </a:rPr>
                        <a:t>random_state</a:t>
                      </a:r>
                      <a:r>
                        <a:rPr lang="en-IN" sz="1600" b="0" i="0" dirty="0">
                          <a:effectLst/>
                          <a:latin typeface="Consolas" panose="020B0609020204030204" pitchFamily="49" charset="0"/>
                        </a:rPr>
                        <a:t> = 0) </a:t>
                      </a:r>
                    </a:p>
                    <a:p>
                      <a:pPr algn="l" rtl="0" fontAlgn="base"/>
                      <a:r>
                        <a:rPr lang="en-IN" sz="1600" b="0" i="0" dirty="0">
                          <a:effectLst/>
                          <a:latin typeface="Consolas" panose="020B0609020204030204" pitchFamily="49" charset="0"/>
                        </a:rPr>
                        <a:t>  </a:t>
                      </a:r>
                    </a:p>
                    <a:p>
                      <a:pPr algn="l" rtl="0" fontAlgn="base"/>
                      <a:r>
                        <a:rPr lang="en-IN" sz="1600" b="0" i="0" dirty="0">
                          <a:effectLst/>
                          <a:latin typeface="Consolas" panose="020B0609020204030204" pitchFamily="49" charset="0"/>
                        </a:rPr>
                        <a:t># Compute Affinity Propagation </a:t>
                      </a:r>
                    </a:p>
                    <a:p>
                      <a:pPr algn="l" rtl="0" fontAlgn="base"/>
                      <a:r>
                        <a:rPr lang="en-IN" sz="1600" b="0" i="0" dirty="0" err="1">
                          <a:effectLst/>
                          <a:latin typeface="Consolas" panose="020B0609020204030204" pitchFamily="49" charset="0"/>
                        </a:rPr>
                        <a:t>af</a:t>
                      </a:r>
                      <a:r>
                        <a:rPr lang="en-IN" sz="1600" b="0" i="0" dirty="0">
                          <a:effectLst/>
                          <a:latin typeface="Consolas" panose="020B0609020204030204" pitchFamily="49" charset="0"/>
                        </a:rPr>
                        <a:t> = </a:t>
                      </a:r>
                      <a:r>
                        <a:rPr lang="en-IN" sz="1600" b="0" i="0" dirty="0" err="1">
                          <a:effectLst/>
                          <a:latin typeface="Consolas" panose="020B0609020204030204" pitchFamily="49" charset="0"/>
                        </a:rPr>
                        <a:t>AffinityPropagation</a:t>
                      </a:r>
                      <a:r>
                        <a:rPr lang="en-IN" sz="1600" b="0" i="0" dirty="0">
                          <a:effectLst/>
                          <a:latin typeface="Consolas" panose="020B0609020204030204" pitchFamily="49" charset="0"/>
                        </a:rPr>
                        <a:t>(preference =-50).fit(X) </a:t>
                      </a:r>
                    </a:p>
                    <a:p>
                      <a:pPr algn="l" rtl="0" fontAlgn="base"/>
                      <a:r>
                        <a:rPr lang="en-IN" sz="1600" b="0" i="0" dirty="0" err="1">
                          <a:effectLst/>
                          <a:latin typeface="Consolas" panose="020B0609020204030204" pitchFamily="49" charset="0"/>
                        </a:rPr>
                        <a:t>cluster_centers_indices</a:t>
                      </a:r>
                      <a:r>
                        <a:rPr lang="en-IN" sz="1600" b="0" i="0" dirty="0">
                          <a:effectLst/>
                          <a:latin typeface="Consolas" panose="020B0609020204030204" pitchFamily="49" charset="0"/>
                        </a:rPr>
                        <a:t> = </a:t>
                      </a:r>
                      <a:r>
                        <a:rPr lang="en-IN" sz="1600" b="0" i="0" dirty="0" err="1">
                          <a:effectLst/>
                          <a:latin typeface="Consolas" panose="020B0609020204030204" pitchFamily="49" charset="0"/>
                        </a:rPr>
                        <a:t>af.cluster_centers_indices</a:t>
                      </a:r>
                      <a:r>
                        <a:rPr lang="en-IN" sz="1600" b="0" i="0" dirty="0">
                          <a:effectLst/>
                          <a:latin typeface="Consolas" panose="020B0609020204030204" pitchFamily="49" charset="0"/>
                        </a:rPr>
                        <a:t>_ </a:t>
                      </a:r>
                    </a:p>
                    <a:p>
                      <a:pPr algn="l" rtl="0" fontAlgn="base"/>
                      <a:r>
                        <a:rPr lang="en-IN" sz="1600" b="0" i="0" dirty="0">
                          <a:effectLst/>
                          <a:latin typeface="Consolas" panose="020B0609020204030204" pitchFamily="49" charset="0"/>
                        </a:rPr>
                        <a:t>labels = </a:t>
                      </a:r>
                      <a:r>
                        <a:rPr lang="en-IN" sz="1600" b="0" i="0" dirty="0" err="1">
                          <a:effectLst/>
                          <a:latin typeface="Consolas" panose="020B0609020204030204" pitchFamily="49" charset="0"/>
                        </a:rPr>
                        <a:t>af.labels</a:t>
                      </a:r>
                      <a:r>
                        <a:rPr lang="en-IN" sz="1600" b="0" i="0" dirty="0">
                          <a:effectLst/>
                          <a:latin typeface="Consolas" panose="020B0609020204030204" pitchFamily="49" charset="0"/>
                        </a:rPr>
                        <a:t>_ </a:t>
                      </a:r>
                    </a:p>
                    <a:p>
                      <a:pPr algn="l" rtl="0" fontAlgn="base"/>
                      <a:r>
                        <a:rPr lang="en-IN" sz="1600" b="0" i="0" dirty="0">
                          <a:effectLst/>
                          <a:latin typeface="Consolas" panose="020B0609020204030204" pitchFamily="49" charset="0"/>
                        </a:rPr>
                        <a:t>  </a:t>
                      </a:r>
                    </a:p>
                    <a:p>
                      <a:pPr algn="l" rtl="0" fontAlgn="base"/>
                      <a:r>
                        <a:rPr lang="en-IN" sz="1600" b="0" i="0" dirty="0" err="1">
                          <a:effectLst/>
                          <a:latin typeface="Consolas" panose="020B0609020204030204" pitchFamily="49" charset="0"/>
                        </a:rPr>
                        <a:t>n_clusters</a:t>
                      </a:r>
                      <a:r>
                        <a:rPr lang="en-IN" sz="1600" b="0" i="0" dirty="0">
                          <a:effectLst/>
                          <a:latin typeface="Consolas" panose="020B0609020204030204" pitchFamily="49" charset="0"/>
                        </a:rPr>
                        <a:t>_ = </a:t>
                      </a:r>
                      <a:r>
                        <a:rPr lang="en-IN" sz="1600" b="0" i="0" dirty="0" err="1">
                          <a:effectLst/>
                          <a:latin typeface="Consolas" panose="020B0609020204030204" pitchFamily="49" charset="0"/>
                        </a:rPr>
                        <a:t>len</a:t>
                      </a:r>
                      <a:r>
                        <a:rPr lang="en-IN" sz="1600" b="0" i="0" dirty="0">
                          <a:effectLst/>
                          <a:latin typeface="Consolas" panose="020B0609020204030204" pitchFamily="49" charset="0"/>
                        </a:rPr>
                        <a:t>(</a:t>
                      </a:r>
                      <a:r>
                        <a:rPr lang="en-IN" sz="1600" b="0" i="0" dirty="0" err="1">
                          <a:effectLst/>
                          <a:latin typeface="Consolas" panose="020B0609020204030204" pitchFamily="49" charset="0"/>
                        </a:rPr>
                        <a:t>cluster_centers_indices</a:t>
                      </a:r>
                      <a:r>
                        <a:rPr lang="en-IN" sz="1600" b="0" i="0" dirty="0">
                          <a:effectLst/>
                          <a:latin typeface="Consolas" panose="020B0609020204030204" pitchFamily="49" charset="0"/>
                        </a:rPr>
                        <a:t>)</a:t>
                      </a:r>
                    </a:p>
                  </a:txBody>
                  <a:tcPr marL="63246" marR="63246" marT="88545" marB="88545"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tcPr>
                </a:tc>
              </a:tr>
            </a:tbl>
          </a:graphicData>
        </a:graphic>
      </p:graphicFrame>
      <p:pic>
        <p:nvPicPr>
          <p:cNvPr id="16" name="Picture 15"/>
          <p:cNvPicPr>
            <a:picLocks noChangeAspect="1"/>
          </p:cNvPicPr>
          <p:nvPr/>
        </p:nvPicPr>
        <p:blipFill>
          <a:blip r:embed="rId2"/>
          <a:stretch>
            <a:fillRect/>
          </a:stretch>
        </p:blipFill>
        <p:spPr>
          <a:xfrm>
            <a:off x="5099442" y="633197"/>
            <a:ext cx="7691479" cy="5476530"/>
          </a:xfrm>
          <a:prstGeom prst="rect">
            <a:avLst/>
          </a:prstGeom>
        </p:spPr>
      </p:pic>
    </p:spTree>
    <p:extLst>
      <p:ext uri="{BB962C8B-B14F-4D97-AF65-F5344CB8AC3E}">
        <p14:creationId xmlns:p14="http://schemas.microsoft.com/office/powerpoint/2010/main" val="3337330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 Shift</a:t>
            </a:r>
            <a:endParaRPr lang="en-IN"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2540" r="22540"/>
          <a:stretch>
            <a:fillRect/>
          </a:stretch>
        </p:blipFill>
        <p:spPr/>
      </p:pic>
      <p:sp>
        <p:nvSpPr>
          <p:cNvPr id="4" name="Text Placeholder 3"/>
          <p:cNvSpPr>
            <a:spLocks noGrp="1"/>
          </p:cNvSpPr>
          <p:nvPr>
            <p:ph type="body" sz="half" idx="2"/>
          </p:nvPr>
        </p:nvSpPr>
        <p:spPr/>
        <p:txBody>
          <a:bodyPr>
            <a:noAutofit/>
          </a:bodyPr>
          <a:lstStyle/>
          <a:p>
            <a:pPr marL="285750" indent="-285750">
              <a:buFont typeface="Arial" panose="020B0604020202020204" pitchFamily="34" charset="0"/>
              <a:buChar char="•"/>
            </a:pPr>
            <a:r>
              <a:rPr lang="en-US" sz="1800" b="1" dirty="0" err="1"/>
              <a:t>Meanshift</a:t>
            </a:r>
            <a:r>
              <a:rPr lang="en-US" sz="1800" b="1" dirty="0"/>
              <a:t> </a:t>
            </a:r>
            <a:r>
              <a:rPr lang="en-US" sz="1800" dirty="0"/>
              <a:t>is falling under the category of a clustering algorithm in contrast of Unsupervised learning that assigns the data points to the clusters iteratively by shifting points towards the mode (mode is the highest density of data points in the region, in the context of the </a:t>
            </a:r>
            <a:r>
              <a:rPr lang="en-US" sz="1800" dirty="0" err="1"/>
              <a:t>Meanshift</a:t>
            </a:r>
            <a:r>
              <a:rPr lang="en-US" sz="1800" dirty="0"/>
              <a:t>). </a:t>
            </a:r>
            <a:endParaRPr lang="en-US" sz="1800" dirty="0" smtClean="0"/>
          </a:p>
          <a:p>
            <a:pPr marL="285750" indent="-285750">
              <a:buFont typeface="Arial" panose="020B0604020202020204" pitchFamily="34" charset="0"/>
              <a:buChar char="•"/>
            </a:pPr>
            <a:r>
              <a:rPr lang="en-US" sz="1800" dirty="0" smtClean="0"/>
              <a:t>As </a:t>
            </a:r>
            <a:r>
              <a:rPr lang="en-US" sz="1800" dirty="0"/>
              <a:t>such, it is also known as the </a:t>
            </a:r>
            <a:r>
              <a:rPr lang="en-US" sz="1800" b="1" dirty="0"/>
              <a:t>Mode-seeking algorithm</a:t>
            </a:r>
            <a:r>
              <a:rPr lang="en-US" sz="1800" dirty="0"/>
              <a:t>. Mean-shift algorithm has applications in the field of image processing and computer vision.</a:t>
            </a:r>
            <a:endParaRPr lang="en-IN" sz="1800" dirty="0"/>
          </a:p>
        </p:txBody>
      </p:sp>
    </p:spTree>
    <p:extLst>
      <p:ext uri="{BB962C8B-B14F-4D97-AF65-F5344CB8AC3E}">
        <p14:creationId xmlns:p14="http://schemas.microsoft.com/office/powerpoint/2010/main" val="2457093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35105" y="168626"/>
            <a:ext cx="6203577" cy="59366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1080" y="1592436"/>
            <a:ext cx="4641076" cy="3257470"/>
          </a:xfrm>
          <a:prstGeom prst="rect">
            <a:avLst/>
          </a:prstGeom>
        </p:spPr>
      </p:pic>
    </p:spTree>
    <p:extLst>
      <p:ext uri="{BB962C8B-B14F-4D97-AF65-F5344CB8AC3E}">
        <p14:creationId xmlns:p14="http://schemas.microsoft.com/office/powerpoint/2010/main" val="1686871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Mean-shift clustering is a non-parametric, density-based clustering algorithm that can be used to identify clusters in a dataset. It is particularly useful for datasets where the clusters have arbitrary shapes and are not well-separated by linear boundaries.</a:t>
            </a:r>
          </a:p>
          <a:p>
            <a:pPr fontAlgn="base"/>
            <a:r>
              <a:rPr lang="en-US" dirty="0"/>
              <a:t>The basic idea behind mean-shift clustering is to shift each data point towards the mode (i.e., the highest density) of the distribution of points within a certain radius. The algorithm iteratively performs these shifts until the points converge to a local maximum of the density function. These local maxima represent the clusters in the data.</a:t>
            </a:r>
          </a:p>
          <a:p>
            <a:pPr marL="457200" indent="-457200">
              <a:buFont typeface="+mj-lt"/>
              <a:buAutoNum type="arabicPeriod"/>
            </a:pPr>
            <a:endParaRPr lang="en-IN" sz="2000" dirty="0"/>
          </a:p>
        </p:txBody>
      </p:sp>
    </p:spTree>
    <p:extLst>
      <p:ext uri="{BB962C8B-B14F-4D97-AF65-F5344CB8AC3E}">
        <p14:creationId xmlns:p14="http://schemas.microsoft.com/office/powerpoint/2010/main" val="3449800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Spectral Clustering</a:t>
            </a:r>
            <a:endParaRPr lang="en-IN" dirty="0"/>
          </a:p>
        </p:txBody>
      </p:sp>
      <p:sp>
        <p:nvSpPr>
          <p:cNvPr id="3" name="Content Placeholder 2"/>
          <p:cNvSpPr>
            <a:spLocks noGrp="1"/>
          </p:cNvSpPr>
          <p:nvPr>
            <p:ph idx="1"/>
          </p:nvPr>
        </p:nvSpPr>
        <p:spPr/>
        <p:txBody>
          <a:bodyPr/>
          <a:lstStyle/>
          <a:p>
            <a:r>
              <a:rPr lang="en-US" smtClean="0"/>
              <a:t>Spectral Clustering  </a:t>
            </a:r>
          </a:p>
          <a:p>
            <a:r>
              <a:rPr lang="en-US" smtClean="0"/>
              <a:t>Spectral Clustering is a variant of the clustering algorithm that uses the connectivity between the data points to form the clustering. It uses eigenvalues and eigenvectors of the data matrix to forecast the data into lower dimensions space to cluster the data points. It is based on the idea of a graph representation of data where the data point are represented as nodes and the similarity between the data points are represented by an edge. </a:t>
            </a:r>
            <a:endParaRPr lang="en-US" dirty="0"/>
          </a:p>
        </p:txBody>
      </p:sp>
    </p:spTree>
    <p:extLst>
      <p:ext uri="{BB962C8B-B14F-4D97-AF65-F5344CB8AC3E}">
        <p14:creationId xmlns:p14="http://schemas.microsoft.com/office/powerpoint/2010/main" val="611229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stretch>
            <a:fillRect/>
          </a:stretch>
        </p:blipFill>
        <p:spPr>
          <a:xfrm>
            <a:off x="182885" y="3239117"/>
            <a:ext cx="3187864" cy="3073558"/>
          </a:xfrm>
          <a:prstGeom prst="rect">
            <a:avLst/>
          </a:prstGeom>
        </p:spPr>
      </p:pic>
      <p:pic>
        <p:nvPicPr>
          <p:cNvPr id="6" name="Picture 5"/>
          <p:cNvPicPr>
            <a:picLocks noChangeAspect="1"/>
          </p:cNvPicPr>
          <p:nvPr/>
        </p:nvPicPr>
        <p:blipFill>
          <a:blip r:embed="rId3"/>
          <a:stretch>
            <a:fillRect/>
          </a:stretch>
        </p:blipFill>
        <p:spPr>
          <a:xfrm>
            <a:off x="126204" y="652409"/>
            <a:ext cx="4283816" cy="2076557"/>
          </a:xfrm>
          <a:prstGeom prst="rect">
            <a:avLst/>
          </a:prstGeom>
        </p:spPr>
      </p:pic>
      <p:pic>
        <p:nvPicPr>
          <p:cNvPr id="9" name="Picture 8"/>
          <p:cNvPicPr>
            <a:picLocks noChangeAspect="1"/>
          </p:cNvPicPr>
          <p:nvPr/>
        </p:nvPicPr>
        <p:blipFill>
          <a:blip r:embed="rId4"/>
          <a:stretch>
            <a:fillRect/>
          </a:stretch>
        </p:blipFill>
        <p:spPr>
          <a:xfrm>
            <a:off x="4668438" y="885784"/>
            <a:ext cx="4649424" cy="882695"/>
          </a:xfrm>
          <a:prstGeom prst="rect">
            <a:avLst/>
          </a:prstGeom>
        </p:spPr>
      </p:pic>
      <p:pic>
        <p:nvPicPr>
          <p:cNvPr id="10" name="Picture 9"/>
          <p:cNvPicPr>
            <a:picLocks noChangeAspect="1"/>
          </p:cNvPicPr>
          <p:nvPr/>
        </p:nvPicPr>
        <p:blipFill>
          <a:blip r:embed="rId5"/>
          <a:stretch>
            <a:fillRect/>
          </a:stretch>
        </p:blipFill>
        <p:spPr>
          <a:xfrm>
            <a:off x="4668438" y="1883322"/>
            <a:ext cx="5188217" cy="2711589"/>
          </a:xfrm>
          <a:prstGeom prst="rect">
            <a:avLst/>
          </a:prstGeom>
        </p:spPr>
      </p:pic>
      <p:pic>
        <p:nvPicPr>
          <p:cNvPr id="11" name="Picture 10"/>
          <p:cNvPicPr>
            <a:picLocks noChangeAspect="1"/>
          </p:cNvPicPr>
          <p:nvPr/>
        </p:nvPicPr>
        <p:blipFill>
          <a:blip r:embed="rId6"/>
          <a:stretch>
            <a:fillRect/>
          </a:stretch>
        </p:blipFill>
        <p:spPr>
          <a:xfrm>
            <a:off x="4191609" y="4890611"/>
            <a:ext cx="5215541" cy="4229317"/>
          </a:xfrm>
          <a:prstGeom prst="rect">
            <a:avLst/>
          </a:prstGeom>
        </p:spPr>
      </p:pic>
    </p:spTree>
    <p:extLst>
      <p:ext uri="{BB962C8B-B14F-4D97-AF65-F5344CB8AC3E}">
        <p14:creationId xmlns:p14="http://schemas.microsoft.com/office/powerpoint/2010/main" val="1276109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DBSCAN Clustering</a:t>
            </a:r>
            <a:endParaRPr lang="en-IN" dirty="0"/>
          </a:p>
        </p:txBody>
      </p:sp>
      <p:sp>
        <p:nvSpPr>
          <p:cNvPr id="3" name="Content Placeholder 2"/>
          <p:cNvSpPr>
            <a:spLocks noGrp="1"/>
          </p:cNvSpPr>
          <p:nvPr>
            <p:ph idx="1"/>
          </p:nvPr>
        </p:nvSpPr>
        <p:spPr>
          <a:xfrm>
            <a:off x="838200" y="1825625"/>
            <a:ext cx="5070987" cy="4351338"/>
          </a:xfrm>
        </p:spPr>
        <p:txBody>
          <a:bodyPr>
            <a:normAutofit/>
          </a:bodyPr>
          <a:lstStyle/>
          <a:p>
            <a:pPr fontAlgn="base"/>
            <a:r>
              <a:rPr lang="en-US" b="1" dirty="0"/>
              <a:t>Density-Based Spatial Clustering Of Applications With Noise (DBSCAN)</a:t>
            </a:r>
          </a:p>
          <a:p>
            <a:pPr fontAlgn="base"/>
            <a:r>
              <a:rPr lang="en-US" dirty="0"/>
              <a:t>Clusters are dense regions in the data space, separated by regions of the lower density of points. The </a:t>
            </a:r>
            <a:r>
              <a:rPr lang="en-US" b="1" i="1" dirty="0"/>
              <a:t>DBSCAN algorithm</a:t>
            </a:r>
            <a:r>
              <a:rPr lang="en-US" dirty="0"/>
              <a:t> is based on this intuitive notion of “clusters” and “noise”. The key idea is that for each point of a cluster, the neighborhood of a given radius has to contain at least a minimum number of points.</a:t>
            </a:r>
          </a:p>
        </p:txBody>
      </p:sp>
      <p:pic>
        <p:nvPicPr>
          <p:cNvPr id="4" name="Picture 3"/>
          <p:cNvPicPr>
            <a:picLocks noChangeAspect="1"/>
          </p:cNvPicPr>
          <p:nvPr/>
        </p:nvPicPr>
        <p:blipFill>
          <a:blip r:embed="rId2"/>
          <a:stretch>
            <a:fillRect/>
          </a:stretch>
        </p:blipFill>
        <p:spPr>
          <a:xfrm>
            <a:off x="5909187" y="1825625"/>
            <a:ext cx="5677277" cy="4158635"/>
          </a:xfrm>
          <a:prstGeom prst="rect">
            <a:avLst/>
          </a:prstGeom>
        </p:spPr>
      </p:pic>
    </p:spTree>
    <p:extLst>
      <p:ext uri="{BB962C8B-B14F-4D97-AF65-F5344CB8AC3E}">
        <p14:creationId xmlns:p14="http://schemas.microsoft.com/office/powerpoint/2010/main" val="41787814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374</TotalTime>
  <Words>231</Words>
  <Application>Microsoft Office PowerPoint</Application>
  <PresentationFormat>Widescreen</PresentationFormat>
  <Paragraphs>42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Machine Learning Clustering</vt:lpstr>
      <vt:lpstr>Affinity propagation</vt:lpstr>
      <vt:lpstr>PowerPoint Presentation</vt:lpstr>
      <vt:lpstr>Mean Shift</vt:lpstr>
      <vt:lpstr>PowerPoint Presentation</vt:lpstr>
      <vt:lpstr>PowerPoint Presentation</vt:lpstr>
      <vt:lpstr>Spectral Clustering</vt:lpstr>
      <vt:lpstr>PowerPoint Presentation</vt:lpstr>
      <vt:lpstr>DBSCAN Clustering</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Clustering</dc:title>
  <dc:creator>Microsoft account</dc:creator>
  <cp:lastModifiedBy>Microsoft account</cp:lastModifiedBy>
  <cp:revision>19</cp:revision>
  <dcterms:created xsi:type="dcterms:W3CDTF">2025-01-10T20:11:28Z</dcterms:created>
  <dcterms:modified xsi:type="dcterms:W3CDTF">2025-01-11T07:55:03Z</dcterms:modified>
</cp:coreProperties>
</file>