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  <p:sldMasterId id="2147483774" r:id="rId3"/>
  </p:sldMasterIdLst>
  <p:notesMasterIdLst>
    <p:notesMasterId r:id="rId22"/>
  </p:notesMasterIdLst>
  <p:sldIdLst>
    <p:sldId id="256" r:id="rId4"/>
    <p:sldId id="265" r:id="rId5"/>
    <p:sldId id="266" r:id="rId6"/>
    <p:sldId id="268" r:id="rId7"/>
    <p:sldId id="279" r:id="rId8"/>
    <p:sldId id="278" r:id="rId9"/>
    <p:sldId id="276" r:id="rId10"/>
    <p:sldId id="275" r:id="rId11"/>
    <p:sldId id="259" r:id="rId12"/>
    <p:sldId id="258" r:id="rId13"/>
    <p:sldId id="277" r:id="rId14"/>
    <p:sldId id="257" r:id="rId15"/>
    <p:sldId id="260" r:id="rId16"/>
    <p:sldId id="261" r:id="rId17"/>
    <p:sldId id="262" r:id="rId18"/>
    <p:sldId id="263" r:id="rId19"/>
    <p:sldId id="264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Helou" initials="JH" lastIdx="1" clrIdx="0">
    <p:extLst>
      <p:ext uri="{19B8F6BF-5375-455C-9EA6-DF929625EA0E}">
        <p15:presenceInfo xmlns:p15="http://schemas.microsoft.com/office/powerpoint/2012/main" userId="a073ebe470601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2975-87D5-4694-B2BB-AE5955DC7D42}" type="datetimeFigureOut">
              <a:rPr lang="en-US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5A8E-8D09-499F-99EC-1B734EF2C74B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Avoid primitive obsession with UserId, MessageId...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 decision leads to events raised =&gt; "state" is maintained in DecisionProjection, but just when needed (i.e for future decisions)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For error cases, we can have several strategies : 1) ignore/do nothing, 2) raise an event, 3) throw an exception (not really the best choice)</a:t>
            </a:r>
          </a:p>
          <a:p>
            <a:r>
              <a:rPr lang="en-US"/>
              <a:t>Tests (and associated tags)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[1.1] message can be deleted​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[1.2] message cannot be deleted by someone else​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[1.3] cannot delete a deleted 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[1.4] cannot reply to a deleted 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[1.5] cannot republish a deleted message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9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develop against interfaces (repository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emergent design &amp; options delaying implementation details to later, like storage (event store &amp; projection store)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projection repositories are more or less like a query side cache, as a side effect (i.e not a justification for CQRS!), it could lead to far more better performance</a:t>
            </a:r>
          </a:p>
          <a:p>
            <a:r>
              <a:rPr lang="en-US"/>
              <a:t>Tests (and tags):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[2.1] on MessagePublished, add message in author timeline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[2.2] on ReplyMessagePublished, add message in replier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[2.3] on MessageRepublished, increment NbRepublish of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2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Tests/tags: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[3.1] Follow a user=&gt; Subscription aggregate &amp; UserFollowed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[3.2] Unfollow a user =&gt; UserUnfollowed+ DecisionProjection + replay event (used in test for initial UserFollowed)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[3.3] NotifyFollower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[3.4] Cannot NotifyFollower when user have been unfollowed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41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8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1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0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31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0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8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6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529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7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20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81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82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12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7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35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9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11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24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93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45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21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5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69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28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05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648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3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1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7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9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21109-0F93-4D2C-BAC8-E54F09D350CE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20/01/2016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entpell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entpelle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417" y="1327827"/>
            <a:ext cx="6507167" cy="24003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8417" y="3687424"/>
            <a:ext cx="6507167" cy="1428750"/>
          </a:xfrm>
        </p:spPr>
        <p:txBody>
          <a:bodyPr/>
          <a:lstStyle/>
          <a:p>
            <a:r>
              <a:rPr lang="fr-FR" dirty="0" smtClean="0"/>
              <a:t>Workshop</a:t>
            </a:r>
            <a:endParaRPr lang="fr-FR" dirty="0"/>
          </a:p>
        </p:txBody>
      </p:sp>
      <p:sp>
        <p:nvSpPr>
          <p:cNvPr id="13" name="ZoneTexte 3"/>
          <p:cNvSpPr txBox="1"/>
          <p:nvPr/>
        </p:nvSpPr>
        <p:spPr>
          <a:xfrm>
            <a:off x="7233424" y="5094628"/>
            <a:ext cx="19982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Forent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</a:t>
            </a:r>
            <a:r>
              <a:rPr lang="fr-FR" sz="1350" dirty="0" err="1">
                <a:solidFill>
                  <a:srgbClr val="FFFFFF"/>
                </a:solidFill>
                <a:latin typeface="Century Gothic" charset="0"/>
              </a:rPr>
              <a:t>florentpellet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 </a:t>
            </a:r>
            <a:endParaRPr lang="fr-FR" sz="1350" dirty="0">
              <a:solidFill>
                <a:srgbClr val="FFFFFF"/>
              </a:solidFill>
              <a:latin typeface="Century Gothic" charset="0"/>
              <a:hlinkClick r:id="rId3"/>
            </a:endParaRPr>
          </a:p>
        </p:txBody>
      </p:sp>
      <p:sp>
        <p:nvSpPr>
          <p:cNvPr id="14" name="ZoneTexte 3"/>
          <p:cNvSpPr txBox="1"/>
          <p:nvPr/>
        </p:nvSpPr>
        <p:spPr>
          <a:xfrm>
            <a:off x="6921190" y="5339821"/>
            <a:ext cx="23104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Clément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sz="1350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15" name="ZoneTexte 3"/>
          <p:cNvSpPr txBox="1"/>
          <p:nvPr/>
        </p:nvSpPr>
        <p:spPr>
          <a:xfrm>
            <a:off x="7538224" y="5567982"/>
            <a:ext cx="16934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Jean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16" name="ZoneTexte 3"/>
          <p:cNvSpPr txBox="1"/>
          <p:nvPr/>
        </p:nvSpPr>
        <p:spPr>
          <a:xfrm>
            <a:off x="7670069" y="5826295"/>
            <a:ext cx="15615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FFFF"/>
                </a:solidFill>
              </a:rPr>
              <a:t>Emilien @ouarzy</a:t>
            </a:r>
            <a:endParaRPr lang="fr-FR" sz="1350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5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327" y="497625"/>
            <a:ext cx="5041347" cy="1428750"/>
          </a:xfrm>
        </p:spPr>
        <p:txBody>
          <a:bodyPr/>
          <a:lstStyle/>
          <a:p>
            <a:pPr algn="ctr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Workshop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322" y="1926375"/>
            <a:ext cx="7429500" cy="3505277"/>
          </a:xfrm>
        </p:spPr>
        <p:txBody>
          <a:bodyPr>
            <a:normAutofit lnSpcReduction="10000"/>
          </a:bodyPr>
          <a:lstStyle/>
          <a:p>
            <a:r>
              <a:rPr lang="fr-FR" sz="1800" dirty="0" err="1"/>
              <a:t>Working</a:t>
            </a:r>
            <a:r>
              <a:rPr lang="fr-FR" sz="1800" dirty="0"/>
              <a:t> in pairs </a:t>
            </a:r>
          </a:p>
          <a:p>
            <a:pPr marL="214313" lvl="1"/>
            <a:r>
              <a:rPr lang="fr-FR" sz="1800" dirty="0" err="1"/>
              <a:t>Execute</a:t>
            </a:r>
            <a:r>
              <a:rPr lang="fr-FR" sz="1800" dirty="0"/>
              <a:t> </a:t>
            </a:r>
            <a:r>
              <a:rPr lang="fr-FR" sz="1800" dirty="0" err="1"/>
              <a:t>run</a:t>
            </a:r>
            <a:r>
              <a:rPr lang="fr-FR" sz="1800" dirty="0"/>
              <a:t> script and </a:t>
            </a:r>
            <a:r>
              <a:rPr lang="fr-FR" sz="1800" dirty="0" err="1"/>
              <a:t>read</a:t>
            </a:r>
            <a:r>
              <a:rPr lang="fr-FR" sz="1800" dirty="0"/>
              <a:t> instructions</a:t>
            </a:r>
          </a:p>
          <a:p>
            <a:endParaRPr lang="fr-FR" sz="1800" dirty="0"/>
          </a:p>
          <a:p>
            <a:r>
              <a:rPr lang="fr-FR" sz="1800" dirty="0" err="1">
                <a:solidFill>
                  <a:srgbClr val="FF0000"/>
                </a:solidFill>
              </a:rPr>
              <a:t>Red</a:t>
            </a:r>
            <a:r>
              <a:rPr lang="fr-FR" sz="1800" dirty="0">
                <a:solidFill>
                  <a:srgbClr val="FF0000"/>
                </a:solidFill>
              </a:rPr>
              <a:t> test </a:t>
            </a:r>
            <a:r>
              <a:rPr lang="fr-FR" sz="1800" dirty="0"/>
              <a:t>=&gt; </a:t>
            </a:r>
            <a:r>
              <a:rPr lang="fr-FR" sz="1800" dirty="0">
                <a:solidFill>
                  <a:srgbClr val="92D050"/>
                </a:solidFill>
              </a:rPr>
              <a:t>Green test</a:t>
            </a:r>
          </a:p>
          <a:p>
            <a:endParaRPr lang="fr-FR" sz="1800" dirty="0"/>
          </a:p>
          <a:p>
            <a:r>
              <a:rPr lang="fr-FR" sz="1800" dirty="0"/>
              <a:t>3 </a:t>
            </a:r>
            <a:r>
              <a:rPr lang="fr-FR" sz="1800" dirty="0" err="1"/>
              <a:t>steps</a:t>
            </a:r>
            <a:r>
              <a:rPr lang="fr-FR" sz="1800" dirty="0"/>
              <a:t> (+2 bonus)</a:t>
            </a:r>
          </a:p>
          <a:p>
            <a:pPr lvl="1"/>
            <a:r>
              <a:rPr lang="fr-FR" sz="1500" b="1" dirty="0"/>
              <a:t>C</a:t>
            </a:r>
            <a:r>
              <a:rPr lang="fr-FR" sz="1500" dirty="0"/>
              <a:t>ommand </a:t>
            </a:r>
            <a:r>
              <a:rPr lang="fr-FR" sz="1500" dirty="0" err="1"/>
              <a:t>DeleteMessage</a:t>
            </a:r>
            <a:endParaRPr lang="fr-FR" sz="1500" dirty="0"/>
          </a:p>
          <a:p>
            <a:pPr lvl="1"/>
            <a:r>
              <a:rPr lang="fr-FR" sz="1500" b="1" dirty="0" err="1"/>
              <a:t>Q</a:t>
            </a:r>
            <a:r>
              <a:rPr lang="fr-FR" sz="1500" dirty="0" err="1"/>
              <a:t>uery</a:t>
            </a:r>
            <a:r>
              <a:rPr lang="fr-FR" sz="1500" dirty="0"/>
              <a:t> Timeline Message</a:t>
            </a:r>
          </a:p>
          <a:p>
            <a:pPr lvl="1"/>
            <a:r>
              <a:rPr lang="fr-FR" sz="1500" b="1" dirty="0"/>
              <a:t>E</a:t>
            </a:r>
            <a:r>
              <a:rPr lang="fr-FR" sz="1500" dirty="0"/>
              <a:t>vents in </a:t>
            </a:r>
            <a:r>
              <a:rPr lang="fr-FR" sz="1500" dirty="0" err="1"/>
              <a:t>aggregate</a:t>
            </a:r>
            <a:endParaRPr lang="fr-FR" sz="1500" dirty="0"/>
          </a:p>
          <a:p>
            <a:pPr marL="3429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0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327" y="497625"/>
            <a:ext cx="5041347" cy="1428750"/>
          </a:xfrm>
        </p:spPr>
        <p:txBody>
          <a:bodyPr/>
          <a:lstStyle/>
          <a:p>
            <a:pPr algn="ctr"/>
            <a:r>
              <a:rPr lang="fr-FR" b="1" dirty="0" err="1"/>
              <a:t>Only</a:t>
            </a:r>
            <a:r>
              <a:rPr lang="fr-FR" b="1" dirty="0"/>
              <a:t> change </a:t>
            </a:r>
            <a:r>
              <a:rPr lang="fr-FR" b="1" dirty="0" err="1"/>
              <a:t>core</a:t>
            </a:r>
            <a:r>
              <a:rPr lang="fr-FR" b="1" dirty="0"/>
              <a:t> Domain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322" y="1926375"/>
            <a:ext cx="7429500" cy="350527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Not change</a:t>
            </a:r>
          </a:p>
          <a:p>
            <a:pPr lvl="1"/>
            <a:r>
              <a:rPr lang="fr-FR" dirty="0" smtClean="0"/>
              <a:t>Tests code</a:t>
            </a:r>
          </a:p>
          <a:p>
            <a:pPr lvl="1"/>
            <a:r>
              <a:rPr lang="fr-FR" dirty="0" smtClean="0"/>
              <a:t>Infrastructure code</a:t>
            </a:r>
          </a:p>
          <a:p>
            <a:endParaRPr lang="fr-FR" dirty="0"/>
          </a:p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as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73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125" y="547627"/>
            <a:ext cx="6861750" cy="1428750"/>
          </a:xfrm>
        </p:spPr>
        <p:txBody>
          <a:bodyPr/>
          <a:lstStyle/>
          <a:p>
            <a:pPr algn="ctr"/>
            <a:r>
              <a:rPr lang="fr-FR" dirty="0" err="1" smtClean="0"/>
              <a:t>Repository</a:t>
            </a:r>
            <a:r>
              <a:rPr lang="fr-FR" dirty="0" smtClean="0"/>
              <a:t>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525" y="2207419"/>
            <a:ext cx="7831150" cy="2993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git clone </a:t>
            </a:r>
            <a:r>
              <a:rPr lang="fr-FR" sz="2400" b="1" dirty="0"/>
              <a:t>https://github.com/DevLyon/mixter.git</a:t>
            </a:r>
          </a:p>
          <a:p>
            <a:pPr marL="0" indent="0">
              <a:buNone/>
            </a:pPr>
            <a:r>
              <a:rPr lang="fr-FR" sz="2400" dirty="0"/>
              <a:t>./</a:t>
            </a:r>
            <a:r>
              <a:rPr lang="fr-FR" sz="2400" dirty="0" err="1"/>
              <a:t>run</a:t>
            </a:r>
            <a:endParaRPr lang="fr-FR" sz="2400" dirty="0"/>
          </a:p>
          <a:p>
            <a:endParaRPr lang="fr-FR" dirty="0"/>
          </a:p>
          <a:p>
            <a:pPr lvl="2"/>
            <a:endParaRPr lang="fr-FR" sz="1500" dirty="0"/>
          </a:p>
          <a:p>
            <a:pPr marL="0" indent="0">
              <a:buNone/>
            </a:pPr>
            <a:r>
              <a:rPr lang="fr-FR" sz="2400" dirty="0"/>
              <a:t>Slide : https://github.com/DevLyon/mixter/raw/Slide/slide.pdf</a:t>
            </a:r>
          </a:p>
        </p:txBody>
      </p:sp>
    </p:spTree>
    <p:extLst>
      <p:ext uri="{BB962C8B-B14F-4D97-AF65-F5344CB8AC3E}">
        <p14:creationId xmlns:p14="http://schemas.microsoft.com/office/powerpoint/2010/main" val="414783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9903" y="269122"/>
            <a:ext cx="4924195" cy="1047613"/>
          </a:xfrm>
        </p:spPr>
        <p:txBody>
          <a:bodyPr/>
          <a:lstStyle/>
          <a:p>
            <a:pPr algn="ctr"/>
            <a:r>
              <a:rPr lang="fr-FR" dirty="0" smtClean="0"/>
              <a:t>1. </a:t>
            </a:r>
            <a:r>
              <a:rPr lang="fr-FR" dirty="0" err="1" smtClean="0"/>
              <a:t>Delete</a:t>
            </a:r>
            <a:r>
              <a:rPr lang="fr-FR" dirty="0" smtClean="0"/>
              <a:t> Command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2778" y="1403755"/>
            <a:ext cx="6709172" cy="2526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Century Gothic" charset="0"/>
              </a:rPr>
              <a:t>What we will learn</a:t>
            </a:r>
          </a:p>
          <a:p>
            <a:r>
              <a:rPr lang="fr-FR" dirty="0">
                <a:latin typeface="Calibri" charset="0"/>
              </a:rPr>
              <a:t>publish events from aggregate,</a:t>
            </a:r>
          </a:p>
          <a:p>
            <a:r>
              <a:rPr lang="en-US" dirty="0">
                <a:latin typeface="Calibri" charset="0"/>
              </a:rPr>
              <a:t>use projection for decision inside </a:t>
            </a:r>
            <a:r>
              <a:rPr lang="fr-FR" dirty="0">
                <a:latin typeface="Calibri" charset="0"/>
              </a:rPr>
              <a:t>aggregate (</a:t>
            </a:r>
            <a:r>
              <a:rPr lang="en-US" dirty="0">
                <a:latin typeface="Calibri" charset="0"/>
              </a:rPr>
              <a:t>contains only "state" for future decision, DO NOT keep all state </a:t>
            </a:r>
            <a:r>
              <a:rPr lang="fr-FR" dirty="0">
                <a:latin typeface="Calibri" charset="0"/>
              </a:rPr>
              <a:t>like in an entity)</a:t>
            </a:r>
          </a:p>
          <a:p>
            <a:r>
              <a:rPr lang="fr-FR" dirty="0">
                <a:latin typeface="Calibri" charset="0"/>
              </a:rPr>
              <a:t>Implement "business rules" that </a:t>
            </a:r>
            <a:r>
              <a:rPr lang="en-US" dirty="0">
                <a:latin typeface="Calibri" charset="0"/>
              </a:rPr>
              <a:t>insure aggregate consistency (based on decision projection and </a:t>
            </a:r>
            <a:r>
              <a:rPr lang="fr-FR" dirty="0">
                <a:latin typeface="Calibri" charset="0"/>
              </a:rPr>
              <a:t>command=method parameters</a:t>
            </a:r>
            <a:r>
              <a:rPr lang="en-US" dirty="0">
                <a:latin typeface="Calibri" charset="0"/>
              </a:rPr>
              <a:t>)</a:t>
            </a:r>
            <a:endParaRPr lang="fr-FR" dirty="0">
              <a:latin typeface="Calibri" charset="0"/>
            </a:endParaRPr>
          </a:p>
          <a:p>
            <a:pPr marL="0" indent="0">
              <a:buNone/>
            </a:pPr>
            <a:r>
              <a:rPr lang="fr-FR" b="1" dirty="0">
                <a:latin typeface="Calibri" charset="0"/>
              </a:rPr>
              <a:t>In brief : the C of CQRS</a:t>
            </a: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b="45908"/>
          <a:stretch/>
        </p:blipFill>
        <p:spPr bwMode="auto">
          <a:xfrm>
            <a:off x="4783232" y="4158314"/>
            <a:ext cx="3519556" cy="172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00" y="4158314"/>
            <a:ext cx="3136310" cy="1725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919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1162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2. Timeline messages </a:t>
            </a:r>
            <a:r>
              <a:rPr lang="fr-FR" dirty="0"/>
              <a:t>Projection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23963" y="1428750"/>
            <a:ext cx="6709172" cy="2195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fr-FR" dirty="0" err="1"/>
              <a:t>Create another </a:t>
            </a:r>
            <a:r>
              <a:rPr lang="en-US" dirty="0" err="1"/>
              <a:t>model for Query (Projection, TimelineMessageProjection)</a:t>
            </a:r>
            <a:endParaRPr lang="fr-FR" dirty="0" err="1"/>
          </a:p>
          <a:p>
            <a:r>
              <a:rPr lang="en-US" dirty="0"/>
              <a:t>Transform events in a projection model through an </a:t>
            </a:r>
            <a:r>
              <a:rPr lang="fr-FR" dirty="0"/>
              <a:t>EventHandler</a:t>
            </a:r>
            <a:endParaRPr lang="en-US" dirty="0"/>
          </a:p>
          <a:p>
            <a:r>
              <a:rPr lang="fr-FR" dirty="0"/>
              <a:t>A projection repository (in-memory) with its interface is given</a:t>
            </a:r>
          </a:p>
          <a:p>
            <a:pPr marL="0" indent="0">
              <a:buNone/>
            </a:pPr>
            <a:r>
              <a:rPr lang="en-US" b="1" dirty="0"/>
              <a:t>In brief : Q of CQRS</a:t>
            </a:r>
            <a:endParaRPr lang="fr-FR" b="1" dirty="0"/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36108" b="9915"/>
          <a:stretch/>
        </p:blipFill>
        <p:spPr bwMode="auto">
          <a:xfrm>
            <a:off x="4983335" y="4063213"/>
            <a:ext cx="3538874" cy="1699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5" y="3909593"/>
            <a:ext cx="3597099" cy="2110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131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9858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3. Subscription Aggregate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966" y="1495426"/>
            <a:ext cx="6710363" cy="2025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What we will learn</a:t>
            </a:r>
          </a:p>
          <a:p>
            <a:r>
              <a:rPr lang="en-US" dirty="0" err="1"/>
              <a:t>Create a new aggregate (Subscription)</a:t>
            </a:r>
            <a:endParaRPr lang="fr-FR" dirty="0" err="1"/>
          </a:p>
          <a:p>
            <a:r>
              <a:rPr lang="en-US" dirty="0" err="1"/>
              <a:t>Raise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en-US" dirty="0"/>
              <a:t>from it </a:t>
            </a:r>
            <a:r>
              <a:rPr lang="fr-FR" dirty="0"/>
              <a:t>: UserFollowed and User</a:t>
            </a:r>
            <a:r>
              <a:rPr lang="fr-FR" dirty="0">
                <a:latin typeface="Century Gothic" charset="0"/>
              </a:rPr>
              <a:t>Unfollowed</a:t>
            </a:r>
          </a:p>
          <a:p>
            <a:r>
              <a:rPr lang="en-US" dirty="0"/>
              <a:t>Create a decision projection for it</a:t>
            </a:r>
            <a:endParaRPr lang="fr-FR" dirty="0"/>
          </a:p>
          <a:p>
            <a:r>
              <a:rPr lang="en-US" dirty="0"/>
              <a:t>Implement replay of events (event sourced aggregate)</a:t>
            </a:r>
          </a:p>
          <a:p>
            <a:pPr marL="0" indent="0">
              <a:buNone/>
            </a:pPr>
            <a:r>
              <a:rPr lang="en-US" b="1" dirty="0"/>
              <a:t>In brief : C of CQRS + Event Sourcing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3" y="3786341"/>
            <a:ext cx="3239145" cy="2067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 descr="Numérisation_201504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52" y="3786341"/>
            <a:ext cx="3840342" cy="18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8852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4. </a:t>
            </a:r>
            <a:r>
              <a:rPr lang="fr-FR" dirty="0" err="1" smtClean="0"/>
              <a:t>Aggregates</a:t>
            </a:r>
            <a:r>
              <a:rPr lang="fr-FR" dirty="0" smtClean="0"/>
              <a:t>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853" y="1434704"/>
            <a:ext cx="6709172" cy="205130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en-US" dirty="0" err="1"/>
              <a:t>Coordinate several aggregates to limit coupling</a:t>
            </a:r>
            <a:endParaRPr lang="fr-FR" dirty="0" err="1"/>
          </a:p>
          <a:p>
            <a:r>
              <a:rPr lang="fr-FR" dirty="0"/>
              <a:t>Concept of " Eventual consistency"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284" y="3300431"/>
            <a:ext cx="7279466" cy="30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10563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5. Command Handler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5776" y="682153"/>
            <a:ext cx="6709906" cy="314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Message command, </a:t>
            </a:r>
            <a:r>
              <a:rPr lang="fr-FR" dirty="0" err="1"/>
              <a:t>with</a:t>
            </a:r>
            <a:r>
              <a:rPr lang="fr-FR" dirty="0"/>
              <a:t> session </a:t>
            </a:r>
            <a:r>
              <a:rPr lang="fr-FR" dirty="0" err="1"/>
              <a:t>validity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endParaRPr lang="fr-FR" dirty="0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21" b="43959"/>
          <a:stretch/>
        </p:blipFill>
        <p:spPr bwMode="auto">
          <a:xfrm>
            <a:off x="1304162" y="3124602"/>
            <a:ext cx="6535677" cy="2262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457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417" y="1157968"/>
            <a:ext cx="6507167" cy="24003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8417" y="3687424"/>
            <a:ext cx="6507167" cy="1428750"/>
          </a:xfrm>
        </p:spPr>
        <p:txBody>
          <a:bodyPr/>
          <a:lstStyle/>
          <a:p>
            <a:r>
              <a:rPr lang="fr-FR" dirty="0"/>
              <a:t>THANKS!</a:t>
            </a:r>
          </a:p>
        </p:txBody>
      </p:sp>
      <p:sp>
        <p:nvSpPr>
          <p:cNvPr id="5" name="ZoneTexte 3"/>
          <p:cNvSpPr txBox="1"/>
          <p:nvPr/>
        </p:nvSpPr>
        <p:spPr>
          <a:xfrm>
            <a:off x="7233424" y="5094628"/>
            <a:ext cx="19982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Forent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</a:t>
            </a:r>
            <a:r>
              <a:rPr lang="fr-FR" sz="1350" dirty="0" err="1">
                <a:solidFill>
                  <a:srgbClr val="FFFFFF"/>
                </a:solidFill>
                <a:latin typeface="Century Gothic" charset="0"/>
              </a:rPr>
              <a:t>florentpellet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 </a:t>
            </a:r>
            <a:endParaRPr lang="fr-FR" sz="1350" dirty="0">
              <a:solidFill>
                <a:srgbClr val="FFFFFF"/>
              </a:solidFill>
              <a:latin typeface="Century Gothic" charset="0"/>
              <a:hlinkClick r:id="rId3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6921190" y="5339821"/>
            <a:ext cx="23104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Clément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sz="1350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7538224" y="5567982"/>
            <a:ext cx="16934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Jean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7670069" y="5826295"/>
            <a:ext cx="15615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FFFF"/>
                </a:solidFill>
              </a:rPr>
              <a:t>Emilien @ouarzy</a:t>
            </a:r>
            <a:endParaRPr lang="fr-FR" sz="1350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526634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CQRS</a:t>
            </a:r>
            <a:r>
              <a:rPr lang="fr-FR" dirty="0"/>
              <a:t> Concept </a:t>
            </a:r>
          </a:p>
        </p:txBody>
      </p:sp>
      <p:pic>
        <p:nvPicPr>
          <p:cNvPr id="2050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3" y="1586549"/>
            <a:ext cx="6217234" cy="37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3"/>
          <p:cNvSpPr txBox="1"/>
          <p:nvPr/>
        </p:nvSpPr>
        <p:spPr>
          <a:xfrm>
            <a:off x="3365579" y="5418535"/>
            <a:ext cx="442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" dirty="0"/>
              <a:t>Ref. "Conceptual CQRS"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94312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842" y="518933"/>
            <a:ext cx="5978316" cy="1428750"/>
          </a:xfrm>
        </p:spPr>
        <p:txBody>
          <a:bodyPr/>
          <a:lstStyle/>
          <a:p>
            <a:pPr algn="ctr"/>
            <a:r>
              <a:rPr lang="fr-FR" dirty="0" err="1"/>
              <a:t>Event Sourcing </a:t>
            </a:r>
            <a:r>
              <a:rPr lang="fr-FR" dirty="0"/>
              <a:t>Concept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18880" y="5398563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Ref. Jérémie </a:t>
            </a:r>
            <a:r>
              <a:rPr lang="fr-FR" sz="1350" dirty="0" err="1"/>
              <a:t>Chassaing</a:t>
            </a:r>
            <a:endParaRPr lang="fr-FR" sz="1350" dirty="0"/>
          </a:p>
        </p:txBody>
      </p:sp>
      <p:pic>
        <p:nvPicPr>
          <p:cNvPr id="7" name="Image 6" descr="Numérisation_20150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28" y="1790579"/>
            <a:ext cx="7209944" cy="35525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26319" y="5444729"/>
            <a:ext cx="351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NB : DecisionProjection is also called State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15035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6736" y="0"/>
            <a:ext cx="5310528" cy="1428750"/>
          </a:xfrm>
        </p:spPr>
        <p:txBody>
          <a:bodyPr/>
          <a:lstStyle/>
          <a:p>
            <a:pPr algn="ctr"/>
            <a:r>
              <a:rPr lang="fr-FR" dirty="0" smtClean="0"/>
              <a:t>The New </a:t>
            </a:r>
            <a:r>
              <a:rPr lang="fr-FR" dirty="0" err="1" smtClean="0"/>
              <a:t>unicorn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61872" y="1660550"/>
            <a:ext cx="6620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We’ll </a:t>
            </a:r>
            <a:r>
              <a:rPr lang="en-US" dirty="0"/>
              <a:t>revolutionize the web!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We’ll </a:t>
            </a:r>
            <a:r>
              <a:rPr lang="en-US" dirty="0"/>
              <a:t>create a product like Twitter but better ...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Instead tweet, we'll quack!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revolution!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2" y="3691875"/>
            <a:ext cx="5560357" cy="27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6736" y="0"/>
            <a:ext cx="5310528" cy="1428750"/>
          </a:xfrm>
        </p:spPr>
        <p:txBody>
          <a:bodyPr/>
          <a:lstStyle/>
          <a:p>
            <a:pPr algn="ctr"/>
            <a:r>
              <a:rPr lang="fr-FR" dirty="0" smtClean="0"/>
              <a:t>MIXTER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17" y="3364991"/>
            <a:ext cx="2573767" cy="318211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12695" y="1660550"/>
            <a:ext cx="351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Instead tweet…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we'll </a:t>
            </a:r>
            <a:r>
              <a:rPr lang="en-US" sz="2400" dirty="0"/>
              <a:t>quack</a:t>
            </a:r>
            <a:r>
              <a:rPr lang="en-US" sz="2400" dirty="0" smtClean="0"/>
              <a:t>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714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6736" y="502520"/>
            <a:ext cx="5310528" cy="1428750"/>
          </a:xfrm>
        </p:spPr>
        <p:txBody>
          <a:bodyPr/>
          <a:lstStyle/>
          <a:p>
            <a:pPr algn="ctr"/>
            <a:r>
              <a:rPr lang="fr-FR" dirty="0" err="1"/>
              <a:t>Event Storming </a:t>
            </a:r>
            <a:r>
              <a:rPr lang="fr-FR" dirty="0"/>
              <a:t>Mixter</a:t>
            </a:r>
          </a:p>
        </p:txBody>
      </p:sp>
      <p:pic>
        <p:nvPicPr>
          <p:cNvPr id="4104" name="Picture 8" descr="https://gm1.ggpht.com/voUDC0uewORYp8hmzqJz7RwmdlhOLPTH7G8cjUiwmCeWm_Ocd9OlO3eGNPJimGuwFhivjQ_nxMNYWTYwc3jTvbLFQpPk2he8I6P0n2ASdzz7cO8cl2KDdFmbiYkbWRGJpu5F__eaUMQUB9EJvLkgqjxK9RleiuLkFE1zinIvZQXE-3WbB8Hlw6dQSPIG8pPvQxg7mjhe9c-kBpEweHYlRjygBTgf32GMT9hDflODiKYUYbGmceUbOkPmn6tnJlz2qRPyyC-QICi4URlLvvsUIWZ14op_dR1BTXxQ4Gyhf_IVXe35dVee_BeFV5Ry0t0Lo1C4B-JUIacfVJd3B25kEQRR0_5lPlxzg49r--tzfDrtt4CM57n493Tpe7RqZHZovUlvY95AC80U9X1rbRnCoHtoCIDJDdNGFzFxmc5xNMECc3b6WIvkfk7PV4tcU5t-8_QQJO_fXbM2ObxyKu-78UzFwfjk727tumwocwDBArOggAwQo70un1F9UvL2F3u9qek9EG7uE4wcbnF41ICSlloVLJxv8lEwwT9PqRJwm_FuFxVqdcz1oIuCtz6-To_O4lqGT58J3TUr=w1896-h955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0" y="3263149"/>
            <a:ext cx="3559338" cy="20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gm1.ggpht.com/V-3GcHJA_mR9Au1cC0eYd8RxsEyXzWHHQZvUTbkAZqhgjYIFjoHITAC4gqAlJPsxTC-394kSA8yl-RwV6_IeOKKfTt-0Q8KIO4D_eE1YsiyXX81V5N7Xejzzn8gO2ehsXS5V6rUcmRkSAvh_avO3stYnBXS4PSgqIUockvuW90Oq0XArUmkO4_uvNBmpxajb-LegQrQ8duCaKamvJay2YfY8RaIyCrRt9GA2KWwhwN3GjOm5cM9MK-lu3pT4SzwofgtrKbWP_8_KcS_hn4-vDIdYfBzewiHW2nJcznzBNE-Jrtf5VGHX9iU5vRCG3IGhnZphEbpznU7SDYju66NkSX7lzNQjZZGANTJungvMjflKibx5ncSjcu5aUSeWHBuOXtg6LeqLhtGNl13ULlAhT0hrRGl829B9ryXWiBUtDVij6bf7lDz3hdrm9G2eqyokyimGxuEv8AV-Qgp1i166WkVwYAtcItjahjiBps7uW56pMnRk06oap078n1dmVfBGYUeoNBt_jrJP8X-aW-F6aZ1g8C--7HQMaUPJh1y_pbj21qpsCVtxTOvpFUaT-zjWRpo1pK1CEw=w1896-h955-l75-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12" y="1769705"/>
            <a:ext cx="3374465" cy="24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5" y="3684525"/>
            <a:ext cx="4018088" cy="2260175"/>
          </a:xfrm>
          <a:prstGeom prst="rect">
            <a:avLst/>
          </a:prstGeom>
        </p:spPr>
      </p:pic>
      <p:pic>
        <p:nvPicPr>
          <p:cNvPr id="4100" name="Picture 4" descr="https://gm1.ggpht.com/QV458L_GFBF6r8loS9CCaRc-SkqFPS0lr9wjtm7Ad4E6YIq1fpRDZd2-dxxEzag-hfUWkm6QgYbkPt6kaoI-4x6qYquLJEqbEwvb2s4LzRVdsJrHuhRzEKy1H6s2AXMStIHxSUiXHLtssop5I7wRek3uulz_2Cup5jgjbFfQHNCSMYISu8DVc4rzObf1kXZON3EXtrF36DJ8K1tzUOMC4dkj2LJ_VC-P7ersfnsPniic3E_TDxaA41eLZumFBNRb5p-IFDfBxrVV1tEKS462Pt5PVj2k-XL21flawbxSr8Z-sAczqQSxyaG1jtXuJJE6sdbtNFHQCt4bp2Lh9-KX84nKfCqCpnohLYCxgMcYEU_R6_OI2oxpUJDQg7uy_WbqglWO2u1uE29wAbqNL-81dvgcB_tFhQeapbA-DalaH7z97TxsZ3gynPai8oxRtsEIKoVkHy9IRX9L7bB5fiGPzNnRRk6nmgi-ejpxgP3EQnpA56c6Pk-DNZ_NihyYVeytfB9RMTgRcL3M6G8MBpaCRS5a9QPieanAWFSSAE7WkC1__JyjwvKKpB0NYCGMhIRHaFSzFAszNgHy=w1896-h955-l75-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60" y="2029989"/>
            <a:ext cx="2941784" cy="16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3"/>
          <p:cNvSpPr txBox="1"/>
          <p:nvPr/>
        </p:nvSpPr>
        <p:spPr>
          <a:xfrm>
            <a:off x="-396614" y="5509049"/>
            <a:ext cx="442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" dirty="0"/>
              <a:t>Ref. "Event Storming"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68235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42984" y="1490583"/>
            <a:ext cx="842210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1327" y="1890109"/>
            <a:ext cx="1147823" cy="3000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</a:t>
            </a:r>
            <a:r>
              <a:rPr lang="fr-FR" sz="1350" dirty="0" err="1">
                <a:solidFill>
                  <a:prstClr val="white"/>
                </a:solidFill>
              </a:rPr>
              <a:t>Identity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29300" y="1399298"/>
            <a:ext cx="985838" cy="507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34891" y="3999583"/>
            <a:ext cx="1004276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753" y="967250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Identity</a:t>
            </a:r>
            <a:r>
              <a:rPr lang="fr-FR" sz="1350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98631" y="1054519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39727" y="4342785"/>
            <a:ext cx="842210" cy="7155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sz="1350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01015" y="2547184"/>
            <a:ext cx="1764257" cy="22082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865272" y="2021702"/>
            <a:ext cx="2772902" cy="5245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38174" y="2021702"/>
            <a:ext cx="44677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82122" y="3101749"/>
            <a:ext cx="1090669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036551" y="5399604"/>
            <a:ext cx="1016669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Reward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23852" y="4368597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4552977" y="3924300"/>
            <a:ext cx="3372570" cy="1943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638174" y="905377"/>
            <a:ext cx="0" cy="11163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739" y="2222811"/>
            <a:ext cx="858224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Register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178562" y="1288714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24876" y="2401706"/>
            <a:ext cx="931696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registered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808821" y="1151916"/>
            <a:ext cx="917303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849473" y="1358664"/>
            <a:ext cx="894850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390146" y="1063652"/>
            <a:ext cx="894850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description </a:t>
            </a:r>
            <a:r>
              <a:rPr lang="fr-FR" sz="825" dirty="0" err="1">
                <a:solidFill>
                  <a:prstClr val="white"/>
                </a:solidFill>
              </a:rPr>
              <a:t>updated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7925547" y="3919537"/>
            <a:ext cx="1180353" cy="47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549609" y="3584831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807361" y="328665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027821" y="3796289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Quack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569996" y="352512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quacked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40812" y="4420728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48234" y="4712117"/>
            <a:ext cx="869041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 Quacked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624757" y="4436193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Requack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4042822" y="473510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requacked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4119499" y="398871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mentionned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103315" y="2771773"/>
            <a:ext cx="1840764" cy="68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023182" y="2602168"/>
            <a:ext cx="733928" cy="3462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5714068" y="2439557"/>
            <a:ext cx="1050389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Followee Message </a:t>
            </a:r>
            <a:r>
              <a:rPr lang="fr-FR" sz="825" dirty="0" smtClean="0">
                <a:solidFill>
                  <a:prstClr val="white"/>
                </a:solidFill>
              </a:rPr>
              <a:t>Quacked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976394" y="356288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351040" y="3735678"/>
            <a:ext cx="792760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085147" y="2780878"/>
            <a:ext cx="793907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7512090" y="2609935"/>
            <a:ext cx="953972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4865968" y="3009832"/>
            <a:ext cx="464199" cy="1907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122420" y="5538104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Reward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7527003" y="5238021"/>
            <a:ext cx="1038705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</a:t>
            </a:r>
            <a:r>
              <a:rPr lang="fr-FR" sz="825" dirty="0" err="1">
                <a:solidFill>
                  <a:prstClr val="white"/>
                </a:solidFill>
              </a:rPr>
              <a:t>rewarded</a:t>
            </a:r>
            <a:endParaRPr lang="fr-FR" sz="825" dirty="0">
              <a:solidFill>
                <a:prstClr val="white"/>
              </a:solidFill>
            </a:endParaRPr>
          </a:p>
          <a:p>
            <a:pPr algn="ctr"/>
            <a:r>
              <a:rPr lang="fr-FR" sz="825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375815" y="187244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Logout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006075" y="1735648"/>
            <a:ext cx="1022911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Disconnected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428405" y="2636383"/>
            <a:ext cx="733928" cy="3462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Timeline messages</a:t>
            </a:r>
          </a:p>
        </p:txBody>
      </p:sp>
      <p:pic>
        <p:nvPicPr>
          <p:cNvPr id="48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2615922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7831781" y="3429979"/>
            <a:ext cx="733928" cy="2192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Followers</a:t>
            </a:r>
          </a:p>
        </p:txBody>
      </p:sp>
      <p:pic>
        <p:nvPicPr>
          <p:cNvPr id="50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76" y="3346039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42984" y="1490583"/>
            <a:ext cx="842210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1328" y="1890109"/>
            <a:ext cx="1148039" cy="3000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</a:t>
            </a:r>
            <a:r>
              <a:rPr lang="fr-FR" sz="1350" dirty="0" err="1">
                <a:solidFill>
                  <a:prstClr val="white"/>
                </a:solidFill>
              </a:rPr>
              <a:t>Identity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29300" y="1399298"/>
            <a:ext cx="985838" cy="507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753" y="967250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Identity</a:t>
            </a:r>
            <a:r>
              <a:rPr lang="fr-FR" sz="1350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98631" y="1054519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39727" y="4342785"/>
            <a:ext cx="842210" cy="7155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sz="1350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01015" y="2547184"/>
            <a:ext cx="1764257" cy="22082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865272" y="2021702"/>
            <a:ext cx="2772902" cy="5245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38174" y="2021702"/>
            <a:ext cx="44677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205270" y="3101749"/>
            <a:ext cx="1067522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036551" y="5399604"/>
            <a:ext cx="1016669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Reward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23852" y="4368597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4552977" y="3924300"/>
            <a:ext cx="3372570" cy="1943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638174" y="905377"/>
            <a:ext cx="0" cy="11163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738" y="2222811"/>
            <a:ext cx="800715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Register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178562" y="1288714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24876" y="2401706"/>
            <a:ext cx="896182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registered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808821" y="1151916"/>
            <a:ext cx="917303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849473" y="1358664"/>
            <a:ext cx="894850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390146" y="1063652"/>
            <a:ext cx="894850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description </a:t>
            </a:r>
            <a:r>
              <a:rPr lang="fr-FR" sz="825" dirty="0" err="1">
                <a:solidFill>
                  <a:prstClr val="white"/>
                </a:solidFill>
              </a:rPr>
              <a:t>updated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7925547" y="3919537"/>
            <a:ext cx="1180353" cy="47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549609" y="3584831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807361" y="328665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027821" y="3796289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Quack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569996" y="352512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quacked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40812" y="4420728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48234" y="4712117"/>
            <a:ext cx="869041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 Quacked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624757" y="4436193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Requack</a:t>
            </a:r>
            <a:endParaRPr lang="fr-FR" sz="825" dirty="0">
              <a:solidFill>
                <a:prstClr val="white"/>
              </a:solidFill>
            </a:endParaRPr>
          </a:p>
          <a:p>
            <a:pPr algn="ctr"/>
            <a:r>
              <a:rPr lang="fr-FR" sz="825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4042822" y="473510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requacked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4119499" y="398871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mentionned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103315" y="2771773"/>
            <a:ext cx="1840764" cy="68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023182" y="2602168"/>
            <a:ext cx="733928" cy="3462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5714068" y="2439557"/>
            <a:ext cx="1050389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Followee Message </a:t>
            </a:r>
            <a:r>
              <a:rPr lang="fr-FR" sz="825" dirty="0" smtClean="0">
                <a:solidFill>
                  <a:prstClr val="white"/>
                </a:solidFill>
              </a:rPr>
              <a:t>Quacked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976394" y="356288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351040" y="3672199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145126" y="2717399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7512090" y="2546456"/>
            <a:ext cx="841336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4865968" y="3009832"/>
            <a:ext cx="464199" cy="1907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122420" y="5538104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Reward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7527004" y="5111064"/>
            <a:ext cx="955096" cy="6001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</a:t>
            </a:r>
            <a:r>
              <a:rPr lang="fr-FR" sz="825" dirty="0" err="1">
                <a:solidFill>
                  <a:prstClr val="white"/>
                </a:solidFill>
              </a:rPr>
              <a:t>rewarded</a:t>
            </a:r>
            <a:endParaRPr lang="fr-FR" sz="825" dirty="0">
              <a:solidFill>
                <a:prstClr val="white"/>
              </a:solidFill>
            </a:endParaRPr>
          </a:p>
          <a:p>
            <a:pPr algn="ctr"/>
            <a:r>
              <a:rPr lang="fr-FR" sz="825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375815" y="187244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Logout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006075" y="1735648"/>
            <a:ext cx="1022911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Disconnected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6750" y="905377"/>
            <a:ext cx="3468262" cy="10696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2089" y="4316978"/>
            <a:ext cx="1213916" cy="85541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29301" y="5172396"/>
            <a:ext cx="3003461" cy="8371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5106" y="2368343"/>
            <a:ext cx="1895142" cy="62127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43413" y="2952471"/>
            <a:ext cx="1546943" cy="11287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11316" y="2314636"/>
            <a:ext cx="1690063" cy="6376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59964" y="2520844"/>
            <a:ext cx="1895142" cy="719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85194" y="3237760"/>
            <a:ext cx="613022" cy="2507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07172" y="2989616"/>
            <a:ext cx="594850" cy="15894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14654" y="4576269"/>
            <a:ext cx="594850" cy="4539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98216" y="3237760"/>
            <a:ext cx="1220534" cy="726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65510" y="3949048"/>
            <a:ext cx="841662" cy="4540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428405" y="2636383"/>
            <a:ext cx="733928" cy="3462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Timeline messages</a:t>
            </a:r>
          </a:p>
        </p:txBody>
      </p:sp>
      <p:pic>
        <p:nvPicPr>
          <p:cNvPr id="77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2615922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7831781" y="3429979"/>
            <a:ext cx="733928" cy="2192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Followers</a:t>
            </a:r>
          </a:p>
        </p:txBody>
      </p:sp>
      <p:pic>
        <p:nvPicPr>
          <p:cNvPr id="84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76" y="3346039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7291266" y="2952323"/>
            <a:ext cx="1434739" cy="8837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7270" y="2588135"/>
            <a:ext cx="1152829" cy="5682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34891" y="3999583"/>
            <a:ext cx="1004276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944824" y="4347487"/>
            <a:ext cx="1606323" cy="8808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7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482" y="553877"/>
            <a:ext cx="3567037" cy="1428750"/>
          </a:xfrm>
        </p:spPr>
        <p:txBody>
          <a:bodyPr/>
          <a:lstStyle/>
          <a:p>
            <a:pPr algn="ctr"/>
            <a:r>
              <a:rPr lang="fr-FR" dirty="0" err="1"/>
              <a:t>Only</a:t>
            </a:r>
            <a:r>
              <a:rPr lang="fr-FR" dirty="0"/>
              <a:t> 1h30!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0955" y="1784601"/>
            <a:ext cx="7429499" cy="2343151"/>
          </a:xfrm>
        </p:spPr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short !</a:t>
            </a:r>
          </a:p>
          <a:p>
            <a:endParaRPr lang="fr-FR" dirty="0" smtClean="0"/>
          </a:p>
          <a:p>
            <a:r>
              <a:rPr lang="fr-FR" dirty="0" smtClean="0"/>
              <a:t>4 </a:t>
            </a:r>
            <a:r>
              <a:rPr lang="fr-FR" dirty="0" err="1" smtClean="0"/>
              <a:t>facilitators</a:t>
            </a:r>
            <a:endParaRPr lang="fr-FR" dirty="0" smtClean="0"/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 questions </a:t>
            </a:r>
            <a:r>
              <a:rPr lang="fr-FR" dirty="0"/>
              <a:t>=&gt; signal us</a:t>
            </a:r>
            <a:endParaRPr lang="fr-FR" dirty="0" smtClean="0"/>
          </a:p>
          <a:p>
            <a:pPr lvl="1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411197" y="3913553"/>
            <a:ext cx="6321607" cy="1505217"/>
            <a:chOff x="1250705" y="3913553"/>
            <a:chExt cx="6321607" cy="1505217"/>
          </a:xfrm>
        </p:grpSpPr>
        <p:pic>
          <p:nvPicPr>
            <p:cNvPr id="1026" name="Picture 2" descr="http://devlyon.fr/img/clement_bouilli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05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devlyon.fr/img/emilien_pecou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09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devlyon.fr/img/florent_pelle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272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devlyon.fr/img/jean_helou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037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1345811" y="5118688"/>
              <a:ext cx="91242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Clément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77155" y="5117046"/>
              <a:ext cx="76335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Emilien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979309" y="5117046"/>
              <a:ext cx="7457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Florent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764632" y="5117046"/>
              <a:ext cx="6046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Jean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36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206</TotalTime>
  <Words>688</Words>
  <Application>Microsoft Office PowerPoint</Application>
  <PresentationFormat>Affichage à l'écran (4:3)</PresentationFormat>
  <Paragraphs>210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Maillage</vt:lpstr>
      <vt:lpstr>1_Thème Office</vt:lpstr>
      <vt:lpstr>Thème Office</vt:lpstr>
      <vt:lpstr>Agilité par le code grâce à CQRS et EventSourcing</vt:lpstr>
      <vt:lpstr>CQRS Concept </vt:lpstr>
      <vt:lpstr>Event Sourcing Concept</vt:lpstr>
      <vt:lpstr>The New unicorn!</vt:lpstr>
      <vt:lpstr>MIXTER</vt:lpstr>
      <vt:lpstr>Event Storming Mixter</vt:lpstr>
      <vt:lpstr>Présentation PowerPoint</vt:lpstr>
      <vt:lpstr>Présentation PowerPoint</vt:lpstr>
      <vt:lpstr>Only 1h30!</vt:lpstr>
      <vt:lpstr>Test Driven Workshop</vt:lpstr>
      <vt:lpstr>Only change core Domain</vt:lpstr>
      <vt:lpstr>Repository git</vt:lpstr>
      <vt:lpstr>1. Delete Command</vt:lpstr>
      <vt:lpstr>2. Timeline messages Projection </vt:lpstr>
      <vt:lpstr>3. Subscription Aggregate</vt:lpstr>
      <vt:lpstr>4. Aggregates interaction</vt:lpstr>
      <vt:lpstr>5. Command Handler</vt:lpstr>
      <vt:lpstr>Agilité par le code grâce à CQRS et EventSourcing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Agilité par le code grâce à CQRS et EventSourcing</dc:title>
  <dc:creator>Florent PELLET</dc:creator>
  <cp:lastModifiedBy>Florent PELLET</cp:lastModifiedBy>
  <cp:revision>31</cp:revision>
  <dcterms:created xsi:type="dcterms:W3CDTF">2015-04-05T13:05:23Z</dcterms:created>
  <dcterms:modified xsi:type="dcterms:W3CDTF">2016-01-20T19:57:30Z</dcterms:modified>
</cp:coreProperties>
</file>