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2" r:id="rId2"/>
    <p:sldMasterId id="2147483774" r:id="rId3"/>
  </p:sldMasterIdLst>
  <p:notesMasterIdLst>
    <p:notesMasterId r:id="rId22"/>
  </p:notesMasterIdLst>
  <p:sldIdLst>
    <p:sldId id="256" r:id="rId4"/>
    <p:sldId id="259" r:id="rId5"/>
    <p:sldId id="265" r:id="rId6"/>
    <p:sldId id="266" r:id="rId7"/>
    <p:sldId id="268" r:id="rId8"/>
    <p:sldId id="279" r:id="rId9"/>
    <p:sldId id="278" r:id="rId10"/>
    <p:sldId id="276" r:id="rId11"/>
    <p:sldId id="275" r:id="rId12"/>
    <p:sldId id="258" r:id="rId13"/>
    <p:sldId id="277" r:id="rId14"/>
    <p:sldId id="257" r:id="rId15"/>
    <p:sldId id="260" r:id="rId16"/>
    <p:sldId id="261" r:id="rId17"/>
    <p:sldId id="262" r:id="rId18"/>
    <p:sldId id="263" r:id="rId19"/>
    <p:sldId id="264" r:id="rId20"/>
    <p:sldId id="274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Helou" initials="JH" lastIdx="1" clrIdx="0">
    <p:extLst>
      <p:ext uri="{19B8F6BF-5375-455C-9EA6-DF929625EA0E}">
        <p15:presenceInfo xmlns:p15="http://schemas.microsoft.com/office/powerpoint/2012/main" userId="a073ebe470601a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82975-87D5-4694-B2BB-AE5955DC7D42}" type="datetimeFigureOut">
              <a:rPr lang="en-US"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25A8E-8D09-499F-99EC-1B734EF2C74B}" type="slidenum">
              <a:rPr lang="en-US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2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1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97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34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Avoid primitive obsession with UserId, MessageId...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A decision leads to events raised =&gt; "state" is maintained in DecisionProjection, but just when needed (i.e for future decisions)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For error cases, we can have several strategies : 1) ignore/do nothing, 2) raise an event, 3) throw an exception (not really the best choice)</a:t>
            </a:r>
          </a:p>
          <a:p>
            <a:r>
              <a:rPr lang="en-US"/>
              <a:t>Tests (and associated tags)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[1.1] message can be deleted​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[1.2] message cannot be deleted by someone else​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[1.3] cannot delete a deleted 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[1.4] cannot reply to a deleted message​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[1.5] cannot republish a deleted message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9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Additional messages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develop against interfaces (repository interface)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emergent design &amp; options delaying implementation details to later, like storage (event store &amp; projection store)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projection repositories are more or less like a query side cache, as a side effect (i.e not a justification for CQRS!), it could lead to far more better performance</a:t>
            </a:r>
          </a:p>
          <a:p>
            <a:r>
              <a:rPr lang="en-US"/>
              <a:t>Tests (and tags):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[2.1] on MessagePublished, add message in author timeline 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[2.2] on ReplyMessagePublished, add message in replier timeline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[2.3] on MessageRepublished, increment NbRepublish of message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52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Tests/tags: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[3.1] Follow a user=&gt; Subscription aggregate &amp; UserFollowed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[3.2] Unfollow a user =&gt; UserUnfollowed+ DecisionProjection + replay event (used in test for initial UserFollowed)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[3.3] NotifyFollower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[3.4] Cannot NotifyFollower when user have been unfollowed</a:t>
            </a:r>
          </a:p>
          <a:p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64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3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13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3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57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42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3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72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F25A8E-8D09-499F-99EC-1B734EF2C74B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24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9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38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71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201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31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9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103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089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266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2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529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71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520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4814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829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12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571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35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5642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9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511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24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4935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845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5216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86535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69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28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2051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648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3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19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74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67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95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4121109-0F93-4D2C-BAC8-E54F09D350CE}" type="datetimeFigureOut">
              <a:rPr lang="fr-FR" smtClean="0"/>
              <a:t>21/01/2016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A3EB1BF-FC79-4B2F-9F27-10A39FFFD4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913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38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0D62E-B672-4632-9C69-D9F2CDF0BFB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21/01/2016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B1B34-7F10-4377-99E1-8F0589C042B4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8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lorentpell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florentpelle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8417" y="1327827"/>
            <a:ext cx="6507167" cy="24003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8417" y="3687424"/>
            <a:ext cx="6507167" cy="1428750"/>
          </a:xfrm>
        </p:spPr>
        <p:txBody>
          <a:bodyPr/>
          <a:lstStyle/>
          <a:p>
            <a:r>
              <a:rPr lang="fr-FR" dirty="0" smtClean="0"/>
              <a:t>Workshop</a:t>
            </a:r>
            <a:endParaRPr lang="fr-FR" dirty="0"/>
          </a:p>
        </p:txBody>
      </p:sp>
      <p:sp>
        <p:nvSpPr>
          <p:cNvPr id="13" name="ZoneTexte 3"/>
          <p:cNvSpPr txBox="1"/>
          <p:nvPr/>
        </p:nvSpPr>
        <p:spPr>
          <a:xfrm>
            <a:off x="7233424" y="5094628"/>
            <a:ext cx="19982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 smtClean="0"/>
              <a:t>Florent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</a:t>
            </a:r>
            <a:r>
              <a:rPr lang="fr-FR" sz="1350" dirty="0" err="1">
                <a:solidFill>
                  <a:srgbClr val="FFFFFF"/>
                </a:solidFill>
                <a:latin typeface="Century Gothic" charset="0"/>
              </a:rPr>
              <a:t>florentpellet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 </a:t>
            </a:r>
            <a:endParaRPr lang="fr-FR" sz="1350" dirty="0">
              <a:solidFill>
                <a:srgbClr val="FFFFFF"/>
              </a:solidFill>
              <a:latin typeface="Century Gothic" charset="0"/>
              <a:hlinkClick r:id="rId3"/>
            </a:endParaRPr>
          </a:p>
        </p:txBody>
      </p:sp>
      <p:sp>
        <p:nvSpPr>
          <p:cNvPr id="14" name="ZoneTexte 3"/>
          <p:cNvSpPr txBox="1"/>
          <p:nvPr/>
        </p:nvSpPr>
        <p:spPr>
          <a:xfrm>
            <a:off x="6921190" y="5339821"/>
            <a:ext cx="23104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Clément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@clem_bouiller</a:t>
            </a:r>
            <a:endParaRPr lang="fr-FR" sz="1350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15" name="ZoneTexte 3"/>
          <p:cNvSpPr txBox="1"/>
          <p:nvPr/>
        </p:nvSpPr>
        <p:spPr>
          <a:xfrm>
            <a:off x="7538224" y="5567982"/>
            <a:ext cx="16934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Jean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16" name="ZoneTexte 3"/>
          <p:cNvSpPr txBox="1"/>
          <p:nvPr/>
        </p:nvSpPr>
        <p:spPr>
          <a:xfrm>
            <a:off x="7670069" y="5826295"/>
            <a:ext cx="15615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FFFF"/>
                </a:solidFill>
              </a:rPr>
              <a:t>Emilien @ouarzy</a:t>
            </a:r>
            <a:endParaRPr lang="fr-FR" sz="1350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5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1327" y="497625"/>
            <a:ext cx="5041347" cy="1428750"/>
          </a:xfrm>
        </p:spPr>
        <p:txBody>
          <a:bodyPr/>
          <a:lstStyle/>
          <a:p>
            <a:pPr algn="ctr"/>
            <a:r>
              <a:rPr lang="fr-FR" dirty="0" smtClean="0"/>
              <a:t>Test </a:t>
            </a:r>
            <a:r>
              <a:rPr lang="fr-FR" dirty="0" err="1" smtClean="0"/>
              <a:t>Driven</a:t>
            </a:r>
            <a:r>
              <a:rPr lang="fr-FR" dirty="0" smtClean="0"/>
              <a:t> Workshop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1322" y="1926375"/>
            <a:ext cx="7429500" cy="3505277"/>
          </a:xfrm>
        </p:spPr>
        <p:txBody>
          <a:bodyPr>
            <a:normAutofit lnSpcReduction="10000"/>
          </a:bodyPr>
          <a:lstStyle/>
          <a:p>
            <a:r>
              <a:rPr lang="fr-FR" sz="1800" dirty="0" err="1"/>
              <a:t>Working</a:t>
            </a:r>
            <a:r>
              <a:rPr lang="fr-FR" sz="1800" dirty="0"/>
              <a:t> in pairs </a:t>
            </a:r>
          </a:p>
          <a:p>
            <a:pPr marL="214313" lvl="1"/>
            <a:r>
              <a:rPr lang="fr-FR" sz="1800" dirty="0" err="1"/>
              <a:t>Execute</a:t>
            </a:r>
            <a:r>
              <a:rPr lang="fr-FR" sz="1800" dirty="0"/>
              <a:t> </a:t>
            </a:r>
            <a:r>
              <a:rPr lang="fr-FR" sz="1800" dirty="0" err="1"/>
              <a:t>run</a:t>
            </a:r>
            <a:r>
              <a:rPr lang="fr-FR" sz="1800" dirty="0"/>
              <a:t> script and </a:t>
            </a:r>
            <a:r>
              <a:rPr lang="fr-FR" sz="1800" dirty="0" err="1"/>
              <a:t>read</a:t>
            </a:r>
            <a:r>
              <a:rPr lang="fr-FR" sz="1800" dirty="0"/>
              <a:t> instructions</a:t>
            </a:r>
          </a:p>
          <a:p>
            <a:endParaRPr lang="fr-FR" sz="1800" dirty="0"/>
          </a:p>
          <a:p>
            <a:r>
              <a:rPr lang="fr-FR" sz="1800" dirty="0" err="1">
                <a:solidFill>
                  <a:srgbClr val="FF0000"/>
                </a:solidFill>
              </a:rPr>
              <a:t>Red</a:t>
            </a:r>
            <a:r>
              <a:rPr lang="fr-FR" sz="1800" dirty="0">
                <a:solidFill>
                  <a:srgbClr val="FF0000"/>
                </a:solidFill>
              </a:rPr>
              <a:t> test </a:t>
            </a:r>
            <a:r>
              <a:rPr lang="fr-FR" sz="1800" dirty="0"/>
              <a:t>=&gt; </a:t>
            </a:r>
            <a:r>
              <a:rPr lang="fr-FR" sz="1800" dirty="0">
                <a:solidFill>
                  <a:srgbClr val="92D050"/>
                </a:solidFill>
              </a:rPr>
              <a:t>Green test</a:t>
            </a:r>
          </a:p>
          <a:p>
            <a:endParaRPr lang="fr-FR" sz="1800" dirty="0"/>
          </a:p>
          <a:p>
            <a:r>
              <a:rPr lang="fr-FR" sz="1800" dirty="0"/>
              <a:t>3 </a:t>
            </a:r>
            <a:r>
              <a:rPr lang="fr-FR" sz="1800" dirty="0" err="1"/>
              <a:t>steps</a:t>
            </a:r>
            <a:r>
              <a:rPr lang="fr-FR" sz="1800" dirty="0"/>
              <a:t> (+2 bonus)</a:t>
            </a:r>
          </a:p>
          <a:p>
            <a:pPr lvl="1"/>
            <a:r>
              <a:rPr lang="fr-FR" sz="1500" b="1" dirty="0"/>
              <a:t>C</a:t>
            </a:r>
            <a:r>
              <a:rPr lang="fr-FR" sz="1500" dirty="0"/>
              <a:t>ommand </a:t>
            </a:r>
            <a:r>
              <a:rPr lang="fr-FR" sz="1500" dirty="0" err="1"/>
              <a:t>DeleteMessage</a:t>
            </a:r>
            <a:endParaRPr lang="fr-FR" sz="1500" dirty="0"/>
          </a:p>
          <a:p>
            <a:pPr lvl="1"/>
            <a:r>
              <a:rPr lang="fr-FR" sz="1500" b="1" dirty="0" err="1"/>
              <a:t>Q</a:t>
            </a:r>
            <a:r>
              <a:rPr lang="fr-FR" sz="1500" dirty="0" err="1"/>
              <a:t>uery</a:t>
            </a:r>
            <a:r>
              <a:rPr lang="fr-FR" sz="1500" dirty="0"/>
              <a:t> Timeline Message</a:t>
            </a:r>
          </a:p>
          <a:p>
            <a:pPr lvl="1"/>
            <a:r>
              <a:rPr lang="fr-FR" sz="1500" b="1" dirty="0"/>
              <a:t>E</a:t>
            </a:r>
            <a:r>
              <a:rPr lang="fr-FR" sz="1500" dirty="0"/>
              <a:t>vents in </a:t>
            </a:r>
            <a:r>
              <a:rPr lang="fr-FR" sz="1500" dirty="0" err="1"/>
              <a:t>aggregate</a:t>
            </a:r>
            <a:endParaRPr lang="fr-FR" sz="1500" dirty="0"/>
          </a:p>
          <a:p>
            <a:pPr marL="3429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0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51327" y="497625"/>
            <a:ext cx="5041347" cy="1428750"/>
          </a:xfrm>
        </p:spPr>
        <p:txBody>
          <a:bodyPr/>
          <a:lstStyle/>
          <a:p>
            <a:pPr algn="ctr"/>
            <a:r>
              <a:rPr lang="fr-FR" b="1" dirty="0" smtClean="0"/>
              <a:t>FOCUS ON </a:t>
            </a:r>
            <a:r>
              <a:rPr lang="fr-FR" b="1" dirty="0" err="1"/>
              <a:t>core</a:t>
            </a:r>
            <a:r>
              <a:rPr lang="fr-FR" b="1" dirty="0"/>
              <a:t> Domain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51322" y="1926375"/>
            <a:ext cx="7429500" cy="3505277"/>
          </a:xfrm>
        </p:spPr>
        <p:txBody>
          <a:bodyPr>
            <a:normAutofit/>
          </a:bodyPr>
          <a:lstStyle/>
          <a:p>
            <a:r>
              <a:rPr lang="fr-FR" sz="1800" dirty="0" smtClean="0"/>
              <a:t>Do not change</a:t>
            </a:r>
          </a:p>
          <a:p>
            <a:pPr lvl="1"/>
            <a:r>
              <a:rPr lang="fr-FR" dirty="0" smtClean="0"/>
              <a:t>Tests code</a:t>
            </a:r>
          </a:p>
          <a:p>
            <a:pPr lvl="1"/>
            <a:r>
              <a:rPr lang="fr-FR" dirty="0" smtClean="0"/>
              <a:t>Infrastructure code</a:t>
            </a:r>
          </a:p>
          <a:p>
            <a:endParaRPr lang="fr-FR" dirty="0"/>
          </a:p>
          <a:p>
            <a:r>
              <a:rPr lang="fr-FR" dirty="0" smtClean="0"/>
              <a:t>You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Identity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implementation</a:t>
            </a:r>
            <a:r>
              <a:rPr lang="fr-FR" dirty="0" smtClean="0"/>
              <a:t> as </a:t>
            </a:r>
            <a:r>
              <a:rPr lang="fr-FR" dirty="0" err="1" smtClean="0"/>
              <a:t>example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735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125" y="547627"/>
            <a:ext cx="6861750" cy="1428750"/>
          </a:xfrm>
        </p:spPr>
        <p:txBody>
          <a:bodyPr/>
          <a:lstStyle/>
          <a:p>
            <a:pPr algn="ctr"/>
            <a:r>
              <a:rPr lang="fr-FR" dirty="0" err="1" smtClean="0"/>
              <a:t>Repository</a:t>
            </a:r>
            <a:r>
              <a:rPr lang="fr-FR" dirty="0" smtClean="0"/>
              <a:t> git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17838" y="2207419"/>
            <a:ext cx="7984837" cy="2993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git clone </a:t>
            </a:r>
            <a:r>
              <a:rPr lang="fr-FR" sz="2400" b="1" dirty="0"/>
              <a:t>https://github.com/DevLyon/mixter.git</a:t>
            </a:r>
          </a:p>
          <a:p>
            <a:pPr marL="0" indent="0">
              <a:buNone/>
            </a:pPr>
            <a:r>
              <a:rPr lang="fr-FR" sz="2400" dirty="0"/>
              <a:t>./</a:t>
            </a:r>
            <a:r>
              <a:rPr lang="fr-FR" sz="2400" dirty="0" err="1"/>
              <a:t>run</a:t>
            </a:r>
            <a:endParaRPr lang="fr-FR" sz="2400" dirty="0"/>
          </a:p>
          <a:p>
            <a:endParaRPr lang="fr-FR" dirty="0"/>
          </a:p>
          <a:p>
            <a:pPr lvl="2"/>
            <a:endParaRPr lang="fr-FR" sz="1500" dirty="0"/>
          </a:p>
          <a:p>
            <a:pPr marL="0" indent="0">
              <a:buNone/>
            </a:pPr>
            <a:r>
              <a:rPr lang="fr-FR" sz="2400" dirty="0"/>
              <a:t>Slide : </a:t>
            </a:r>
            <a:r>
              <a:rPr lang="fr-FR" sz="2400" dirty="0" smtClean="0"/>
              <a:t>https://github.com/devlyon/mixter/raw/master/slide.pdf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4783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09903" y="269122"/>
            <a:ext cx="4924195" cy="1047613"/>
          </a:xfrm>
        </p:spPr>
        <p:txBody>
          <a:bodyPr/>
          <a:lstStyle/>
          <a:p>
            <a:pPr algn="ctr"/>
            <a:r>
              <a:rPr lang="fr-FR" dirty="0" smtClean="0"/>
              <a:t>1. </a:t>
            </a:r>
            <a:r>
              <a:rPr lang="fr-FR" dirty="0" err="1" smtClean="0"/>
              <a:t>Delete</a:t>
            </a:r>
            <a:r>
              <a:rPr lang="fr-FR" dirty="0" smtClean="0"/>
              <a:t> Command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2778" y="1403755"/>
            <a:ext cx="6709172" cy="2526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>
                <a:latin typeface="Century Gothic" charset="0"/>
              </a:rPr>
              <a:t>What we will learn</a:t>
            </a:r>
          </a:p>
          <a:p>
            <a:r>
              <a:rPr lang="fr-FR" dirty="0">
                <a:latin typeface="Calibri" charset="0"/>
              </a:rPr>
              <a:t>publish events from aggregate,</a:t>
            </a:r>
          </a:p>
          <a:p>
            <a:r>
              <a:rPr lang="en-US" dirty="0">
                <a:latin typeface="Calibri" charset="0"/>
              </a:rPr>
              <a:t>use projection for decision inside </a:t>
            </a:r>
            <a:r>
              <a:rPr lang="fr-FR" dirty="0">
                <a:latin typeface="Calibri" charset="0"/>
              </a:rPr>
              <a:t>aggregate (</a:t>
            </a:r>
            <a:r>
              <a:rPr lang="en-US" dirty="0">
                <a:latin typeface="Calibri" charset="0"/>
              </a:rPr>
              <a:t>contains only "state" for future decision, DO NOT keep all state </a:t>
            </a:r>
            <a:r>
              <a:rPr lang="fr-FR" dirty="0">
                <a:latin typeface="Calibri" charset="0"/>
              </a:rPr>
              <a:t>like in an entity)</a:t>
            </a:r>
          </a:p>
          <a:p>
            <a:r>
              <a:rPr lang="fr-FR" dirty="0">
                <a:latin typeface="Calibri" charset="0"/>
              </a:rPr>
              <a:t>Implement "business rules" that </a:t>
            </a:r>
            <a:r>
              <a:rPr lang="en-US" dirty="0">
                <a:latin typeface="Calibri" charset="0"/>
              </a:rPr>
              <a:t>insure aggregate consistency (based on decision projection and </a:t>
            </a:r>
            <a:r>
              <a:rPr lang="fr-FR" dirty="0">
                <a:latin typeface="Calibri" charset="0"/>
              </a:rPr>
              <a:t>command=method parameters</a:t>
            </a:r>
            <a:r>
              <a:rPr lang="en-US" dirty="0">
                <a:latin typeface="Calibri" charset="0"/>
              </a:rPr>
              <a:t>)</a:t>
            </a:r>
            <a:endParaRPr lang="fr-FR" dirty="0">
              <a:latin typeface="Calibri" charset="0"/>
            </a:endParaRPr>
          </a:p>
          <a:p>
            <a:pPr marL="0" indent="0">
              <a:buNone/>
            </a:pPr>
            <a:r>
              <a:rPr lang="fr-FR" b="1" dirty="0">
                <a:latin typeface="Calibri" charset="0"/>
              </a:rPr>
              <a:t>In brief : the C of CQRS</a:t>
            </a: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7" b="45908"/>
          <a:stretch/>
        </p:blipFill>
        <p:spPr bwMode="auto">
          <a:xfrm>
            <a:off x="4783232" y="4158314"/>
            <a:ext cx="3519556" cy="17253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00" y="4158314"/>
            <a:ext cx="3136310" cy="17256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919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1162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2. Timeline messages </a:t>
            </a:r>
            <a:r>
              <a:rPr lang="fr-FR" dirty="0"/>
              <a:t>Projection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23963" y="1428750"/>
            <a:ext cx="6709172" cy="21955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fr-FR" dirty="0" err="1"/>
              <a:t>Create another </a:t>
            </a:r>
            <a:r>
              <a:rPr lang="en-US" dirty="0" err="1"/>
              <a:t>model for Query (Projection, TimelineMessageProjection)</a:t>
            </a:r>
            <a:endParaRPr lang="fr-FR" dirty="0" err="1"/>
          </a:p>
          <a:p>
            <a:r>
              <a:rPr lang="en-US" dirty="0"/>
              <a:t>Transform events in a projection model through an </a:t>
            </a:r>
            <a:r>
              <a:rPr lang="fr-FR" dirty="0"/>
              <a:t>EventHandler</a:t>
            </a:r>
            <a:endParaRPr lang="en-US" dirty="0"/>
          </a:p>
          <a:p>
            <a:r>
              <a:rPr lang="fr-FR" dirty="0"/>
              <a:t>A projection repository (in-memory) with its interface is given</a:t>
            </a:r>
          </a:p>
          <a:p>
            <a:pPr marL="0" indent="0">
              <a:buNone/>
            </a:pPr>
            <a:r>
              <a:rPr lang="en-US" b="1" dirty="0"/>
              <a:t>In brief : Q of CQRS</a:t>
            </a:r>
            <a:endParaRPr lang="fr-FR" b="1" dirty="0"/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8" t="36108" b="9915"/>
          <a:stretch/>
        </p:blipFill>
        <p:spPr bwMode="auto">
          <a:xfrm>
            <a:off x="4983335" y="4063213"/>
            <a:ext cx="3538874" cy="1699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75" y="3909593"/>
            <a:ext cx="3597099" cy="21100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4131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9858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3. Subscription Aggregate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48966" y="1495426"/>
            <a:ext cx="6710363" cy="2025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What we will learn</a:t>
            </a:r>
          </a:p>
          <a:p>
            <a:r>
              <a:rPr lang="en-US" dirty="0" err="1"/>
              <a:t>Create a new aggregate (Subscription)</a:t>
            </a:r>
            <a:endParaRPr lang="fr-FR" dirty="0" err="1"/>
          </a:p>
          <a:p>
            <a:r>
              <a:rPr lang="en-US" dirty="0" err="1"/>
              <a:t>Raise </a:t>
            </a:r>
            <a:r>
              <a:rPr lang="fr-FR" dirty="0" err="1"/>
              <a:t>events</a:t>
            </a:r>
            <a:r>
              <a:rPr lang="fr-FR" dirty="0"/>
              <a:t> </a:t>
            </a:r>
            <a:r>
              <a:rPr lang="en-US" dirty="0"/>
              <a:t>from it </a:t>
            </a:r>
            <a:r>
              <a:rPr lang="fr-FR" dirty="0"/>
              <a:t>: UserFollowed and User</a:t>
            </a:r>
            <a:r>
              <a:rPr lang="fr-FR" dirty="0">
                <a:latin typeface="Century Gothic" charset="0"/>
              </a:rPr>
              <a:t>Unfollowed</a:t>
            </a:r>
          </a:p>
          <a:p>
            <a:r>
              <a:rPr lang="en-US" dirty="0"/>
              <a:t>Create a decision projection for it</a:t>
            </a:r>
            <a:endParaRPr lang="fr-FR" dirty="0"/>
          </a:p>
          <a:p>
            <a:r>
              <a:rPr lang="en-US" dirty="0"/>
              <a:t>Implement replay of events (event sourced aggregate)</a:t>
            </a:r>
          </a:p>
          <a:p>
            <a:pPr marL="0" indent="0">
              <a:buNone/>
            </a:pPr>
            <a:r>
              <a:rPr lang="en-US" b="1" dirty="0"/>
              <a:t>In brief : C of CQRS + Event Sourcing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93" y="3786341"/>
            <a:ext cx="3239145" cy="2067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 descr="Numérisation_2015040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152" y="3786341"/>
            <a:ext cx="3840342" cy="18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8852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4. </a:t>
            </a:r>
            <a:r>
              <a:rPr lang="fr-FR" dirty="0" err="1" smtClean="0"/>
              <a:t>Aggregates</a:t>
            </a:r>
            <a:r>
              <a:rPr lang="fr-FR" dirty="0" smtClean="0"/>
              <a:t> interaction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10853" y="1434704"/>
            <a:ext cx="6709172" cy="2051303"/>
          </a:xfrm>
        </p:spPr>
        <p:txBody>
          <a:bodyPr/>
          <a:lstStyle/>
          <a:p>
            <a:pPr marL="0" indent="0">
              <a:buNone/>
            </a:pPr>
            <a:r>
              <a:rPr lang="fr-FR" dirty="0" err="1"/>
              <a:t>What we will learn</a:t>
            </a:r>
          </a:p>
          <a:p>
            <a:r>
              <a:rPr lang="en-US" dirty="0" err="1"/>
              <a:t>Coordinate several aggregates to limit coupling</a:t>
            </a:r>
            <a:endParaRPr lang="fr-FR" dirty="0" err="1"/>
          </a:p>
          <a:p>
            <a:r>
              <a:rPr lang="fr-FR" dirty="0"/>
              <a:t>Concept of " Eventual consistency"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284" y="3300431"/>
            <a:ext cx="7279466" cy="305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10563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5. Command Handler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25776" y="846910"/>
            <a:ext cx="6709906" cy="3146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endParaRPr lang="fr-FR" dirty="0"/>
          </a:p>
          <a:p>
            <a:r>
              <a:rPr lang="fr-FR" dirty="0" err="1" smtClean="0"/>
              <a:t>Integrate</a:t>
            </a:r>
            <a:r>
              <a:rPr lang="fr-FR" dirty="0" smtClean="0"/>
              <a:t> </a:t>
            </a:r>
            <a:r>
              <a:rPr lang="fr-FR" dirty="0" err="1" smtClean="0"/>
              <a:t>previous</a:t>
            </a:r>
            <a:r>
              <a:rPr lang="fr-FR" dirty="0" smtClean="0"/>
              <a:t> code </a:t>
            </a:r>
            <a:r>
              <a:rPr lang="fr-FR" dirty="0" err="1" smtClean="0"/>
              <a:t>from</a:t>
            </a:r>
            <a:r>
              <a:rPr lang="fr-FR" dirty="0" smtClean="0"/>
              <a:t> Message &amp; </a:t>
            </a:r>
            <a:r>
              <a:rPr lang="fr-FR" dirty="0" err="1" smtClean="0"/>
              <a:t>Identity</a:t>
            </a:r>
            <a:r>
              <a:rPr lang="fr-FR" dirty="0" smtClean="0"/>
              <a:t> </a:t>
            </a:r>
            <a:r>
              <a:rPr lang="fr-FR" dirty="0" err="1" smtClean="0"/>
              <a:t>contexts</a:t>
            </a:r>
            <a:r>
              <a:rPr lang="fr-FR" dirty="0" smtClean="0"/>
              <a:t> in a command</a:t>
            </a:r>
          </a:p>
          <a:p>
            <a:r>
              <a:rPr lang="fr-FR" dirty="0" smtClean="0"/>
              <a:t>Write </a:t>
            </a:r>
            <a:r>
              <a:rPr lang="fr-FR" dirty="0" err="1" smtClean="0"/>
              <a:t>some</a:t>
            </a:r>
            <a:r>
              <a:rPr lang="fr-FR" dirty="0" smtClean="0"/>
              <a:t> web infrastructure code </a:t>
            </a:r>
            <a:r>
              <a:rPr lang="fr-FR" dirty="0" err="1" smtClean="0"/>
              <a:t>executing</a:t>
            </a:r>
            <a:r>
              <a:rPr lang="fr-FR" dirty="0" smtClean="0"/>
              <a:t> the command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 err="1" smtClean="0"/>
              <a:t>Request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to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Message command, </a:t>
            </a:r>
            <a:r>
              <a:rPr lang="fr-FR" dirty="0" err="1"/>
              <a:t>with</a:t>
            </a:r>
            <a:r>
              <a:rPr lang="fr-FR" dirty="0"/>
              <a:t> session </a:t>
            </a:r>
            <a:r>
              <a:rPr lang="fr-FR" dirty="0" err="1"/>
              <a:t>validity</a:t>
            </a:r>
            <a:r>
              <a:rPr lang="fr-FR" dirty="0"/>
              <a:t> </a:t>
            </a:r>
            <a:r>
              <a:rPr lang="fr-FR" dirty="0" err="1" smtClean="0"/>
              <a:t>verification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NB : no tests for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for </a:t>
            </a:r>
            <a:r>
              <a:rPr lang="fr-FR" dirty="0" err="1"/>
              <a:t>now</a:t>
            </a:r>
            <a:r>
              <a:rPr lang="fr-FR" dirty="0"/>
              <a:t>…</a:t>
            </a:r>
          </a:p>
        </p:txBody>
      </p:sp>
      <p:pic>
        <p:nvPicPr>
          <p:cNvPr id="4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021" b="43959"/>
          <a:stretch/>
        </p:blipFill>
        <p:spPr bwMode="auto">
          <a:xfrm>
            <a:off x="1200005" y="4170807"/>
            <a:ext cx="6535677" cy="2262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74572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8417" y="1157968"/>
            <a:ext cx="6507167" cy="2400300"/>
          </a:xfrm>
        </p:spPr>
        <p:txBody>
          <a:bodyPr/>
          <a:lstStyle/>
          <a:p>
            <a:r>
              <a:rPr lang="fr-FR" dirty="0"/>
              <a:t>Agilité par le code grâce à </a:t>
            </a:r>
            <a:r>
              <a:rPr lang="fr-FR" b="1" dirty="0"/>
              <a:t>CQRS</a:t>
            </a:r>
            <a:r>
              <a:rPr lang="fr-FR" dirty="0"/>
              <a:t> et </a:t>
            </a:r>
            <a:r>
              <a:rPr lang="fr-FR" b="1" dirty="0" err="1"/>
              <a:t>EventSourcing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18417" y="3687424"/>
            <a:ext cx="6507167" cy="1428750"/>
          </a:xfrm>
        </p:spPr>
        <p:txBody>
          <a:bodyPr/>
          <a:lstStyle/>
          <a:p>
            <a:r>
              <a:rPr lang="fr-FR" dirty="0"/>
              <a:t>THANKS!</a:t>
            </a:r>
          </a:p>
        </p:txBody>
      </p:sp>
      <p:sp>
        <p:nvSpPr>
          <p:cNvPr id="5" name="ZoneTexte 3"/>
          <p:cNvSpPr txBox="1"/>
          <p:nvPr/>
        </p:nvSpPr>
        <p:spPr>
          <a:xfrm>
            <a:off x="7233424" y="5094628"/>
            <a:ext cx="19982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smtClean="0"/>
              <a:t>Florent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</a:t>
            </a:r>
            <a:r>
              <a:rPr lang="fr-FR" sz="1350" dirty="0" err="1">
                <a:solidFill>
                  <a:srgbClr val="FFFFFF"/>
                </a:solidFill>
                <a:latin typeface="Century Gothic" charset="0"/>
              </a:rPr>
              <a:t>florentpellet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 </a:t>
            </a:r>
            <a:endParaRPr lang="fr-FR" sz="1350" dirty="0">
              <a:solidFill>
                <a:srgbClr val="FFFFFF"/>
              </a:solidFill>
              <a:latin typeface="Century Gothic" charset="0"/>
              <a:hlinkClick r:id="rId3"/>
            </a:endParaRPr>
          </a:p>
        </p:txBody>
      </p:sp>
      <p:sp>
        <p:nvSpPr>
          <p:cNvPr id="6" name="ZoneTexte 3"/>
          <p:cNvSpPr txBox="1"/>
          <p:nvPr/>
        </p:nvSpPr>
        <p:spPr>
          <a:xfrm>
            <a:off x="6921190" y="5339821"/>
            <a:ext cx="231044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Clément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@clem_bouiller</a:t>
            </a:r>
            <a:endParaRPr lang="fr-FR" sz="1350" u="sng" dirty="0">
              <a:solidFill>
                <a:srgbClr val="0084B4"/>
              </a:solidFill>
              <a:latin typeface="Century Gothic" charset="0"/>
            </a:endParaRPr>
          </a:p>
        </p:txBody>
      </p:sp>
      <p:sp>
        <p:nvSpPr>
          <p:cNvPr id="7" name="ZoneTexte 3"/>
          <p:cNvSpPr txBox="1"/>
          <p:nvPr/>
        </p:nvSpPr>
        <p:spPr>
          <a:xfrm>
            <a:off x="7538224" y="5567982"/>
            <a:ext cx="169341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Jean </a:t>
            </a:r>
            <a:r>
              <a:rPr lang="fr-FR" sz="1350" dirty="0">
                <a:solidFill>
                  <a:srgbClr val="FFFFFF"/>
                </a:solidFill>
                <a:latin typeface="Century Gothic" charset="0"/>
              </a:rPr>
              <a:t>@jeanhelou</a:t>
            </a:r>
          </a:p>
        </p:txBody>
      </p:sp>
      <p:sp>
        <p:nvSpPr>
          <p:cNvPr id="8" name="ZoneTexte 3"/>
          <p:cNvSpPr txBox="1"/>
          <p:nvPr/>
        </p:nvSpPr>
        <p:spPr>
          <a:xfrm>
            <a:off x="7670069" y="5826295"/>
            <a:ext cx="15615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>
                <a:solidFill>
                  <a:srgbClr val="FFFFFF"/>
                </a:solidFill>
              </a:rPr>
              <a:t>Emilien @ouarzy</a:t>
            </a:r>
            <a:endParaRPr lang="fr-FR" sz="1350" dirty="0">
              <a:solidFill>
                <a:srgbClr val="FFFFFF"/>
              </a:solidFill>
              <a:latin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46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8482" y="553877"/>
            <a:ext cx="3567037" cy="1428750"/>
          </a:xfrm>
        </p:spPr>
        <p:txBody>
          <a:bodyPr/>
          <a:lstStyle/>
          <a:p>
            <a:pPr algn="ctr"/>
            <a:r>
              <a:rPr lang="fr-FR" dirty="0" err="1" smtClean="0"/>
              <a:t>Who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40955" y="1784601"/>
            <a:ext cx="7429499" cy="2343151"/>
          </a:xfrm>
        </p:spPr>
        <p:txBody>
          <a:bodyPr/>
          <a:lstStyle/>
          <a:p>
            <a:r>
              <a:rPr lang="fr-FR" dirty="0" smtClean="0"/>
              <a:t>4 </a:t>
            </a:r>
            <a:r>
              <a:rPr lang="en-US" dirty="0" smtClean="0"/>
              <a:t>passionate</a:t>
            </a:r>
            <a:r>
              <a:rPr lang="fr-FR" dirty="0" smtClean="0"/>
              <a:t> </a:t>
            </a:r>
            <a:r>
              <a:rPr lang="fr-FR" dirty="0" err="1" smtClean="0"/>
              <a:t>guys</a:t>
            </a:r>
            <a:r>
              <a:rPr lang="fr-FR" dirty="0" smtClean="0"/>
              <a:t> </a:t>
            </a:r>
            <a:r>
              <a:rPr lang="fr-FR" dirty="0" err="1" smtClean="0"/>
              <a:t>initiated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workshop in 2015</a:t>
            </a:r>
          </a:p>
          <a:p>
            <a:endParaRPr lang="fr-FR" dirty="0"/>
          </a:p>
          <a:p>
            <a:r>
              <a:rPr lang="fr-FR" dirty="0" err="1" smtClean="0"/>
              <a:t>Feel</a:t>
            </a:r>
            <a:r>
              <a:rPr lang="fr-FR" dirty="0" smtClean="0"/>
              <a:t> free to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some</a:t>
            </a:r>
            <a:r>
              <a:rPr lang="fr-FR" dirty="0" smtClean="0"/>
              <a:t> feedback on </a:t>
            </a:r>
            <a:r>
              <a:rPr lang="fr-FR" dirty="0" err="1" smtClean="0"/>
              <a:t>GitHub</a:t>
            </a:r>
            <a:endParaRPr lang="fr-FR" dirty="0" smtClean="0"/>
          </a:p>
          <a:p>
            <a:pPr lvl="1"/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1214315" y="3913553"/>
            <a:ext cx="6579916" cy="1711324"/>
            <a:chOff x="1053823" y="3913553"/>
            <a:chExt cx="6579916" cy="1711324"/>
          </a:xfrm>
        </p:grpSpPr>
        <p:pic>
          <p:nvPicPr>
            <p:cNvPr id="1026" name="Picture 2" descr="http://devlyon.fr/img/clement_bouillier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705" y="3913553"/>
              <a:ext cx="105727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devlyon.fr/img/emilien_pecoul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6909" y="3913553"/>
              <a:ext cx="105727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devlyon.fr/img/florent_pellet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4272" y="3913553"/>
              <a:ext cx="105727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devlyon.fr/img/jean_helou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037" y="3913553"/>
              <a:ext cx="1057275" cy="1057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/>
            <p:cNvSpPr txBox="1"/>
            <p:nvPr/>
          </p:nvSpPr>
          <p:spPr>
            <a:xfrm>
              <a:off x="1053823" y="5117046"/>
              <a:ext cx="1451038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50" dirty="0" smtClean="0"/>
                <a:t>Clément</a:t>
              </a:r>
            </a:p>
            <a:p>
              <a:pPr algn="ctr"/>
              <a:r>
                <a:rPr lang="fr-FR" sz="1350" dirty="0">
                  <a:solidFill>
                    <a:srgbClr val="FFFFFF"/>
                  </a:solidFill>
                  <a:latin typeface="Century Gothic" charset="0"/>
                </a:rPr>
                <a:t>@</a:t>
              </a:r>
              <a:r>
                <a:rPr lang="fr-FR" sz="1350" dirty="0" err="1" smtClean="0">
                  <a:solidFill>
                    <a:srgbClr val="FFFFFF"/>
                  </a:solidFill>
                  <a:latin typeface="Century Gothic" charset="0"/>
                </a:rPr>
                <a:t>clem_bouiller</a:t>
              </a:r>
              <a:endParaRPr lang="fr-FR" sz="1350" u="sng" dirty="0">
                <a:solidFill>
                  <a:srgbClr val="0084B4"/>
                </a:solidFill>
                <a:latin typeface="Century Gothic" charset="0"/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089750" y="5117046"/>
              <a:ext cx="89159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50" dirty="0" smtClean="0"/>
                <a:t>Emilien</a:t>
              </a:r>
            </a:p>
            <a:p>
              <a:pPr algn="ctr"/>
              <a:r>
                <a:rPr lang="fr-FR" sz="1350" dirty="0">
                  <a:solidFill>
                    <a:srgbClr val="FFFFFF"/>
                  </a:solidFill>
                </a:rPr>
                <a:t>@</a:t>
              </a:r>
              <a:r>
                <a:rPr lang="fr-FR" sz="1350" dirty="0" err="1" smtClean="0">
                  <a:solidFill>
                    <a:srgbClr val="FFFFFF"/>
                  </a:solidFill>
                </a:rPr>
                <a:t>ouarzy</a:t>
              </a:r>
              <a:endParaRPr lang="fr-FR" sz="1350" dirty="0">
                <a:solidFill>
                  <a:srgbClr val="FFFFFF"/>
                </a:solidFill>
                <a:latin typeface="Century Gothic" charset="0"/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4598648" y="5117046"/>
              <a:ext cx="138852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50" dirty="0" smtClean="0"/>
                <a:t>Florent</a:t>
              </a:r>
            </a:p>
            <a:p>
              <a:pPr algn="ctr"/>
              <a:r>
                <a:rPr lang="fr-FR" sz="1350" dirty="0">
                  <a:solidFill>
                    <a:srgbClr val="FFFFFF"/>
                  </a:solidFill>
                  <a:latin typeface="Century Gothic" charset="0"/>
                </a:rPr>
                <a:t>@</a:t>
              </a:r>
              <a:r>
                <a:rPr lang="fr-FR" sz="1350" dirty="0" err="1">
                  <a:solidFill>
                    <a:srgbClr val="FFFFFF"/>
                  </a:solidFill>
                  <a:latin typeface="Century Gothic" charset="0"/>
                </a:rPr>
                <a:t>florentpellet</a:t>
              </a:r>
              <a:r>
                <a:rPr lang="fr-FR" sz="1350" dirty="0">
                  <a:solidFill>
                    <a:srgbClr val="FFFFFF"/>
                  </a:solidFill>
                  <a:latin typeface="Century Gothic" charset="0"/>
                </a:rPr>
                <a:t> 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6453608" y="5117046"/>
              <a:ext cx="118013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50" dirty="0" smtClean="0"/>
                <a:t>Jean</a:t>
              </a:r>
            </a:p>
            <a:p>
              <a:pPr algn="ctr"/>
              <a:r>
                <a:rPr lang="fr-FR" sz="1350" dirty="0">
                  <a:solidFill>
                    <a:srgbClr val="FFFFFF"/>
                  </a:solidFill>
                  <a:latin typeface="Century Gothic" charset="0"/>
                </a:rPr>
                <a:t>@</a:t>
              </a:r>
              <a:r>
                <a:rPr lang="fr-FR" sz="1350" dirty="0" err="1">
                  <a:solidFill>
                    <a:srgbClr val="FFFFFF"/>
                  </a:solidFill>
                  <a:latin typeface="Century Gothic" charset="0"/>
                </a:rPr>
                <a:t>jeanhelou</a:t>
              </a:r>
              <a:endParaRPr lang="fr-FR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236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251" y="526634"/>
            <a:ext cx="7429499" cy="1428750"/>
          </a:xfrm>
        </p:spPr>
        <p:txBody>
          <a:bodyPr/>
          <a:lstStyle/>
          <a:p>
            <a:pPr algn="ctr"/>
            <a:r>
              <a:rPr lang="fr-FR" dirty="0" smtClean="0"/>
              <a:t>CQRS</a:t>
            </a:r>
            <a:r>
              <a:rPr lang="fr-FR" dirty="0"/>
              <a:t> Concept </a:t>
            </a:r>
          </a:p>
        </p:txBody>
      </p:sp>
      <p:pic>
        <p:nvPicPr>
          <p:cNvPr id="2050" name="Picture 2" descr="Conceptual CQRS schema : UX, Command and Query representation with main concepts involv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83" y="1586549"/>
            <a:ext cx="6217234" cy="37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3"/>
          <p:cNvSpPr txBox="1"/>
          <p:nvPr/>
        </p:nvSpPr>
        <p:spPr>
          <a:xfrm>
            <a:off x="3365579" y="5418535"/>
            <a:ext cx="44282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" dirty="0"/>
              <a:t>Ref. "Conceptual CQRS"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94312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82842" y="518933"/>
            <a:ext cx="5978316" cy="1428750"/>
          </a:xfrm>
        </p:spPr>
        <p:txBody>
          <a:bodyPr/>
          <a:lstStyle/>
          <a:p>
            <a:pPr algn="ctr"/>
            <a:r>
              <a:rPr lang="fr-FR" dirty="0" err="1"/>
              <a:t>Event Sourcing </a:t>
            </a:r>
            <a:r>
              <a:rPr lang="fr-FR" dirty="0"/>
              <a:t>Concept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118880" y="5398563"/>
            <a:ext cx="2146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Ref. Jérémie </a:t>
            </a:r>
            <a:r>
              <a:rPr lang="fr-FR" sz="1350" dirty="0" err="1"/>
              <a:t>Chassaing</a:t>
            </a:r>
            <a:endParaRPr lang="fr-FR" sz="1350" dirty="0"/>
          </a:p>
        </p:txBody>
      </p:sp>
      <p:pic>
        <p:nvPicPr>
          <p:cNvPr id="7" name="Image 6" descr="Numérisation_201504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28" y="1790579"/>
            <a:ext cx="7209944" cy="355250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26319" y="5444729"/>
            <a:ext cx="35185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NB : DecisionProjection is also called State</a:t>
            </a:r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15035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6736" y="0"/>
            <a:ext cx="5310528" cy="1428750"/>
          </a:xfrm>
        </p:spPr>
        <p:txBody>
          <a:bodyPr/>
          <a:lstStyle/>
          <a:p>
            <a:pPr algn="ctr"/>
            <a:r>
              <a:rPr lang="fr-FR" dirty="0" smtClean="0"/>
              <a:t>The New </a:t>
            </a:r>
            <a:r>
              <a:rPr lang="fr-FR" dirty="0" err="1" smtClean="0"/>
              <a:t>unicorn</a:t>
            </a:r>
            <a:r>
              <a:rPr lang="fr-FR" dirty="0" smtClean="0"/>
              <a:t>!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261872" y="1660550"/>
            <a:ext cx="6620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We’ll </a:t>
            </a:r>
            <a:r>
              <a:rPr lang="en-US" dirty="0"/>
              <a:t>revolutionize the web!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We’ll </a:t>
            </a:r>
            <a:r>
              <a:rPr lang="en-US" dirty="0"/>
              <a:t>create a product like Twitter but better ...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 revolution!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822" y="3691875"/>
            <a:ext cx="5560357" cy="27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44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6736" y="0"/>
            <a:ext cx="5310528" cy="1428750"/>
          </a:xfrm>
        </p:spPr>
        <p:txBody>
          <a:bodyPr/>
          <a:lstStyle/>
          <a:p>
            <a:pPr algn="ctr"/>
            <a:r>
              <a:rPr lang="fr-FR" dirty="0" smtClean="0"/>
              <a:t>MIXTER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117" y="3364991"/>
            <a:ext cx="2573767" cy="318211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812695" y="1660550"/>
            <a:ext cx="3518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Instead tweet…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smtClean="0"/>
              <a:t>we'll </a:t>
            </a:r>
            <a:r>
              <a:rPr lang="en-US" sz="2400" dirty="0"/>
              <a:t>quack</a:t>
            </a:r>
            <a:r>
              <a:rPr lang="en-US" sz="2400" dirty="0" smtClean="0"/>
              <a:t>!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4714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6736" y="502520"/>
            <a:ext cx="5310528" cy="1428750"/>
          </a:xfrm>
        </p:spPr>
        <p:txBody>
          <a:bodyPr/>
          <a:lstStyle/>
          <a:p>
            <a:pPr algn="ctr"/>
            <a:r>
              <a:rPr lang="fr-FR" dirty="0" err="1"/>
              <a:t>Event Storming </a:t>
            </a:r>
            <a:r>
              <a:rPr lang="fr-FR" dirty="0"/>
              <a:t>Mixter</a:t>
            </a:r>
          </a:p>
        </p:txBody>
      </p:sp>
      <p:pic>
        <p:nvPicPr>
          <p:cNvPr id="4104" name="Picture 8" descr="https://gm1.ggpht.com/voUDC0uewORYp8hmzqJz7RwmdlhOLPTH7G8cjUiwmCeWm_Ocd9OlO3eGNPJimGuwFhivjQ_nxMNYWTYwc3jTvbLFQpPk2he8I6P0n2ASdzz7cO8cl2KDdFmbiYkbWRGJpu5F__eaUMQUB9EJvLkgqjxK9RleiuLkFE1zinIvZQXE-3WbB8Hlw6dQSPIG8pPvQxg7mjhe9c-kBpEweHYlRjygBTgf32GMT9hDflODiKYUYbGmceUbOkPmn6tnJlz2qRPyyC-QICi4URlLvvsUIWZ14op_dR1BTXxQ4Gyhf_IVXe35dVee_BeFV5Ry0t0Lo1C4B-JUIacfVJd3B25kEQRR0_5lPlxzg49r--tzfDrtt4CM57n493Tpe7RqZHZovUlvY95AC80U9X1rbRnCoHtoCIDJDdNGFzFxmc5xNMECc3b6WIvkfk7PV4tcU5t-8_QQJO_fXbM2ObxyKu-78UzFwfjk727tumwocwDBArOggAwQo70un1F9UvL2F3u9qek9EG7uE4wcbnF41ICSlloVLJxv8lEwwT9PqRJwm_FuFxVqdcz1oIuCtz6-To_O4lqGT58J3TUr=w1896-h955-l75-f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0" y="3263149"/>
            <a:ext cx="3559338" cy="200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https://gm1.ggpht.com/V-3GcHJA_mR9Au1cC0eYd8RxsEyXzWHHQZvUTbkAZqhgjYIFjoHITAC4gqAlJPsxTC-394kSA8yl-RwV6_IeOKKfTt-0Q8KIO4D_eE1YsiyXX81V5N7Xejzzn8gO2ehsXS5V6rUcmRkSAvh_avO3stYnBXS4PSgqIUockvuW90Oq0XArUmkO4_uvNBmpxajb-LegQrQ8duCaKamvJay2YfY8RaIyCrRt9GA2KWwhwN3GjOm5cM9MK-lu3pT4SzwofgtrKbWP_8_KcS_hn4-vDIdYfBzewiHW2nJcznzBNE-Jrtf5VGHX9iU5vRCG3IGhnZphEbpznU7SDYju66NkSX7lzNQjZZGANTJungvMjflKibx5ncSjcu5aUSeWHBuOXtg6LeqLhtGNl13ULlAhT0hrRGl829B9ryXWiBUtDVij6bf7lDz3hdrm9G2eqyokyimGxuEv8AV-Qgp1i166WkVwYAtcItjahjiBps7uW56pMnRk06oap078n1dmVfBGYUeoNBt_jrJP8X-aW-F6aZ1g8C--7HQMaUPJh1y_pbj21qpsCVtxTOvpFUaT-zjWRpo1pK1CEw=w1896-h955-l75-f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612" y="1769705"/>
            <a:ext cx="3374465" cy="24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795" y="3684525"/>
            <a:ext cx="4018088" cy="2260175"/>
          </a:xfrm>
          <a:prstGeom prst="rect">
            <a:avLst/>
          </a:prstGeom>
        </p:spPr>
      </p:pic>
      <p:pic>
        <p:nvPicPr>
          <p:cNvPr id="4100" name="Picture 4" descr="https://gm1.ggpht.com/QV458L_GFBF6r8loS9CCaRc-SkqFPS0lr9wjtm7Ad4E6YIq1fpRDZd2-dxxEzag-hfUWkm6QgYbkPt6kaoI-4x6qYquLJEqbEwvb2s4LzRVdsJrHuhRzEKy1H6s2AXMStIHxSUiXHLtssop5I7wRek3uulz_2Cup5jgjbFfQHNCSMYISu8DVc4rzObf1kXZON3EXtrF36DJ8K1tzUOMC4dkj2LJ_VC-P7ersfnsPniic3E_TDxaA41eLZumFBNRb5p-IFDfBxrVV1tEKS462Pt5PVj2k-XL21flawbxSr8Z-sAczqQSxyaG1jtXuJJE6sdbtNFHQCt4bp2Lh9-KX84nKfCqCpnohLYCxgMcYEU_R6_OI2oxpUJDQg7uy_WbqglWO2u1uE29wAbqNL-81dvgcB_tFhQeapbA-DalaH7z97TxsZ3gynPai8oxRtsEIKoVkHy9IRX9L7bB5fiGPzNnRRk6nmgi-ejpxgP3EQnpA56c6Pk-DNZ_NihyYVeytfB9RMTgRcL3M6G8MBpaCRS5a9QPieanAWFSSAE7WkC1__JyjwvKKpB0NYCGMhIRHaFSzFAszNgHy=w1896-h955-l75-f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60" y="2029989"/>
            <a:ext cx="2941784" cy="165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3"/>
          <p:cNvSpPr txBox="1"/>
          <p:nvPr/>
        </p:nvSpPr>
        <p:spPr>
          <a:xfrm>
            <a:off x="-396614" y="5509049"/>
            <a:ext cx="44282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350" dirty="0"/>
              <a:t>Ref. "Event Storming" - Alberto Brandolini</a:t>
            </a:r>
          </a:p>
        </p:txBody>
      </p:sp>
    </p:spTree>
    <p:extLst>
      <p:ext uri="{BB962C8B-B14F-4D97-AF65-F5344CB8AC3E}">
        <p14:creationId xmlns:p14="http://schemas.microsoft.com/office/powerpoint/2010/main" val="68235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42984" y="1490583"/>
            <a:ext cx="842210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1327" y="1890109"/>
            <a:ext cx="1147823" cy="3000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User </a:t>
            </a:r>
            <a:r>
              <a:rPr lang="fr-FR" sz="1350" dirty="0" err="1">
                <a:solidFill>
                  <a:prstClr val="white"/>
                </a:solidFill>
              </a:rPr>
              <a:t>Identity</a:t>
            </a: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29300" y="1399298"/>
            <a:ext cx="985838" cy="5078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934891" y="3999583"/>
            <a:ext cx="1004276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753" y="967250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 err="1">
                <a:solidFill>
                  <a:prstClr val="white"/>
                </a:solidFill>
              </a:rPr>
              <a:t>Identity</a:t>
            </a:r>
            <a:r>
              <a:rPr lang="fr-FR" sz="1350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098631" y="1054519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39727" y="4342785"/>
            <a:ext cx="842210" cy="7155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sz="1350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01015" y="2547184"/>
            <a:ext cx="1764257" cy="220825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865272" y="2021702"/>
            <a:ext cx="2772902" cy="5245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38174" y="2021702"/>
            <a:ext cx="44677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182122" y="3101749"/>
            <a:ext cx="1090669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036551" y="5399604"/>
            <a:ext cx="1016669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 err="1">
                <a:solidFill>
                  <a:prstClr val="white"/>
                </a:solidFill>
              </a:rPr>
              <a:t>Reward</a:t>
            </a: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23852" y="4368597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4552977" y="3924300"/>
            <a:ext cx="3372570" cy="19431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4638174" y="905377"/>
            <a:ext cx="0" cy="11163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1739" y="2222811"/>
            <a:ext cx="858224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Register</a:t>
            </a:r>
            <a:r>
              <a:rPr lang="fr-FR" sz="825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178562" y="1288714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24876" y="2401706"/>
            <a:ext cx="931696" cy="2192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</a:t>
            </a:r>
            <a:r>
              <a:rPr lang="fr-FR" sz="825" dirty="0" err="1">
                <a:solidFill>
                  <a:prstClr val="white"/>
                </a:solidFill>
              </a:rPr>
              <a:t>registered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808821" y="1151916"/>
            <a:ext cx="917303" cy="2077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</a:t>
            </a:r>
            <a:r>
              <a:rPr lang="fr-FR" sz="1350" dirty="0">
                <a:solidFill>
                  <a:prstClr val="white"/>
                </a:solidFill>
              </a:rPr>
              <a:t> </a:t>
            </a:r>
            <a:r>
              <a:rPr lang="fr-FR" sz="825" dirty="0" err="1">
                <a:solidFill>
                  <a:prstClr val="white"/>
                </a:solidFill>
              </a:rPr>
              <a:t>Connected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849473" y="1358664"/>
            <a:ext cx="894850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5390146" y="1063652"/>
            <a:ext cx="894850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description </a:t>
            </a:r>
            <a:r>
              <a:rPr lang="fr-FR" sz="825" dirty="0" err="1">
                <a:solidFill>
                  <a:prstClr val="white"/>
                </a:solidFill>
              </a:rPr>
              <a:t>updated</a:t>
            </a:r>
            <a:endParaRPr lang="fr-FR" sz="825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7925547" y="3919537"/>
            <a:ext cx="1180353" cy="47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549609" y="3584831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3807361" y="3286650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027821" y="3796289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Quack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569996" y="3525127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quacked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40812" y="4420728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648234" y="4712117"/>
            <a:ext cx="869041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Reply Message Quacked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3624757" y="4436193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Requack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4042822" y="4735100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requacked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4119499" y="3988717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</a:t>
            </a:r>
            <a:r>
              <a:rPr lang="fr-FR" sz="825" dirty="0" err="1">
                <a:solidFill>
                  <a:prstClr val="white"/>
                </a:solidFill>
              </a:rPr>
              <a:t>mentionned</a:t>
            </a:r>
            <a:endParaRPr lang="fr-FR" sz="825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3103315" y="2771773"/>
            <a:ext cx="1840764" cy="688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023182" y="2602168"/>
            <a:ext cx="733928" cy="3462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5714068" y="2439557"/>
            <a:ext cx="1050389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Followee Message </a:t>
            </a:r>
            <a:r>
              <a:rPr lang="fr-FR" sz="825" dirty="0" smtClean="0">
                <a:solidFill>
                  <a:prstClr val="white"/>
                </a:solidFill>
              </a:rPr>
              <a:t>Quacked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976394" y="3562885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351040" y="3735678"/>
            <a:ext cx="792760" cy="2192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7085147" y="2780878"/>
            <a:ext cx="793907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7512090" y="2609935"/>
            <a:ext cx="953972" cy="2192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4865968" y="3009832"/>
            <a:ext cx="464199" cy="1907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122420" y="5538104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Reward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7527003" y="5238021"/>
            <a:ext cx="1038705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</a:t>
            </a:r>
            <a:r>
              <a:rPr lang="fr-FR" sz="825" dirty="0" err="1">
                <a:solidFill>
                  <a:prstClr val="white"/>
                </a:solidFill>
              </a:rPr>
              <a:t>rewarded</a:t>
            </a:r>
            <a:endParaRPr lang="fr-FR" sz="825" dirty="0">
              <a:solidFill>
                <a:prstClr val="white"/>
              </a:solidFill>
            </a:endParaRPr>
          </a:p>
          <a:p>
            <a:pPr algn="ctr"/>
            <a:r>
              <a:rPr lang="fr-FR" sz="825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375815" y="1872445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Logout</a:t>
            </a:r>
            <a:r>
              <a:rPr lang="fr-FR" sz="825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006075" y="1735648"/>
            <a:ext cx="1022911" cy="2077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</a:t>
            </a:r>
            <a:r>
              <a:rPr lang="fr-FR" sz="1350" dirty="0">
                <a:solidFill>
                  <a:prstClr val="white"/>
                </a:solidFill>
              </a:rPr>
              <a:t> </a:t>
            </a:r>
            <a:r>
              <a:rPr lang="fr-FR" sz="825" dirty="0" err="1">
                <a:solidFill>
                  <a:prstClr val="white"/>
                </a:solidFill>
              </a:rPr>
              <a:t>Disconnected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2428405" y="2636383"/>
            <a:ext cx="733928" cy="3462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Timeline messages</a:t>
            </a:r>
          </a:p>
        </p:txBody>
      </p:sp>
      <p:pic>
        <p:nvPicPr>
          <p:cNvPr id="48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2615922"/>
            <a:ext cx="395567" cy="3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ZoneTexte 48"/>
          <p:cNvSpPr txBox="1"/>
          <p:nvPr/>
        </p:nvSpPr>
        <p:spPr>
          <a:xfrm>
            <a:off x="7831781" y="3429979"/>
            <a:ext cx="733928" cy="2192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Followers</a:t>
            </a:r>
          </a:p>
        </p:txBody>
      </p:sp>
      <p:pic>
        <p:nvPicPr>
          <p:cNvPr id="50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76" y="3346039"/>
            <a:ext cx="395567" cy="3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89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042984" y="1490583"/>
            <a:ext cx="842210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Session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11328" y="1890109"/>
            <a:ext cx="1148039" cy="3000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User </a:t>
            </a:r>
            <a:r>
              <a:rPr lang="fr-FR" sz="1350" dirty="0" err="1">
                <a:solidFill>
                  <a:prstClr val="white"/>
                </a:solidFill>
              </a:rPr>
              <a:t>Identity</a:t>
            </a: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829300" y="1399298"/>
            <a:ext cx="985838" cy="5078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User Profile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7753" y="967250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 err="1">
                <a:solidFill>
                  <a:prstClr val="white"/>
                </a:solidFill>
              </a:rPr>
              <a:t>Identity</a:t>
            </a:r>
            <a:r>
              <a:rPr lang="fr-FR" sz="1350" dirty="0">
                <a:solidFill>
                  <a:prstClr val="white"/>
                </a:solidFill>
              </a:rPr>
              <a:t> context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7098631" y="1054519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Mixter SEO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839727" y="4342785"/>
            <a:ext cx="842210" cy="71558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(core)</a:t>
            </a:r>
          </a:p>
          <a:p>
            <a:pPr algn="ctr"/>
            <a:r>
              <a:rPr lang="fr-FR" sz="1350" dirty="0">
                <a:solidFill>
                  <a:prstClr val="white"/>
                </a:solidFill>
              </a:rPr>
              <a:t>Mixter context</a:t>
            </a:r>
          </a:p>
        </p:txBody>
      </p:sp>
      <p:cxnSp>
        <p:nvCxnSpPr>
          <p:cNvPr id="15" name="Connecteur droit 14"/>
          <p:cNvCxnSpPr/>
          <p:nvPr/>
        </p:nvCxnSpPr>
        <p:spPr>
          <a:xfrm flipH="1">
            <a:off x="101015" y="2547184"/>
            <a:ext cx="1764257" cy="220825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1865272" y="2021702"/>
            <a:ext cx="2772902" cy="5245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4638174" y="2021702"/>
            <a:ext cx="44677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205270" y="3101749"/>
            <a:ext cx="1067522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Subscription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036551" y="5399604"/>
            <a:ext cx="1016669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 err="1">
                <a:solidFill>
                  <a:prstClr val="white"/>
                </a:solidFill>
              </a:rPr>
              <a:t>Reward</a:t>
            </a:r>
            <a:endParaRPr lang="fr-FR" sz="1350" dirty="0">
              <a:solidFill>
                <a:prstClr val="white"/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623852" y="4368597"/>
            <a:ext cx="842210" cy="50783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Gaming context</a:t>
            </a:r>
          </a:p>
        </p:txBody>
      </p:sp>
      <p:cxnSp>
        <p:nvCxnSpPr>
          <p:cNvPr id="24" name="Connecteur droit 23"/>
          <p:cNvCxnSpPr/>
          <p:nvPr/>
        </p:nvCxnSpPr>
        <p:spPr>
          <a:xfrm flipH="1">
            <a:off x="4552977" y="3924300"/>
            <a:ext cx="3372570" cy="194310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4638174" y="905377"/>
            <a:ext cx="0" cy="111632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1738" y="2222811"/>
            <a:ext cx="800715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Register</a:t>
            </a:r>
            <a:r>
              <a:rPr lang="fr-FR" sz="825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1178562" y="1288714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Log user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524876" y="2401706"/>
            <a:ext cx="896182" cy="21929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</a:t>
            </a:r>
            <a:r>
              <a:rPr lang="fr-FR" sz="825" dirty="0" err="1">
                <a:solidFill>
                  <a:prstClr val="white"/>
                </a:solidFill>
              </a:rPr>
              <a:t>registered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808821" y="1151916"/>
            <a:ext cx="917303" cy="2077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</a:t>
            </a:r>
            <a:r>
              <a:rPr lang="fr-FR" sz="1350" dirty="0">
                <a:solidFill>
                  <a:prstClr val="white"/>
                </a:solidFill>
              </a:rPr>
              <a:t> </a:t>
            </a:r>
            <a:r>
              <a:rPr lang="fr-FR" sz="825" dirty="0" err="1">
                <a:solidFill>
                  <a:prstClr val="white"/>
                </a:solidFill>
              </a:rPr>
              <a:t>Connected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4849473" y="1358664"/>
            <a:ext cx="894850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Update user description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5390146" y="1063652"/>
            <a:ext cx="894850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description </a:t>
            </a:r>
            <a:r>
              <a:rPr lang="fr-FR" sz="825" dirty="0" err="1">
                <a:solidFill>
                  <a:prstClr val="white"/>
                </a:solidFill>
              </a:rPr>
              <a:t>updated</a:t>
            </a:r>
            <a:endParaRPr lang="fr-FR" sz="825" dirty="0">
              <a:solidFill>
                <a:prstClr val="white"/>
              </a:solidFill>
            </a:endParaRPr>
          </a:p>
        </p:txBody>
      </p:sp>
      <p:cxnSp>
        <p:nvCxnSpPr>
          <p:cNvPr id="63" name="Connecteur droit 62"/>
          <p:cNvCxnSpPr/>
          <p:nvPr/>
        </p:nvCxnSpPr>
        <p:spPr>
          <a:xfrm>
            <a:off x="7925547" y="3919537"/>
            <a:ext cx="1180353" cy="4763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3549609" y="3584831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Delete message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3807361" y="3286650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deleted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2027821" y="3796289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Quack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569996" y="3525127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quacked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40812" y="4420728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Reply message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648234" y="4712117"/>
            <a:ext cx="869041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Reply Message Quacked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3624757" y="4436193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Requack</a:t>
            </a:r>
            <a:endParaRPr lang="fr-FR" sz="825" dirty="0">
              <a:solidFill>
                <a:prstClr val="white"/>
              </a:solidFill>
            </a:endParaRPr>
          </a:p>
          <a:p>
            <a:pPr algn="ctr"/>
            <a:r>
              <a:rPr lang="fr-FR" sz="825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4042822" y="4735100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requacked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4119499" y="3988717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</a:t>
            </a:r>
            <a:r>
              <a:rPr lang="fr-FR" sz="825" dirty="0" err="1">
                <a:solidFill>
                  <a:prstClr val="white"/>
                </a:solidFill>
              </a:rPr>
              <a:t>mentionned</a:t>
            </a:r>
            <a:endParaRPr lang="fr-FR" sz="825" dirty="0">
              <a:solidFill>
                <a:prstClr val="white"/>
              </a:solidFill>
            </a:endParaRPr>
          </a:p>
        </p:txBody>
      </p:sp>
      <p:cxnSp>
        <p:nvCxnSpPr>
          <p:cNvPr id="74" name="Connecteur droit avec flèche 73"/>
          <p:cNvCxnSpPr/>
          <p:nvPr/>
        </p:nvCxnSpPr>
        <p:spPr>
          <a:xfrm flipV="1">
            <a:off x="3103315" y="2771773"/>
            <a:ext cx="1840764" cy="688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5023182" y="2602168"/>
            <a:ext cx="733928" cy="3462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Notify follower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5714068" y="2439557"/>
            <a:ext cx="1050389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Followee Message </a:t>
            </a:r>
            <a:r>
              <a:rPr lang="fr-FR" sz="825" dirty="0" smtClean="0">
                <a:solidFill>
                  <a:prstClr val="white"/>
                </a:solidFill>
              </a:rPr>
              <a:t>Quacked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78" name="ZoneTexte 77"/>
          <p:cNvSpPr txBox="1"/>
          <p:nvPr/>
        </p:nvSpPr>
        <p:spPr>
          <a:xfrm>
            <a:off x="5976394" y="3562885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 user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6351040" y="3672199"/>
            <a:ext cx="733928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followed</a:t>
            </a:r>
          </a:p>
        </p:txBody>
      </p:sp>
      <p:sp>
        <p:nvSpPr>
          <p:cNvPr id="80" name="ZoneTexte 79"/>
          <p:cNvSpPr txBox="1"/>
          <p:nvPr/>
        </p:nvSpPr>
        <p:spPr>
          <a:xfrm>
            <a:off x="7145126" y="2717399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Unfollow user</a:t>
            </a:r>
          </a:p>
        </p:txBody>
      </p:sp>
      <p:sp>
        <p:nvSpPr>
          <p:cNvPr id="81" name="ZoneTexte 80"/>
          <p:cNvSpPr txBox="1"/>
          <p:nvPr/>
        </p:nvSpPr>
        <p:spPr>
          <a:xfrm>
            <a:off x="7512090" y="2546456"/>
            <a:ext cx="841336" cy="3462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 unfollowed</a:t>
            </a: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4865968" y="3009832"/>
            <a:ext cx="464199" cy="19075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ZoneTexte 85"/>
          <p:cNvSpPr txBox="1"/>
          <p:nvPr/>
        </p:nvSpPr>
        <p:spPr>
          <a:xfrm>
            <a:off x="7122420" y="5538104"/>
            <a:ext cx="733928" cy="34624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Reward</a:t>
            </a:r>
            <a:r>
              <a:rPr lang="fr-FR" sz="825" dirty="0">
                <a:solidFill>
                  <a:prstClr val="white"/>
                </a:solidFill>
              </a:rPr>
              <a:t> message</a:t>
            </a:r>
          </a:p>
        </p:txBody>
      </p:sp>
      <p:sp>
        <p:nvSpPr>
          <p:cNvPr id="87" name="ZoneTexte 86"/>
          <p:cNvSpPr txBox="1"/>
          <p:nvPr/>
        </p:nvSpPr>
        <p:spPr>
          <a:xfrm>
            <a:off x="7527004" y="5111064"/>
            <a:ext cx="955096" cy="6001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Message </a:t>
            </a:r>
            <a:r>
              <a:rPr lang="fr-FR" sz="825" dirty="0" err="1">
                <a:solidFill>
                  <a:prstClr val="white"/>
                </a:solidFill>
              </a:rPr>
              <a:t>rewarded</a:t>
            </a:r>
            <a:endParaRPr lang="fr-FR" sz="825" dirty="0">
              <a:solidFill>
                <a:prstClr val="white"/>
              </a:solidFill>
            </a:endParaRPr>
          </a:p>
          <a:p>
            <a:pPr algn="ctr"/>
            <a:r>
              <a:rPr lang="fr-FR" sz="825" dirty="0">
                <a:solidFill>
                  <a:prstClr val="white"/>
                </a:solidFill>
              </a:rPr>
              <a:t>(&gt;500 republished)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2375815" y="1872445"/>
            <a:ext cx="733928" cy="21929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 err="1">
                <a:solidFill>
                  <a:prstClr val="white"/>
                </a:solidFill>
              </a:rPr>
              <a:t>Logout</a:t>
            </a:r>
            <a:r>
              <a:rPr lang="fr-FR" sz="825" dirty="0">
                <a:solidFill>
                  <a:prstClr val="white"/>
                </a:solidFill>
              </a:rPr>
              <a:t> user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3006075" y="1735648"/>
            <a:ext cx="1022911" cy="20774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tIns="0" bIns="0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User</a:t>
            </a:r>
            <a:r>
              <a:rPr lang="fr-FR" sz="1350" dirty="0">
                <a:solidFill>
                  <a:prstClr val="white"/>
                </a:solidFill>
              </a:rPr>
              <a:t> </a:t>
            </a:r>
            <a:r>
              <a:rPr lang="fr-FR" sz="825" dirty="0" err="1">
                <a:solidFill>
                  <a:prstClr val="white"/>
                </a:solidFill>
              </a:rPr>
              <a:t>Disconnected</a:t>
            </a:r>
            <a:endParaRPr lang="fr-FR" sz="825" dirty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6750" y="905377"/>
            <a:ext cx="3468262" cy="10696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512089" y="4316978"/>
            <a:ext cx="1213916" cy="85541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29301" y="5172396"/>
            <a:ext cx="3003461" cy="8371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955106" y="2368343"/>
            <a:ext cx="1895142" cy="62127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743413" y="2952471"/>
            <a:ext cx="1546943" cy="112871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7011316" y="2314636"/>
            <a:ext cx="1690063" cy="6376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59964" y="2520844"/>
            <a:ext cx="1895142" cy="719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885194" y="3237760"/>
            <a:ext cx="613022" cy="25072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907172" y="2989616"/>
            <a:ext cx="594850" cy="15894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814654" y="4576269"/>
            <a:ext cx="594850" cy="45392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98216" y="3237760"/>
            <a:ext cx="1220534" cy="72633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065510" y="3949048"/>
            <a:ext cx="841662" cy="4540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2428405" y="2636383"/>
            <a:ext cx="733928" cy="34624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Timeline messages</a:t>
            </a:r>
          </a:p>
        </p:txBody>
      </p:sp>
      <p:pic>
        <p:nvPicPr>
          <p:cNvPr id="77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00" y="2615922"/>
            <a:ext cx="395567" cy="3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ZoneTexte 81"/>
          <p:cNvSpPr txBox="1"/>
          <p:nvPr/>
        </p:nvSpPr>
        <p:spPr>
          <a:xfrm>
            <a:off x="7831781" y="3429979"/>
            <a:ext cx="733928" cy="21929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825" dirty="0">
                <a:solidFill>
                  <a:prstClr val="white"/>
                </a:solidFill>
              </a:rPr>
              <a:t>Followers</a:t>
            </a:r>
          </a:p>
        </p:txBody>
      </p:sp>
      <p:pic>
        <p:nvPicPr>
          <p:cNvPr id="84" name="Picture 2" descr="analytics, bars, chart, graph, presentation, statistic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376" y="3346039"/>
            <a:ext cx="395567" cy="39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84"/>
          <p:cNvSpPr/>
          <p:nvPr/>
        </p:nvSpPr>
        <p:spPr>
          <a:xfrm>
            <a:off x="7291266" y="2952323"/>
            <a:ext cx="1434739" cy="88370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27270" y="2588135"/>
            <a:ext cx="1152829" cy="56823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934891" y="3999583"/>
            <a:ext cx="1004276" cy="3000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350" dirty="0">
                <a:solidFill>
                  <a:prstClr val="white"/>
                </a:solidFill>
              </a:rPr>
              <a:t>Message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944824" y="4347487"/>
            <a:ext cx="1606323" cy="880848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7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1_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229</TotalTime>
  <Words>731</Words>
  <Application>Microsoft Office PowerPoint</Application>
  <PresentationFormat>Affichage à l'écran (4:3)</PresentationFormat>
  <Paragraphs>216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Symbol</vt:lpstr>
      <vt:lpstr>Maillage</vt:lpstr>
      <vt:lpstr>1_Thème Office</vt:lpstr>
      <vt:lpstr>Thème Office</vt:lpstr>
      <vt:lpstr>Agilité par le code grâce à CQRS et EventSourcing</vt:lpstr>
      <vt:lpstr>Who are we ?</vt:lpstr>
      <vt:lpstr>CQRS Concept </vt:lpstr>
      <vt:lpstr>Event Sourcing Concept</vt:lpstr>
      <vt:lpstr>The New unicorn!</vt:lpstr>
      <vt:lpstr>MIXTER</vt:lpstr>
      <vt:lpstr>Event Storming Mixter</vt:lpstr>
      <vt:lpstr>Présentation PowerPoint</vt:lpstr>
      <vt:lpstr>Présentation PowerPoint</vt:lpstr>
      <vt:lpstr>Test Driven Workshop</vt:lpstr>
      <vt:lpstr>FOCUS ON core Domain</vt:lpstr>
      <vt:lpstr>Repository git</vt:lpstr>
      <vt:lpstr>1. Delete Command</vt:lpstr>
      <vt:lpstr>2. Timeline messages Projection </vt:lpstr>
      <vt:lpstr>3. Subscription Aggregate</vt:lpstr>
      <vt:lpstr>4. Aggregates interaction</vt:lpstr>
      <vt:lpstr>5. Command Handler</vt:lpstr>
      <vt:lpstr>Agilité par le code grâce à CQRS et EventSourcing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Agilité par le code grâce à CQRS et EventSourcing</dc:title>
  <dc:creator>Florent PELLET</dc:creator>
  <cp:lastModifiedBy>Clément Bouillier</cp:lastModifiedBy>
  <cp:revision>40</cp:revision>
  <dcterms:created xsi:type="dcterms:W3CDTF">2015-04-05T13:05:23Z</dcterms:created>
  <dcterms:modified xsi:type="dcterms:W3CDTF">2016-01-21T13:30:13Z</dcterms:modified>
</cp:coreProperties>
</file>