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4AB87-3219-4DBB-8AA8-DE10536F7C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4EC17-0ED6-44D4-B4DE-0E904AF2C065}">
      <dgm:prSet/>
      <dgm:spPr/>
      <dgm:t>
        <a:bodyPr/>
        <a:lstStyle/>
        <a:p>
          <a:r>
            <a:rPr lang="en-US" b="1"/>
            <a:t>Based on initial look of the data below were the conclusion made:</a:t>
          </a:r>
          <a:endParaRPr lang="en-US"/>
        </a:p>
      </dgm:t>
    </dgm:pt>
    <dgm:pt modelId="{8105075A-0D60-4FA6-8F34-63480CC3FB17}" type="parTrans" cxnId="{0599F1D7-5F5A-4E19-BF22-DEF5D95B8586}">
      <dgm:prSet/>
      <dgm:spPr/>
      <dgm:t>
        <a:bodyPr/>
        <a:lstStyle/>
        <a:p>
          <a:endParaRPr lang="en-US"/>
        </a:p>
      </dgm:t>
    </dgm:pt>
    <dgm:pt modelId="{FFD56131-6C04-475C-8B53-FDD001926BA7}" type="sibTrans" cxnId="{0599F1D7-5F5A-4E19-BF22-DEF5D95B8586}">
      <dgm:prSet/>
      <dgm:spPr/>
      <dgm:t>
        <a:bodyPr/>
        <a:lstStyle/>
        <a:p>
          <a:endParaRPr lang="en-US"/>
        </a:p>
      </dgm:t>
    </dgm:pt>
    <dgm:pt modelId="{164FC56E-14D1-430F-B086-50CE86EE3AB6}">
      <dgm:prSet/>
      <dgm:spPr/>
      <dgm:t>
        <a:bodyPr/>
        <a:lstStyle/>
        <a:p>
          <a:r>
            <a:rPr lang="en-US"/>
            <a:t>All customer behaviour related variables are removed.</a:t>
          </a:r>
        </a:p>
      </dgm:t>
    </dgm:pt>
    <dgm:pt modelId="{508C47E6-EBC5-4B62-8191-ABD84ED7A82B}" type="parTrans" cxnId="{A9DC28C8-467F-4E45-8832-3D7AC6FD156F}">
      <dgm:prSet/>
      <dgm:spPr/>
      <dgm:t>
        <a:bodyPr/>
        <a:lstStyle/>
        <a:p>
          <a:endParaRPr lang="en-US"/>
        </a:p>
      </dgm:t>
    </dgm:pt>
    <dgm:pt modelId="{1BAA4E93-0E6D-4B3D-A927-68C306C95889}" type="sibTrans" cxnId="{A9DC28C8-467F-4E45-8832-3D7AC6FD156F}">
      <dgm:prSet/>
      <dgm:spPr/>
      <dgm:t>
        <a:bodyPr/>
        <a:lstStyle/>
        <a:p>
          <a:endParaRPr lang="en-US"/>
        </a:p>
      </dgm:t>
    </dgm:pt>
    <dgm:pt modelId="{099C0C8E-9F3E-4DAA-A9B7-DBBD3B55F462}">
      <dgm:prSet/>
      <dgm:spPr/>
      <dgm:t>
        <a:bodyPr/>
        <a:lstStyle/>
        <a:p>
          <a:r>
            <a:rPr lang="en-US"/>
            <a:t>Based on the distinct values below are the different category of variables from the historical file provided:</a:t>
          </a:r>
        </a:p>
      </dgm:t>
    </dgm:pt>
    <dgm:pt modelId="{55BAE73B-D562-44F0-B8E0-10E5DCCEE1F9}" type="parTrans" cxnId="{6C94B526-3FA4-48A5-B0EC-266BBAE4CFE9}">
      <dgm:prSet/>
      <dgm:spPr/>
      <dgm:t>
        <a:bodyPr/>
        <a:lstStyle/>
        <a:p>
          <a:endParaRPr lang="en-US"/>
        </a:p>
      </dgm:t>
    </dgm:pt>
    <dgm:pt modelId="{03B32DFB-4CAB-4592-B93D-0CB302266861}" type="sibTrans" cxnId="{6C94B526-3FA4-48A5-B0EC-266BBAE4CFE9}">
      <dgm:prSet/>
      <dgm:spPr/>
      <dgm:t>
        <a:bodyPr/>
        <a:lstStyle/>
        <a:p>
          <a:endParaRPr lang="en-US"/>
        </a:p>
      </dgm:t>
    </dgm:pt>
    <dgm:pt modelId="{924D4E0F-6900-4705-A889-333376B51417}">
      <dgm:prSet/>
      <dgm:spPr/>
      <dgm:t>
        <a:bodyPr/>
        <a:lstStyle/>
        <a:p>
          <a:r>
            <a:rPr lang="en-US"/>
            <a:t>Categorical variables: home_ownership,loan_status,verification_status,pub_rec,annual_inc_range,emp_title,grade,term,sub_grade,title,purpose,addr_state, pub_rec_bankruptcies,emp_length</a:t>
          </a:r>
        </a:p>
      </dgm:t>
    </dgm:pt>
    <dgm:pt modelId="{D4F6E139-91B8-455E-9F01-9459FF727122}" type="parTrans" cxnId="{9C2C215A-585E-46C3-B174-9966B2DA160D}">
      <dgm:prSet/>
      <dgm:spPr/>
      <dgm:t>
        <a:bodyPr/>
        <a:lstStyle/>
        <a:p>
          <a:endParaRPr lang="en-US"/>
        </a:p>
      </dgm:t>
    </dgm:pt>
    <dgm:pt modelId="{D0E63E81-D3B4-4860-B464-23DDCA8772F1}" type="sibTrans" cxnId="{9C2C215A-585E-46C3-B174-9966B2DA160D}">
      <dgm:prSet/>
      <dgm:spPr/>
      <dgm:t>
        <a:bodyPr/>
        <a:lstStyle/>
        <a:p>
          <a:endParaRPr lang="en-US"/>
        </a:p>
      </dgm:t>
    </dgm:pt>
    <dgm:pt modelId="{F2544E41-2D91-41CA-AA10-854E0B5CD10F}">
      <dgm:prSet/>
      <dgm:spPr/>
      <dgm:t>
        <a:bodyPr/>
        <a:lstStyle/>
        <a:p>
          <a:r>
            <a:rPr lang="en-US"/>
            <a:t>Continuous variables: loan_amnt,int_rate,installment,annual_inc,dti,delinq_2yrs,inq_last_6mths,open_acc,total_acc,out_prncp,out_prncp_inv,total_pymnt,total_pymnt_inv, total_rec_prncp,total_rec_int,total_rec_late_fee,recoveries,collection_recovery_fee,last_pymnt_amnt</a:t>
          </a:r>
        </a:p>
      </dgm:t>
    </dgm:pt>
    <dgm:pt modelId="{C206D903-E754-4359-9E32-4919041D0DC3}" type="parTrans" cxnId="{E9EAB5F1-B113-4991-82AA-109488313874}">
      <dgm:prSet/>
      <dgm:spPr/>
      <dgm:t>
        <a:bodyPr/>
        <a:lstStyle/>
        <a:p>
          <a:endParaRPr lang="en-US"/>
        </a:p>
      </dgm:t>
    </dgm:pt>
    <dgm:pt modelId="{6071060B-D531-4EB9-9C32-36D31B66DE34}" type="sibTrans" cxnId="{E9EAB5F1-B113-4991-82AA-109488313874}">
      <dgm:prSet/>
      <dgm:spPr/>
      <dgm:t>
        <a:bodyPr/>
        <a:lstStyle/>
        <a:p>
          <a:endParaRPr lang="en-US"/>
        </a:p>
      </dgm:t>
    </dgm:pt>
    <dgm:pt modelId="{9DA54254-9309-47A8-A654-812B91A944C6}">
      <dgm:prSet/>
      <dgm:spPr/>
      <dgm:t>
        <a:bodyPr/>
        <a:lstStyle/>
        <a:p>
          <a:r>
            <a:rPr lang="en-US" dirty="0"/>
            <a:t>Identified that all the columns with more 80%  empty values in a column are not useful for further analysis.</a:t>
          </a:r>
        </a:p>
      </dgm:t>
    </dgm:pt>
    <dgm:pt modelId="{196FE84B-5F4C-49E6-9D1C-43C95973FA0F}" type="parTrans" cxnId="{DAFFF0CE-7CB7-4E8C-A32E-2F9DE2821875}">
      <dgm:prSet/>
      <dgm:spPr/>
      <dgm:t>
        <a:bodyPr/>
        <a:lstStyle/>
        <a:p>
          <a:endParaRPr lang="en-US"/>
        </a:p>
      </dgm:t>
    </dgm:pt>
    <dgm:pt modelId="{EA55D3C1-573E-4380-A72F-86F675EE0759}" type="sibTrans" cxnId="{DAFFF0CE-7CB7-4E8C-A32E-2F9DE2821875}">
      <dgm:prSet/>
      <dgm:spPr/>
      <dgm:t>
        <a:bodyPr/>
        <a:lstStyle/>
        <a:p>
          <a:endParaRPr lang="en-US"/>
        </a:p>
      </dgm:t>
    </dgm:pt>
    <dgm:pt modelId="{40FC1A42-03CC-4E7A-81E4-68062FD9DAFD}">
      <dgm:prSet/>
      <dgm:spPr/>
      <dgm:t>
        <a:bodyPr/>
        <a:lstStyle/>
        <a:p>
          <a:r>
            <a:rPr lang="en-US"/>
            <a:t>Target variable to be analysed is Loan Status.</a:t>
          </a:r>
        </a:p>
      </dgm:t>
    </dgm:pt>
    <dgm:pt modelId="{F0835549-732E-47A3-8CF2-2F8BBDF66015}" type="parTrans" cxnId="{6B58163F-BCF5-428A-84C4-DE0402E0FD40}">
      <dgm:prSet/>
      <dgm:spPr/>
      <dgm:t>
        <a:bodyPr/>
        <a:lstStyle/>
        <a:p>
          <a:endParaRPr lang="en-US"/>
        </a:p>
      </dgm:t>
    </dgm:pt>
    <dgm:pt modelId="{A33C9209-2172-444E-8DDC-43D8F95C25A4}" type="sibTrans" cxnId="{6B58163F-BCF5-428A-84C4-DE0402E0FD40}">
      <dgm:prSet/>
      <dgm:spPr/>
      <dgm:t>
        <a:bodyPr/>
        <a:lstStyle/>
        <a:p>
          <a:endParaRPr lang="en-US"/>
        </a:p>
      </dgm:t>
    </dgm:pt>
    <dgm:pt modelId="{CBF12BFB-E45F-47C8-A808-C16D932D3953}" type="pres">
      <dgm:prSet presAssocID="{60A4AB87-3219-4DBB-8AA8-DE10536F7C91}" presName="linear" presStyleCnt="0">
        <dgm:presLayoutVars>
          <dgm:animLvl val="lvl"/>
          <dgm:resizeHandles val="exact"/>
        </dgm:presLayoutVars>
      </dgm:prSet>
      <dgm:spPr/>
    </dgm:pt>
    <dgm:pt modelId="{94ECFB0B-5CCC-4290-9E85-14816CC6F20A}" type="pres">
      <dgm:prSet presAssocID="{2444EC17-0ED6-44D4-B4DE-0E904AF2C0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A6EB37E-B83B-4C14-A271-F61F6C24D799}" type="pres">
      <dgm:prSet presAssocID="{2444EC17-0ED6-44D4-B4DE-0E904AF2C0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4C6341B-166F-4FE2-9DDF-BDA4775DB395}" type="presOf" srcId="{40FC1A42-03CC-4E7A-81E4-68062FD9DAFD}" destId="{7A6EB37E-B83B-4C14-A271-F61F6C24D799}" srcOrd="0" destOrd="5" presId="urn:microsoft.com/office/officeart/2005/8/layout/vList2"/>
    <dgm:cxn modelId="{B47DA926-A891-46C8-9DB4-3DADFD0A59F2}" type="presOf" srcId="{60A4AB87-3219-4DBB-8AA8-DE10536F7C91}" destId="{CBF12BFB-E45F-47C8-A808-C16D932D3953}" srcOrd="0" destOrd="0" presId="urn:microsoft.com/office/officeart/2005/8/layout/vList2"/>
    <dgm:cxn modelId="{6C94B526-3FA4-48A5-B0EC-266BBAE4CFE9}" srcId="{2444EC17-0ED6-44D4-B4DE-0E904AF2C065}" destId="{099C0C8E-9F3E-4DAA-A9B7-DBBD3B55F462}" srcOrd="1" destOrd="0" parTransId="{55BAE73B-D562-44F0-B8E0-10E5DCCEE1F9}" sibTransId="{03B32DFB-4CAB-4592-B93D-0CB302266861}"/>
    <dgm:cxn modelId="{8D046336-6C82-4FA4-A796-54912119D9CE}" type="presOf" srcId="{F2544E41-2D91-41CA-AA10-854E0B5CD10F}" destId="{7A6EB37E-B83B-4C14-A271-F61F6C24D799}" srcOrd="0" destOrd="3" presId="urn:microsoft.com/office/officeart/2005/8/layout/vList2"/>
    <dgm:cxn modelId="{54131339-90AC-4B65-9F82-21747E5C68AB}" type="presOf" srcId="{2444EC17-0ED6-44D4-B4DE-0E904AF2C065}" destId="{94ECFB0B-5CCC-4290-9E85-14816CC6F20A}" srcOrd="0" destOrd="0" presId="urn:microsoft.com/office/officeart/2005/8/layout/vList2"/>
    <dgm:cxn modelId="{6B58163F-BCF5-428A-84C4-DE0402E0FD40}" srcId="{2444EC17-0ED6-44D4-B4DE-0E904AF2C065}" destId="{40FC1A42-03CC-4E7A-81E4-68062FD9DAFD}" srcOrd="3" destOrd="0" parTransId="{F0835549-732E-47A3-8CF2-2F8BBDF66015}" sibTransId="{A33C9209-2172-444E-8DDC-43D8F95C25A4}"/>
    <dgm:cxn modelId="{EEC12B6A-2D87-494E-9610-2AEB96451F86}" type="presOf" srcId="{9DA54254-9309-47A8-A654-812B91A944C6}" destId="{7A6EB37E-B83B-4C14-A271-F61F6C24D799}" srcOrd="0" destOrd="4" presId="urn:microsoft.com/office/officeart/2005/8/layout/vList2"/>
    <dgm:cxn modelId="{067EFB76-A2F8-4A1C-BE19-B2D3A305472B}" type="presOf" srcId="{099C0C8E-9F3E-4DAA-A9B7-DBBD3B55F462}" destId="{7A6EB37E-B83B-4C14-A271-F61F6C24D799}" srcOrd="0" destOrd="1" presId="urn:microsoft.com/office/officeart/2005/8/layout/vList2"/>
    <dgm:cxn modelId="{9C2C215A-585E-46C3-B174-9966B2DA160D}" srcId="{099C0C8E-9F3E-4DAA-A9B7-DBBD3B55F462}" destId="{924D4E0F-6900-4705-A889-333376B51417}" srcOrd="0" destOrd="0" parTransId="{D4F6E139-91B8-455E-9F01-9459FF727122}" sibTransId="{D0E63E81-D3B4-4860-B464-23DDCA8772F1}"/>
    <dgm:cxn modelId="{99A263C3-5D4B-483D-BAA1-1124C7A0476F}" type="presOf" srcId="{164FC56E-14D1-430F-B086-50CE86EE3AB6}" destId="{7A6EB37E-B83B-4C14-A271-F61F6C24D799}" srcOrd="0" destOrd="0" presId="urn:microsoft.com/office/officeart/2005/8/layout/vList2"/>
    <dgm:cxn modelId="{A9DC28C8-467F-4E45-8832-3D7AC6FD156F}" srcId="{2444EC17-0ED6-44D4-B4DE-0E904AF2C065}" destId="{164FC56E-14D1-430F-B086-50CE86EE3AB6}" srcOrd="0" destOrd="0" parTransId="{508C47E6-EBC5-4B62-8191-ABD84ED7A82B}" sibTransId="{1BAA4E93-0E6D-4B3D-A927-68C306C95889}"/>
    <dgm:cxn modelId="{DAFFF0CE-7CB7-4E8C-A32E-2F9DE2821875}" srcId="{2444EC17-0ED6-44D4-B4DE-0E904AF2C065}" destId="{9DA54254-9309-47A8-A654-812B91A944C6}" srcOrd="2" destOrd="0" parTransId="{196FE84B-5F4C-49E6-9D1C-43C95973FA0F}" sibTransId="{EA55D3C1-573E-4380-A72F-86F675EE0759}"/>
    <dgm:cxn modelId="{0599F1D7-5F5A-4E19-BF22-DEF5D95B8586}" srcId="{60A4AB87-3219-4DBB-8AA8-DE10536F7C91}" destId="{2444EC17-0ED6-44D4-B4DE-0E904AF2C065}" srcOrd="0" destOrd="0" parTransId="{8105075A-0D60-4FA6-8F34-63480CC3FB17}" sibTransId="{FFD56131-6C04-475C-8B53-FDD001926BA7}"/>
    <dgm:cxn modelId="{39E72AE2-52A4-487F-91CC-CCB2FA8FD154}" type="presOf" srcId="{924D4E0F-6900-4705-A889-333376B51417}" destId="{7A6EB37E-B83B-4C14-A271-F61F6C24D799}" srcOrd="0" destOrd="2" presId="urn:microsoft.com/office/officeart/2005/8/layout/vList2"/>
    <dgm:cxn modelId="{E9EAB5F1-B113-4991-82AA-109488313874}" srcId="{099C0C8E-9F3E-4DAA-A9B7-DBBD3B55F462}" destId="{F2544E41-2D91-41CA-AA10-854E0B5CD10F}" srcOrd="1" destOrd="0" parTransId="{C206D903-E754-4359-9E32-4919041D0DC3}" sibTransId="{6071060B-D531-4EB9-9C32-36D31B66DE34}"/>
    <dgm:cxn modelId="{DE70F915-288D-4B52-9CD2-96DC990AC0CE}" type="presParOf" srcId="{CBF12BFB-E45F-47C8-A808-C16D932D3953}" destId="{94ECFB0B-5CCC-4290-9E85-14816CC6F20A}" srcOrd="0" destOrd="0" presId="urn:microsoft.com/office/officeart/2005/8/layout/vList2"/>
    <dgm:cxn modelId="{BB75CCBB-D20F-4FEF-82D5-A87BF1C239AA}" type="presParOf" srcId="{CBF12BFB-E45F-47C8-A808-C16D932D3953}" destId="{7A6EB37E-B83B-4C14-A271-F61F6C24D79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CFB0B-5CCC-4290-9E85-14816CC6F20A}">
      <dsp:nvSpPr>
        <dsp:cNvPr id="0" name=""/>
        <dsp:cNvSpPr/>
      </dsp:nvSpPr>
      <dsp:spPr>
        <a:xfrm>
          <a:off x="0" y="57229"/>
          <a:ext cx="978979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Based on initial look of the data below were the conclusion made:</a:t>
          </a:r>
          <a:endParaRPr lang="en-US" sz="1400" kern="1200"/>
        </a:p>
      </dsp:txBody>
      <dsp:txXfrm>
        <a:off x="16392" y="73621"/>
        <a:ext cx="9757011" cy="303006"/>
      </dsp:txXfrm>
    </dsp:sp>
    <dsp:sp modelId="{7A6EB37E-B83B-4C14-A271-F61F6C24D799}">
      <dsp:nvSpPr>
        <dsp:cNvPr id="0" name=""/>
        <dsp:cNvSpPr/>
      </dsp:nvSpPr>
      <dsp:spPr>
        <a:xfrm>
          <a:off x="0" y="393019"/>
          <a:ext cx="9789795" cy="159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826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All customer behaviour related variables are removed.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Based on the distinct values below are the different category of variables from the historical file provided: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Categorical variables: home_ownership,loan_status,verification_status,pub_rec,annual_inc_range,emp_title,grade,term,sub_grade,title,purpose,addr_state, pub_rec_bankruptcies,emp_length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Continuous variables: loan_amnt,int_rate,installment,annual_inc,dti,delinq_2yrs,inq_last_6mths,open_acc,total_acc,out_prncp,out_prncp_inv,total_pymnt,total_pymnt_inv, total_rec_prncp,total_rec_int,total_rec_late_fee,recoveries,collection_recovery_fee,last_pymnt_amnt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Identified that all the columns with more 80%  empty values in a column are not useful for further analysis.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Target variable to be analysed is Loan Status.</a:t>
          </a:r>
        </a:p>
      </dsp:txBody>
      <dsp:txXfrm>
        <a:off x="0" y="393019"/>
        <a:ext cx="9789795" cy="159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7D1A-547E-22EC-67BE-D019A5B41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0A655-98FF-80D5-7E2E-469F23E4A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5292-DF10-A93D-A716-77F1F71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F0B6-53F0-3283-1DFA-EB25A758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BECD-4B2B-4B4F-44AD-0E716C6A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FAAF-6C92-2455-062E-21639E32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F505E-190D-9785-9827-CBF1AF20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98EF-CECD-E2E9-CBE4-D648D536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A27A-0C55-24F8-90D6-D77E79C4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A8D4-DD7A-6968-0ACD-523790E9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0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C7507-8E47-EC44-F27E-C319AF2B1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69338-6A8D-D76C-475C-2D45297A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C66A-E903-86F8-5BB6-04075F97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C401-80A1-9845-A3A0-6218B065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CF4C-6077-F751-6977-FD17FC53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6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6150" y="3041649"/>
            <a:ext cx="49517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7C1C-FF84-4933-9C95-947EEEC5B37C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64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97D5-9A6D-1A47-2F73-B8E6CB1F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F078-7D35-9DCF-C79F-626985A4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FFF5-ECFB-84C0-8F26-58F4FAF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9803-A139-0573-7A91-A29681D1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1ACE-6B17-D4ED-404B-8C4085DA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E30E-CF5A-D086-A8FA-1129E48D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3A9D7-29D2-2BCC-526F-D02C24D4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255A8-44F8-2763-7FEC-DB860EEE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07D16-8C08-9DC2-9905-6064AB9C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0FCF-5308-3BD4-198D-ECAE8433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EC1-2A83-CAA7-3658-9E114C55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9830-AEDE-6D2B-0FD9-0AC8B240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3AF4-E141-27F8-522D-383C5A3B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A14A-3B08-3C71-6BFF-F5C2DA07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CBF2-5C5D-51F9-282A-345F6B18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5727C-6AD2-A591-6C28-05782837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5909-2FB2-BCE7-F9B7-A2588F02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48327-28EF-FE8C-61ED-B22D8C3E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F6DEA-1827-F989-F712-2C7ECB7A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99430-876E-7DDA-7B70-B40C4F80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93901-695C-F459-0430-25ACF3372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45321-BB6B-F6CA-90D4-0A30520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AA127-6C3E-B3B9-7E0B-70891E7F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E9D89-D854-BBDB-43FE-CE271677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76A4-7B4E-F1F0-A300-BCB3C77F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1CAF8-35C3-14C0-4C20-5C00CE4B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1B61-4131-98A8-8FA5-2968FE05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9D52-F099-1626-F089-98BA75E1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6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EB511-734B-1643-09F4-75EB9D78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6BDD7-8041-9498-F5CF-BAE602AF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E8D04-ECED-FFF1-3F96-8FA995D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9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37E8-DA8F-CE15-0F1C-17BC22BC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13FB-FCB5-32DE-3D1B-7B265588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5A483-11C8-4CDF-78F6-EA8B31D2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927AD-145B-A480-6334-AF9CED9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A518-1BF7-EF9E-D01E-77F3F96D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EC8B5-95DC-F55A-834B-0163457C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4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E2F6-AB68-3739-FAFF-7498AF2E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D3AD-614C-7B19-FAC1-5217B68A8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65B03-0905-A736-4D80-473B504B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B57A4-B152-4495-EA95-42EF1546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318A-DEA8-1A3B-7625-9B58F7AA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7722-1177-33F2-D990-CD64EA35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7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6BFD8-AF19-63E0-43CE-B01573A2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74720-DA39-4391-E6F1-A963FBD2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BA73-7AB6-4F23-E42B-64DFDCB69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7212-5F53-4007-9D8E-8DE86A796CE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B3E9-E8CF-4756-78E1-22450E859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5C2E-A4F5-AD55-10E3-87E5844B9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2CC9-B09D-414E-B354-D253FC4E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4100">
                <a:latin typeface="+mj-lt"/>
                <a:cs typeface="+mj-cs"/>
              </a:rPr>
              <a:t>Lending</a:t>
            </a:r>
            <a:r>
              <a:rPr lang="en-US" sz="4100" spc="-65">
                <a:latin typeface="+mj-lt"/>
                <a:cs typeface="+mj-cs"/>
              </a:rPr>
              <a:t> </a:t>
            </a:r>
            <a:r>
              <a:rPr lang="en-US" sz="4100">
                <a:latin typeface="+mj-lt"/>
                <a:cs typeface="+mj-cs"/>
              </a:rPr>
              <a:t>Club</a:t>
            </a:r>
            <a:r>
              <a:rPr lang="en-US" sz="4100" spc="-50">
                <a:latin typeface="+mj-lt"/>
                <a:cs typeface="+mj-cs"/>
              </a:rPr>
              <a:t> </a:t>
            </a:r>
            <a:r>
              <a:rPr lang="en-US" sz="4100">
                <a:latin typeface="+mj-lt"/>
                <a:cs typeface="+mj-cs"/>
              </a:rPr>
              <a:t>–</a:t>
            </a:r>
            <a:r>
              <a:rPr lang="en-US" sz="4100" spc="-55">
                <a:latin typeface="+mj-lt"/>
                <a:cs typeface="+mj-cs"/>
              </a:rPr>
              <a:t> </a:t>
            </a:r>
            <a:r>
              <a:rPr lang="en-US" sz="4100">
                <a:latin typeface="+mj-lt"/>
                <a:cs typeface="+mj-cs"/>
              </a:rPr>
              <a:t>Group</a:t>
            </a:r>
            <a:r>
              <a:rPr lang="en-US" sz="4100" spc="-60">
                <a:latin typeface="+mj-lt"/>
                <a:cs typeface="+mj-cs"/>
              </a:rPr>
              <a:t> </a:t>
            </a:r>
            <a:r>
              <a:rPr lang="en-US" sz="4100">
                <a:latin typeface="+mj-lt"/>
                <a:cs typeface="+mj-cs"/>
              </a:rPr>
              <a:t>Case</a:t>
            </a:r>
            <a:r>
              <a:rPr lang="en-US" sz="4100" spc="-60">
                <a:latin typeface="+mj-lt"/>
                <a:cs typeface="+mj-cs"/>
              </a:rPr>
              <a:t> </a:t>
            </a:r>
            <a:r>
              <a:rPr lang="en-US" sz="4100" spc="-10">
                <a:latin typeface="+mj-lt"/>
                <a:cs typeface="+mj-cs"/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sz="2000" b="1" dirty="0"/>
              <a:t>Group:</a:t>
            </a:r>
            <a:r>
              <a:rPr lang="en-US" sz="2000" spc="285" dirty="0"/>
              <a:t> </a:t>
            </a:r>
            <a:endParaRPr lang="en-US" sz="2000" spc="-10" dirty="0"/>
          </a:p>
          <a:p>
            <a:pPr lvl="1">
              <a:lnSpc>
                <a:spcPct val="90000"/>
              </a:lnSpc>
              <a:spcBef>
                <a:spcPts val="100"/>
              </a:spcBef>
            </a:pPr>
            <a:r>
              <a:rPr lang="en-US" sz="2400" spc="-10" dirty="0"/>
              <a:t>Sunil Kumar Veldurthi</a:t>
            </a:r>
          </a:p>
          <a:p>
            <a:pPr lvl="1">
              <a:lnSpc>
                <a:spcPct val="90000"/>
              </a:lnSpc>
              <a:spcBef>
                <a:spcPts val="100"/>
              </a:spcBef>
            </a:pPr>
            <a:r>
              <a:rPr lang="en-US" sz="2400" spc="-10" dirty="0"/>
              <a:t>Alexander Krishna</a:t>
            </a:r>
            <a:endParaRPr lang="en-US" sz="2400" dirty="0"/>
          </a:p>
        </p:txBody>
      </p:sp>
      <p:pic>
        <p:nvPicPr>
          <p:cNvPr id="13" name="Picture 4" descr="Conference room table">
            <a:extLst>
              <a:ext uri="{FF2B5EF4-FFF2-40B4-BE49-F238E27FC236}">
                <a16:creationId xmlns:a16="http://schemas.microsoft.com/office/drawing/2014/main" id="{C4E0ED2E-6A0A-DA5B-862A-A2F8E1300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729582"/>
            <a:ext cx="11128513" cy="596650"/>
          </a:xfrm>
          <a:prstGeom prst="rect">
            <a:avLst/>
          </a:prstGeom>
        </p:spPr>
        <p:txBody>
          <a:bodyPr vert="horz" wrap="square" lIns="0" tIns="16416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1545082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conclusion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 </a:t>
            </a:r>
            <a:r>
              <a:rPr sz="1200" spc="-10" dirty="0">
                <a:latin typeface="Calibri"/>
                <a:cs typeface="Calibri"/>
              </a:rPr>
              <a:t>make: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974" y="5664188"/>
            <a:ext cx="10038300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take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away from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provided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slide:</a:t>
            </a:r>
            <a:endParaRPr lang="en-IN" sz="1200" spc="-1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200" spc="-1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Calibri"/>
                <a:cs typeface="Calibri"/>
              </a:rPr>
              <a:t>The interest rate for charged off loans is pretty high than that of fully paid loans in all the </a:t>
            </a:r>
            <a:r>
              <a:rPr lang="en-US" sz="1200" dirty="0" err="1">
                <a:latin typeface="Calibri"/>
                <a:cs typeface="Calibri"/>
              </a:rPr>
              <a:t>loan_amount</a:t>
            </a:r>
            <a:r>
              <a:rPr lang="en-US" sz="1200" dirty="0">
                <a:latin typeface="Calibri"/>
                <a:cs typeface="Calibri"/>
              </a:rPr>
              <a:t> groups.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Calibri"/>
                <a:cs typeface="Calibri"/>
              </a:rPr>
              <a:t>This can be a pretty strong driving factor for loan defaulting.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75FC23-B792-257B-03F1-57E68DA98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077278"/>
            <a:ext cx="4191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5175561-0C1F-A0A1-9D5F-EE150C42E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80" y="2077278"/>
            <a:ext cx="5724525" cy="35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0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729582"/>
            <a:ext cx="11128513" cy="596650"/>
          </a:xfrm>
          <a:prstGeom prst="rect">
            <a:avLst/>
          </a:prstGeom>
        </p:spPr>
        <p:txBody>
          <a:bodyPr vert="horz" wrap="square" lIns="0" tIns="16416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1545082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conclusion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 </a:t>
            </a:r>
            <a:r>
              <a:rPr sz="1200" spc="-10" dirty="0">
                <a:latin typeface="Calibri"/>
                <a:cs typeface="Calibri"/>
              </a:rPr>
              <a:t>make: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974" y="5664188"/>
            <a:ext cx="10038300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take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away from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provided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slide:</a:t>
            </a:r>
            <a:endParaRPr lang="en-IN" sz="12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200" spc="-1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Calibri"/>
                <a:cs typeface="Calibri"/>
              </a:rPr>
              <a:t>Employees with longer working history got the loan approved for a higher amount.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Calibri"/>
                <a:cs typeface="Calibri"/>
              </a:rPr>
              <a:t>Looking at the verification status data, verified loan applications tend to have higher loan amount. Which might indicate that the firms are first verifying the loans with higher values.</a:t>
            </a:r>
            <a:endParaRPr lang="en-IN" sz="1200" spc="-10" dirty="0">
              <a:latin typeface="Calibri"/>
              <a:cs typeface="Calibri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BFB2D58-07DC-0015-A9CE-97B35F6B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6" y="1966731"/>
            <a:ext cx="11268075" cy="36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7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39065"/>
            <a:r>
              <a:rPr lang="en-US" sz="4100" spc="-10"/>
              <a:t>Recommendation</a:t>
            </a:r>
            <a:r>
              <a:rPr lang="en-US" sz="4100" spc="-50"/>
              <a:t>-</a:t>
            </a:r>
            <a:r>
              <a:rPr lang="en-US" sz="4100" spc="-70"/>
              <a:t> </a:t>
            </a:r>
            <a:r>
              <a:rPr lang="en-US" sz="4100"/>
              <a:t>Lending</a:t>
            </a:r>
            <a:r>
              <a:rPr lang="en-US" sz="4100" spc="-70"/>
              <a:t> </a:t>
            </a:r>
            <a:r>
              <a:rPr lang="en-US" sz="4100" spc="-20"/>
              <a:t>club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Below</a:t>
            </a:r>
            <a:r>
              <a:rPr lang="en-US" sz="1600" spc="5" dirty="0"/>
              <a:t> </a:t>
            </a:r>
            <a:r>
              <a:rPr lang="en-US" sz="1600" dirty="0"/>
              <a:t>is the</a:t>
            </a:r>
            <a:r>
              <a:rPr lang="en-US" sz="1600" spc="-20" dirty="0"/>
              <a:t> </a:t>
            </a:r>
            <a:r>
              <a:rPr lang="en-US" sz="1600" spc="-10" dirty="0"/>
              <a:t>conclusion:</a:t>
            </a:r>
            <a:endParaRPr lang="en-US" sz="1600" dirty="0"/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600" dirty="0"/>
              <a:t>The</a:t>
            </a:r>
            <a:r>
              <a:rPr lang="en-US" sz="1600" spc="-15" dirty="0"/>
              <a:t> </a:t>
            </a:r>
            <a:r>
              <a:rPr lang="en-US" sz="1600" dirty="0"/>
              <a:t>top</a:t>
            </a:r>
            <a:r>
              <a:rPr lang="en-US" sz="1600" spc="-25" dirty="0"/>
              <a:t> </a:t>
            </a:r>
            <a:r>
              <a:rPr lang="en-US" sz="1600" dirty="0"/>
              <a:t>variables</a:t>
            </a:r>
            <a:r>
              <a:rPr lang="en-US" sz="1600" spc="-30" dirty="0"/>
              <a:t> </a:t>
            </a:r>
            <a:r>
              <a:rPr lang="en-US" sz="1600" dirty="0"/>
              <a:t>which</a:t>
            </a:r>
            <a:r>
              <a:rPr lang="en-US" sz="1600" spc="-5" dirty="0"/>
              <a:t> </a:t>
            </a:r>
            <a:r>
              <a:rPr lang="en-US" sz="1600" dirty="0"/>
              <a:t>has</a:t>
            </a:r>
            <a:r>
              <a:rPr lang="en-US" sz="1600" spc="-10" dirty="0"/>
              <a:t> </a:t>
            </a:r>
            <a:r>
              <a:rPr lang="en-US" sz="1600" dirty="0"/>
              <a:t>the</a:t>
            </a:r>
            <a:r>
              <a:rPr lang="en-US" sz="1600" spc="-25" dirty="0"/>
              <a:t> </a:t>
            </a:r>
            <a:r>
              <a:rPr lang="en-US" sz="1600" dirty="0"/>
              <a:t>impact</a:t>
            </a:r>
            <a:r>
              <a:rPr lang="en-US" sz="1600" spc="-15" dirty="0"/>
              <a:t> </a:t>
            </a:r>
            <a:r>
              <a:rPr lang="en-US" sz="1600" dirty="0"/>
              <a:t>over</a:t>
            </a:r>
            <a:r>
              <a:rPr lang="en-US" sz="1600" spc="-15" dirty="0"/>
              <a:t> </a:t>
            </a:r>
            <a:r>
              <a:rPr lang="en-US" sz="1600" dirty="0"/>
              <a:t>the</a:t>
            </a:r>
            <a:r>
              <a:rPr lang="en-US" sz="1600" spc="-30" dirty="0"/>
              <a:t> </a:t>
            </a:r>
            <a:r>
              <a:rPr lang="en-US" sz="1600" dirty="0"/>
              <a:t>loan</a:t>
            </a:r>
            <a:r>
              <a:rPr lang="en-US" sz="1600" spc="-15" dirty="0"/>
              <a:t> </a:t>
            </a:r>
            <a:r>
              <a:rPr lang="en-US" sz="1600" dirty="0"/>
              <a:t>status</a:t>
            </a:r>
            <a:r>
              <a:rPr lang="en-US" sz="1600" spc="-15" dirty="0"/>
              <a:t> </a:t>
            </a:r>
            <a:r>
              <a:rPr lang="en-US" sz="1600" spc="-20" dirty="0"/>
              <a:t>are:</a:t>
            </a:r>
            <a:endParaRPr lang="en-US" sz="1600" dirty="0"/>
          </a:p>
          <a:p>
            <a:pPr marL="699135" lvl="1" indent="-285750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642620" algn="l"/>
              </a:tabLst>
            </a:pPr>
            <a:r>
              <a:rPr lang="en-US" sz="1600" dirty="0"/>
              <a:t>Interest rate</a:t>
            </a:r>
          </a:p>
          <a:p>
            <a:pPr marL="699135" lvl="1" indent="-285750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642620" algn="l"/>
              </a:tabLst>
            </a:pPr>
            <a:r>
              <a:rPr lang="en-US" sz="1600" spc="-10" dirty="0"/>
              <a:t>Grade</a:t>
            </a:r>
            <a:endParaRPr lang="en-US" sz="1600" dirty="0"/>
          </a:p>
          <a:p>
            <a:pPr marL="699135" lvl="1" indent="-285750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642620" algn="l"/>
              </a:tabLst>
            </a:pPr>
            <a:r>
              <a:rPr lang="en-US" sz="1600" dirty="0"/>
              <a:t>Loan</a:t>
            </a:r>
            <a:r>
              <a:rPr lang="en-US" sz="1600" spc="-25" dirty="0"/>
              <a:t> </a:t>
            </a:r>
            <a:r>
              <a:rPr lang="en-US" sz="1600" spc="-10" dirty="0"/>
              <a:t>Amount</a:t>
            </a:r>
            <a:endParaRPr lang="en-US" sz="1600" dirty="0"/>
          </a:p>
          <a:p>
            <a:pPr marL="699135" lvl="1" indent="-285750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642620" algn="l"/>
              </a:tabLst>
            </a:pPr>
            <a:r>
              <a:rPr lang="en-US" sz="1600" dirty="0"/>
              <a:t>Loan</a:t>
            </a:r>
            <a:r>
              <a:rPr lang="en-US" sz="1600" spc="-25" dirty="0"/>
              <a:t> </a:t>
            </a:r>
            <a:r>
              <a:rPr lang="en-US" sz="1600" spc="-10" dirty="0"/>
              <a:t>Duration</a:t>
            </a:r>
          </a:p>
          <a:p>
            <a:pPr marL="699135" lvl="1" indent="-285750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642620" algn="l"/>
              </a:tabLst>
            </a:pPr>
            <a:r>
              <a:rPr lang="en-US" sz="1600" dirty="0"/>
              <a:t>Employee length</a:t>
            </a:r>
          </a:p>
          <a:p>
            <a:pPr marL="413385" lvl="1">
              <a:lnSpc>
                <a:spcPct val="90000"/>
              </a:lnSpc>
              <a:tabLst>
                <a:tab pos="642620" algn="l"/>
              </a:tabLst>
            </a:pPr>
            <a:endParaRPr lang="en-US" sz="1600" dirty="0"/>
          </a:p>
          <a:p>
            <a:pPr marL="33782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7820" algn="l"/>
                <a:tab pos="338455" algn="l"/>
              </a:tabLst>
            </a:pPr>
            <a:r>
              <a:rPr lang="en-US" sz="1600" dirty="0"/>
              <a:t>The</a:t>
            </a:r>
            <a:r>
              <a:rPr lang="en-US" sz="1600" spc="-40" dirty="0"/>
              <a:t> </a:t>
            </a:r>
            <a:r>
              <a:rPr lang="en-US" sz="1600" dirty="0"/>
              <a:t>Lending</a:t>
            </a:r>
            <a:r>
              <a:rPr lang="en-US" sz="1600" spc="-40" dirty="0"/>
              <a:t> </a:t>
            </a:r>
            <a:r>
              <a:rPr lang="en-US" sz="1600" dirty="0"/>
              <a:t>club</a:t>
            </a:r>
            <a:r>
              <a:rPr lang="en-US" sz="1600" spc="-15" dirty="0"/>
              <a:t> </a:t>
            </a:r>
            <a:r>
              <a:rPr lang="en-US" sz="1600" dirty="0"/>
              <a:t>has</a:t>
            </a:r>
            <a:r>
              <a:rPr lang="en-US" sz="1600" spc="-20" dirty="0"/>
              <a:t> </a:t>
            </a:r>
            <a:r>
              <a:rPr lang="en-US" sz="1600" dirty="0"/>
              <a:t>to make</a:t>
            </a:r>
            <a:r>
              <a:rPr lang="en-US" sz="1600" spc="-5" dirty="0"/>
              <a:t> </a:t>
            </a:r>
            <a:r>
              <a:rPr lang="en-US" sz="1600" dirty="0"/>
              <a:t>sure</a:t>
            </a:r>
            <a:r>
              <a:rPr lang="en-US" sz="1600" spc="250" dirty="0"/>
              <a:t> </a:t>
            </a:r>
            <a:r>
              <a:rPr lang="en-US" sz="1600" dirty="0"/>
              <a:t>that</a:t>
            </a:r>
            <a:r>
              <a:rPr lang="en-US" sz="1600" spc="-25" dirty="0"/>
              <a:t> </a:t>
            </a:r>
            <a:r>
              <a:rPr lang="en-US" sz="1600" dirty="0"/>
              <a:t>proper</a:t>
            </a:r>
            <a:r>
              <a:rPr lang="en-US" sz="1600" spc="-35" dirty="0"/>
              <a:t> </a:t>
            </a:r>
            <a:r>
              <a:rPr lang="en-US" sz="1600" dirty="0"/>
              <a:t>verification</a:t>
            </a:r>
            <a:r>
              <a:rPr lang="en-US" sz="1600" spc="-35" dirty="0"/>
              <a:t> </a:t>
            </a:r>
            <a:r>
              <a:rPr lang="en-US" sz="1600" dirty="0"/>
              <a:t>has</a:t>
            </a:r>
            <a:r>
              <a:rPr lang="en-US" sz="1600" spc="-5" dirty="0"/>
              <a:t> </a:t>
            </a:r>
            <a:r>
              <a:rPr lang="en-US" sz="1600" dirty="0"/>
              <a:t>to</a:t>
            </a:r>
            <a:r>
              <a:rPr lang="en-US" sz="1600" spc="-15" dirty="0"/>
              <a:t> </a:t>
            </a:r>
            <a:r>
              <a:rPr lang="en-US" sz="1600" dirty="0"/>
              <a:t>be</a:t>
            </a:r>
            <a:r>
              <a:rPr lang="en-US" sz="1600" spc="-15" dirty="0"/>
              <a:t> </a:t>
            </a:r>
            <a:r>
              <a:rPr lang="en-US" sz="1600" dirty="0"/>
              <a:t>done</a:t>
            </a:r>
            <a:r>
              <a:rPr lang="en-US" sz="1600" spc="250" dirty="0"/>
              <a:t> </a:t>
            </a:r>
            <a:r>
              <a:rPr lang="en-US" sz="1600" spc="-10" dirty="0"/>
              <a:t>before</a:t>
            </a:r>
            <a:r>
              <a:rPr lang="en-US" sz="1600" spc="-35" dirty="0"/>
              <a:t> </a:t>
            </a:r>
            <a:r>
              <a:rPr lang="en-US" sz="1600" dirty="0"/>
              <a:t>sanctioning</a:t>
            </a:r>
            <a:r>
              <a:rPr lang="en-US" sz="1600" spc="-45" dirty="0"/>
              <a:t> </a:t>
            </a:r>
            <a:r>
              <a:rPr lang="en-US" sz="1600" dirty="0"/>
              <a:t>the</a:t>
            </a:r>
            <a:r>
              <a:rPr lang="en-US" sz="1600" spc="-10" dirty="0"/>
              <a:t> loan.</a:t>
            </a:r>
            <a:endParaRPr lang="en-US" sz="1600" dirty="0"/>
          </a:p>
          <a:p>
            <a:pPr marL="33782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7820" algn="l"/>
                <a:tab pos="338455" algn="l"/>
              </a:tabLst>
            </a:pPr>
            <a:r>
              <a:rPr lang="en-US" sz="1600" dirty="0"/>
              <a:t>Based</a:t>
            </a:r>
            <a:r>
              <a:rPr lang="en-US" sz="1600" spc="-25" dirty="0"/>
              <a:t> </a:t>
            </a:r>
            <a:r>
              <a:rPr lang="en-US" sz="1600" dirty="0"/>
              <a:t>on</a:t>
            </a:r>
            <a:r>
              <a:rPr lang="en-US" sz="1600" spc="-10" dirty="0"/>
              <a:t> </a:t>
            </a:r>
            <a:r>
              <a:rPr lang="en-US" sz="1600" dirty="0"/>
              <a:t>the</a:t>
            </a:r>
            <a:r>
              <a:rPr lang="en-US" sz="1600" spc="-10" dirty="0"/>
              <a:t> </a:t>
            </a:r>
            <a:r>
              <a:rPr lang="en-US" sz="1600" dirty="0"/>
              <a:t>previous</a:t>
            </a:r>
            <a:r>
              <a:rPr lang="en-US" sz="1600" spc="-30" dirty="0"/>
              <a:t> </a:t>
            </a:r>
            <a:r>
              <a:rPr lang="en-US" sz="1600" spc="-10" dirty="0"/>
              <a:t>records</a:t>
            </a:r>
            <a:r>
              <a:rPr lang="en-US" sz="1600" spc="-30" dirty="0"/>
              <a:t> </a:t>
            </a:r>
            <a:r>
              <a:rPr lang="en-US" sz="1600" dirty="0"/>
              <a:t>the</a:t>
            </a:r>
            <a:r>
              <a:rPr lang="en-US" sz="1600" spc="-15" dirty="0"/>
              <a:t> </a:t>
            </a:r>
            <a:r>
              <a:rPr lang="en-US" sz="1600" dirty="0"/>
              <a:t>loan</a:t>
            </a:r>
            <a:r>
              <a:rPr lang="en-US" sz="1600" spc="-10" dirty="0"/>
              <a:t> </a:t>
            </a:r>
            <a:r>
              <a:rPr lang="en-US" sz="1600" dirty="0"/>
              <a:t>amount</a:t>
            </a:r>
            <a:r>
              <a:rPr lang="en-US" sz="1600" spc="-35" dirty="0"/>
              <a:t> </a:t>
            </a:r>
            <a:r>
              <a:rPr lang="en-US" sz="1600" dirty="0"/>
              <a:t>has</a:t>
            </a:r>
            <a:r>
              <a:rPr lang="en-US" sz="1600" spc="-5" dirty="0"/>
              <a:t> </a:t>
            </a:r>
            <a:r>
              <a:rPr lang="en-US" sz="1600" dirty="0"/>
              <a:t>to</a:t>
            </a:r>
            <a:r>
              <a:rPr lang="en-US" sz="1600" spc="-15" dirty="0"/>
              <a:t> </a:t>
            </a:r>
            <a:r>
              <a:rPr lang="en-US" sz="1600" dirty="0"/>
              <a:t>be</a:t>
            </a:r>
            <a:r>
              <a:rPr lang="en-US" sz="1600" spc="-15" dirty="0"/>
              <a:t> </a:t>
            </a:r>
            <a:r>
              <a:rPr lang="en-US" sz="1600" dirty="0"/>
              <a:t>sanctioned</a:t>
            </a:r>
            <a:r>
              <a:rPr lang="en-US" sz="1600" spc="-20" dirty="0"/>
              <a:t> </a:t>
            </a:r>
            <a:r>
              <a:rPr lang="en-US" sz="1600" dirty="0"/>
              <a:t>instead</a:t>
            </a:r>
            <a:r>
              <a:rPr lang="en-US" sz="1600" spc="-20" dirty="0"/>
              <a:t> </a:t>
            </a:r>
            <a:r>
              <a:rPr lang="en-US" sz="1600" dirty="0"/>
              <a:t>of</a:t>
            </a:r>
            <a:r>
              <a:rPr lang="en-US" sz="1600" spc="-10" dirty="0"/>
              <a:t> </a:t>
            </a:r>
            <a:r>
              <a:rPr lang="en-US" sz="1600" dirty="0"/>
              <a:t>looking</a:t>
            </a:r>
            <a:r>
              <a:rPr lang="en-US" sz="1600" spc="-5" dirty="0"/>
              <a:t> </a:t>
            </a:r>
            <a:r>
              <a:rPr lang="en-US" sz="1600" dirty="0"/>
              <a:t>the</a:t>
            </a:r>
            <a:r>
              <a:rPr lang="en-US" sz="1600" spc="-25" dirty="0"/>
              <a:t> </a:t>
            </a:r>
            <a:r>
              <a:rPr lang="en-US" sz="1600" dirty="0"/>
              <a:t>annual</a:t>
            </a:r>
            <a:r>
              <a:rPr lang="en-US" sz="1600" spc="-40" dirty="0"/>
              <a:t> </a:t>
            </a:r>
            <a:r>
              <a:rPr lang="en-US" sz="1600" spc="-10" dirty="0"/>
              <a:t>income.</a:t>
            </a:r>
          </a:p>
          <a:p>
            <a:pPr marL="33782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7820" algn="l"/>
                <a:tab pos="338455" algn="l"/>
              </a:tabLst>
            </a:pPr>
            <a:r>
              <a:rPr lang="en-US" sz="1600" spc="-10" dirty="0"/>
              <a:t>Loan of Higher Interest rate have more  defaulters, check the background of applicant if interest rate is vey high</a:t>
            </a:r>
          </a:p>
          <a:p>
            <a:pPr marL="33782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7820" algn="l"/>
                <a:tab pos="338455" algn="l"/>
              </a:tabLst>
            </a:pPr>
            <a:r>
              <a:rPr lang="en-US" sz="1600" spc="-10" dirty="0"/>
              <a:t>Low grade loans have high tendency to default.</a:t>
            </a:r>
            <a:endParaRPr lang="en-US" sz="16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91244FB-8E55-0100-FB65-DCD8C8A1E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19" r="256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B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6796" y="2130551"/>
            <a:ext cx="764286" cy="10797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32526" y="2549778"/>
            <a:ext cx="516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Paid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Off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7459" y="2130551"/>
            <a:ext cx="5543549" cy="7109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33820" y="2364740"/>
            <a:ext cx="5012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category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indicates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loans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fully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issue.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6796" y="2982467"/>
            <a:ext cx="764286" cy="107975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48705" y="3401695"/>
            <a:ext cx="684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Charge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7459" y="2982455"/>
            <a:ext cx="5543549" cy="71095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433820" y="3216655"/>
            <a:ext cx="5170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category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indicates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indicating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defaulters.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6796" y="3832847"/>
            <a:ext cx="764286" cy="10812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708141" y="4169791"/>
            <a:ext cx="56451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20014">
              <a:lnSpc>
                <a:spcPts val="1320"/>
              </a:lnSpc>
              <a:spcBef>
                <a:spcPts val="240"/>
              </a:spcBef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Loan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Rejected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7459" y="3832847"/>
            <a:ext cx="5543549" cy="710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33820" y="3958844"/>
            <a:ext cx="4741545" cy="415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95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category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indicates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loans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rejected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certain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criteria.</a:t>
            </a:r>
            <a:endParaRPr sz="12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provided.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dirty="0"/>
              <a:t>Lending</a:t>
            </a:r>
            <a:r>
              <a:rPr spc="-70" dirty="0"/>
              <a:t> </a:t>
            </a:r>
            <a:r>
              <a:rPr dirty="0"/>
              <a:t>Club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8203" y="2210180"/>
            <a:ext cx="459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Lending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club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largest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online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marketplace,</a:t>
            </a:r>
            <a:r>
              <a:rPr sz="1200" spc="-10" dirty="0">
                <a:latin typeface="Calibri"/>
                <a:cs typeface="Calibri"/>
              </a:rPr>
              <a:t> facilitating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personal </a:t>
            </a:r>
            <a:r>
              <a:rPr sz="1200" dirty="0">
                <a:latin typeface="Calibri"/>
                <a:cs typeface="Calibri"/>
              </a:rPr>
              <a:t>loans, business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loans, 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medical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procedures.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Borrowers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easily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lower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interest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rate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online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interface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203" y="2941701"/>
            <a:ext cx="4670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wants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understand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driving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factors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(or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driver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variables)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behind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default,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i.e.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variables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strong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indicators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default.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knowledge for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portfolio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risk </a:t>
            </a:r>
            <a:r>
              <a:rPr sz="1200" spc="-10" dirty="0">
                <a:latin typeface="Calibri"/>
                <a:cs typeface="Calibri"/>
              </a:rPr>
              <a:t>assessment.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8203" y="3856482"/>
            <a:ext cx="469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Analysis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happen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systematic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way 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fit</a:t>
            </a:r>
            <a:r>
              <a:rPr sz="1200" spc="-10" dirty="0">
                <a:latin typeface="Calibri"/>
                <a:cs typeface="Calibri"/>
              </a:rPr>
              <a:t> understanding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finally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recommendation.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455" y="5126482"/>
            <a:ext cx="111747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Business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objective: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objective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identify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risky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applicants, then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loans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reduced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cutting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down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amount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credit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loss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understand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consumer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attributes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attributes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influence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tendency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default.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08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dirty="0"/>
              <a:t>Lending</a:t>
            </a:r>
            <a:r>
              <a:rPr spc="-70" dirty="0"/>
              <a:t> </a:t>
            </a:r>
            <a:r>
              <a:rPr dirty="0"/>
              <a:t>Club</a:t>
            </a:r>
            <a:r>
              <a:rPr spc="-60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dirty="0"/>
              <a:t>Problem</a:t>
            </a:r>
            <a:r>
              <a:rPr spc="-80" dirty="0"/>
              <a:t> </a:t>
            </a:r>
            <a:r>
              <a:rPr dirty="0"/>
              <a:t>Solving</a:t>
            </a:r>
            <a:r>
              <a:rPr spc="-70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646301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Flow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0" y="2250948"/>
            <a:ext cx="1550035" cy="58864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Data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Understanding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1592" y="2250948"/>
            <a:ext cx="1551940" cy="5886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Identify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variables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4796" y="2250948"/>
            <a:ext cx="1551940" cy="5886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Data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Cleansing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2250948"/>
            <a:ext cx="1550035" cy="5886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Uni-</a:t>
            </a:r>
            <a:r>
              <a:rPr sz="1200" spc="-10" dirty="0">
                <a:latin typeface="Calibri"/>
                <a:cs typeface="Calibri"/>
              </a:rPr>
              <a:t>variate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1204" y="2237232"/>
            <a:ext cx="1550035" cy="5886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Bi-</a:t>
            </a:r>
            <a:r>
              <a:rPr sz="1200" dirty="0">
                <a:latin typeface="Calibri"/>
                <a:cs typeface="Calibri"/>
              </a:rPr>
              <a:t>variate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49067" y="2494407"/>
            <a:ext cx="383540" cy="103505"/>
          </a:xfrm>
          <a:custGeom>
            <a:avLst/>
            <a:gdLst/>
            <a:ahLst/>
            <a:cxnLst/>
            <a:rect l="l" t="t" r="r" b="b"/>
            <a:pathLst>
              <a:path w="383539" h="103505">
                <a:moveTo>
                  <a:pt x="346990" y="58212"/>
                </a:moveTo>
                <a:lnTo>
                  <a:pt x="287781" y="92455"/>
                </a:lnTo>
                <a:lnTo>
                  <a:pt x="286765" y="96265"/>
                </a:lnTo>
                <a:lnTo>
                  <a:pt x="290321" y="102362"/>
                </a:lnTo>
                <a:lnTo>
                  <a:pt x="294258" y="103377"/>
                </a:lnTo>
                <a:lnTo>
                  <a:pt x="297180" y="101600"/>
                </a:lnTo>
                <a:lnTo>
                  <a:pt x="372053" y="58292"/>
                </a:lnTo>
                <a:lnTo>
                  <a:pt x="346990" y="58212"/>
                </a:lnTo>
                <a:close/>
              </a:path>
              <a:path w="383539" h="103505">
                <a:moveTo>
                  <a:pt x="357858" y="51930"/>
                </a:moveTo>
                <a:lnTo>
                  <a:pt x="346990" y="58212"/>
                </a:lnTo>
                <a:lnTo>
                  <a:pt x="370331" y="58292"/>
                </a:lnTo>
                <a:lnTo>
                  <a:pt x="370340" y="57403"/>
                </a:lnTo>
                <a:lnTo>
                  <a:pt x="367156" y="57403"/>
                </a:lnTo>
                <a:lnTo>
                  <a:pt x="357858" y="51930"/>
                </a:lnTo>
                <a:close/>
              </a:path>
              <a:path w="383539" h="103505">
                <a:moveTo>
                  <a:pt x="294513" y="0"/>
                </a:moveTo>
                <a:lnTo>
                  <a:pt x="290702" y="1015"/>
                </a:lnTo>
                <a:lnTo>
                  <a:pt x="288925" y="4063"/>
                </a:lnTo>
                <a:lnTo>
                  <a:pt x="287146" y="6984"/>
                </a:lnTo>
                <a:lnTo>
                  <a:pt x="288163" y="10921"/>
                </a:lnTo>
                <a:lnTo>
                  <a:pt x="346954" y="45512"/>
                </a:lnTo>
                <a:lnTo>
                  <a:pt x="370458" y="45592"/>
                </a:lnTo>
                <a:lnTo>
                  <a:pt x="370331" y="58292"/>
                </a:lnTo>
                <a:lnTo>
                  <a:pt x="372053" y="58292"/>
                </a:lnTo>
                <a:lnTo>
                  <a:pt x="383031" y="51942"/>
                </a:lnTo>
                <a:lnTo>
                  <a:pt x="294513" y="0"/>
                </a:lnTo>
                <a:close/>
              </a:path>
              <a:path w="383539" h="103505">
                <a:moveTo>
                  <a:pt x="0" y="44322"/>
                </a:moveTo>
                <a:lnTo>
                  <a:pt x="0" y="57022"/>
                </a:lnTo>
                <a:lnTo>
                  <a:pt x="346990" y="58212"/>
                </a:lnTo>
                <a:lnTo>
                  <a:pt x="357858" y="51930"/>
                </a:lnTo>
                <a:lnTo>
                  <a:pt x="346954" y="45512"/>
                </a:lnTo>
                <a:lnTo>
                  <a:pt x="0" y="44322"/>
                </a:lnTo>
                <a:close/>
              </a:path>
              <a:path w="383539" h="103505">
                <a:moveTo>
                  <a:pt x="367283" y="46481"/>
                </a:moveTo>
                <a:lnTo>
                  <a:pt x="357858" y="51930"/>
                </a:lnTo>
                <a:lnTo>
                  <a:pt x="367156" y="57403"/>
                </a:lnTo>
                <a:lnTo>
                  <a:pt x="367283" y="46481"/>
                </a:lnTo>
                <a:close/>
              </a:path>
              <a:path w="383539" h="103505">
                <a:moveTo>
                  <a:pt x="370450" y="46481"/>
                </a:moveTo>
                <a:lnTo>
                  <a:pt x="367283" y="46481"/>
                </a:lnTo>
                <a:lnTo>
                  <a:pt x="367156" y="57403"/>
                </a:lnTo>
                <a:lnTo>
                  <a:pt x="370340" y="57403"/>
                </a:lnTo>
                <a:lnTo>
                  <a:pt x="370450" y="46481"/>
                </a:lnTo>
                <a:close/>
              </a:path>
              <a:path w="383539" h="103505">
                <a:moveTo>
                  <a:pt x="346954" y="45512"/>
                </a:moveTo>
                <a:lnTo>
                  <a:pt x="357858" y="51930"/>
                </a:lnTo>
                <a:lnTo>
                  <a:pt x="367283" y="46481"/>
                </a:lnTo>
                <a:lnTo>
                  <a:pt x="370450" y="46481"/>
                </a:lnTo>
                <a:lnTo>
                  <a:pt x="370458" y="45592"/>
                </a:lnTo>
                <a:lnTo>
                  <a:pt x="346954" y="45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2896" y="2491104"/>
            <a:ext cx="462915" cy="103505"/>
          </a:xfrm>
          <a:custGeom>
            <a:avLst/>
            <a:gdLst/>
            <a:ahLst/>
            <a:cxnLst/>
            <a:rect l="l" t="t" r="r" b="b"/>
            <a:pathLst>
              <a:path w="462914" h="103505">
                <a:moveTo>
                  <a:pt x="426394" y="58842"/>
                </a:moveTo>
                <a:lnTo>
                  <a:pt x="370077" y="90678"/>
                </a:lnTo>
                <a:lnTo>
                  <a:pt x="367029" y="92329"/>
                </a:lnTo>
                <a:lnTo>
                  <a:pt x="366013" y="96266"/>
                </a:lnTo>
                <a:lnTo>
                  <a:pt x="367664" y="99314"/>
                </a:lnTo>
                <a:lnTo>
                  <a:pt x="369442" y="102362"/>
                </a:lnTo>
                <a:lnTo>
                  <a:pt x="373252" y="103378"/>
                </a:lnTo>
                <a:lnTo>
                  <a:pt x="376300" y="101727"/>
                </a:lnTo>
                <a:lnTo>
                  <a:pt x="451641" y="59182"/>
                </a:lnTo>
                <a:lnTo>
                  <a:pt x="449961" y="59182"/>
                </a:lnTo>
                <a:lnTo>
                  <a:pt x="426394" y="58842"/>
                </a:lnTo>
                <a:close/>
              </a:path>
              <a:path w="462914" h="103505">
                <a:moveTo>
                  <a:pt x="437392" y="52625"/>
                </a:moveTo>
                <a:lnTo>
                  <a:pt x="426394" y="58842"/>
                </a:lnTo>
                <a:lnTo>
                  <a:pt x="449961" y="59182"/>
                </a:lnTo>
                <a:lnTo>
                  <a:pt x="449969" y="58293"/>
                </a:lnTo>
                <a:lnTo>
                  <a:pt x="446786" y="58293"/>
                </a:lnTo>
                <a:lnTo>
                  <a:pt x="437392" y="52625"/>
                </a:lnTo>
                <a:close/>
              </a:path>
              <a:path w="462914" h="103505">
                <a:moveTo>
                  <a:pt x="374776" y="0"/>
                </a:moveTo>
                <a:lnTo>
                  <a:pt x="370839" y="1016"/>
                </a:lnTo>
                <a:lnTo>
                  <a:pt x="369062" y="3937"/>
                </a:lnTo>
                <a:lnTo>
                  <a:pt x="367283" y="6985"/>
                </a:lnTo>
                <a:lnTo>
                  <a:pt x="368173" y="10922"/>
                </a:lnTo>
                <a:lnTo>
                  <a:pt x="371220" y="12700"/>
                </a:lnTo>
                <a:lnTo>
                  <a:pt x="426651" y="46144"/>
                </a:lnTo>
                <a:lnTo>
                  <a:pt x="450088" y="46482"/>
                </a:lnTo>
                <a:lnTo>
                  <a:pt x="449961" y="59182"/>
                </a:lnTo>
                <a:lnTo>
                  <a:pt x="451641" y="59182"/>
                </a:lnTo>
                <a:lnTo>
                  <a:pt x="462661" y="52959"/>
                </a:lnTo>
                <a:lnTo>
                  <a:pt x="377825" y="1778"/>
                </a:lnTo>
                <a:lnTo>
                  <a:pt x="374776" y="0"/>
                </a:lnTo>
                <a:close/>
              </a:path>
              <a:path w="462914" h="103505">
                <a:moveTo>
                  <a:pt x="253" y="40005"/>
                </a:moveTo>
                <a:lnTo>
                  <a:pt x="0" y="52705"/>
                </a:lnTo>
                <a:lnTo>
                  <a:pt x="426394" y="58842"/>
                </a:lnTo>
                <a:lnTo>
                  <a:pt x="437392" y="52625"/>
                </a:lnTo>
                <a:lnTo>
                  <a:pt x="426651" y="46144"/>
                </a:lnTo>
                <a:lnTo>
                  <a:pt x="253" y="40005"/>
                </a:lnTo>
                <a:close/>
              </a:path>
              <a:path w="462914" h="103505">
                <a:moveTo>
                  <a:pt x="446913" y="47244"/>
                </a:moveTo>
                <a:lnTo>
                  <a:pt x="437392" y="52625"/>
                </a:lnTo>
                <a:lnTo>
                  <a:pt x="446786" y="58293"/>
                </a:lnTo>
                <a:lnTo>
                  <a:pt x="446913" y="47244"/>
                </a:lnTo>
                <a:close/>
              </a:path>
              <a:path w="462914" h="103505">
                <a:moveTo>
                  <a:pt x="450080" y="47244"/>
                </a:moveTo>
                <a:lnTo>
                  <a:pt x="446913" y="47244"/>
                </a:lnTo>
                <a:lnTo>
                  <a:pt x="446786" y="58293"/>
                </a:lnTo>
                <a:lnTo>
                  <a:pt x="449969" y="58293"/>
                </a:lnTo>
                <a:lnTo>
                  <a:pt x="450080" y="47244"/>
                </a:lnTo>
                <a:close/>
              </a:path>
              <a:path w="462914" h="103505">
                <a:moveTo>
                  <a:pt x="426651" y="46144"/>
                </a:moveTo>
                <a:lnTo>
                  <a:pt x="437392" y="52625"/>
                </a:lnTo>
                <a:lnTo>
                  <a:pt x="446913" y="47244"/>
                </a:lnTo>
                <a:lnTo>
                  <a:pt x="450080" y="47244"/>
                </a:lnTo>
                <a:lnTo>
                  <a:pt x="450088" y="46482"/>
                </a:lnTo>
                <a:lnTo>
                  <a:pt x="426651" y="46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96101" y="2485008"/>
            <a:ext cx="462915" cy="103505"/>
          </a:xfrm>
          <a:custGeom>
            <a:avLst/>
            <a:gdLst/>
            <a:ahLst/>
            <a:cxnLst/>
            <a:rect l="l" t="t" r="r" b="b"/>
            <a:pathLst>
              <a:path w="462915" h="103505">
                <a:moveTo>
                  <a:pt x="426394" y="58842"/>
                </a:moveTo>
                <a:lnTo>
                  <a:pt x="370077" y="90677"/>
                </a:lnTo>
                <a:lnTo>
                  <a:pt x="367029" y="92328"/>
                </a:lnTo>
                <a:lnTo>
                  <a:pt x="366014" y="96265"/>
                </a:lnTo>
                <a:lnTo>
                  <a:pt x="367665" y="99313"/>
                </a:lnTo>
                <a:lnTo>
                  <a:pt x="369443" y="102362"/>
                </a:lnTo>
                <a:lnTo>
                  <a:pt x="373252" y="103377"/>
                </a:lnTo>
                <a:lnTo>
                  <a:pt x="376300" y="101726"/>
                </a:lnTo>
                <a:lnTo>
                  <a:pt x="451641" y="59181"/>
                </a:lnTo>
                <a:lnTo>
                  <a:pt x="449960" y="59181"/>
                </a:lnTo>
                <a:lnTo>
                  <a:pt x="426394" y="58842"/>
                </a:lnTo>
                <a:close/>
              </a:path>
              <a:path w="462915" h="103505">
                <a:moveTo>
                  <a:pt x="437392" y="52625"/>
                </a:moveTo>
                <a:lnTo>
                  <a:pt x="426394" y="58842"/>
                </a:lnTo>
                <a:lnTo>
                  <a:pt x="449960" y="59181"/>
                </a:lnTo>
                <a:lnTo>
                  <a:pt x="449969" y="58292"/>
                </a:lnTo>
                <a:lnTo>
                  <a:pt x="446785" y="58292"/>
                </a:lnTo>
                <a:lnTo>
                  <a:pt x="437392" y="52625"/>
                </a:lnTo>
                <a:close/>
              </a:path>
              <a:path w="462915" h="103505">
                <a:moveTo>
                  <a:pt x="374776" y="0"/>
                </a:moveTo>
                <a:lnTo>
                  <a:pt x="370840" y="1015"/>
                </a:lnTo>
                <a:lnTo>
                  <a:pt x="369062" y="3937"/>
                </a:lnTo>
                <a:lnTo>
                  <a:pt x="367283" y="6985"/>
                </a:lnTo>
                <a:lnTo>
                  <a:pt x="368173" y="10921"/>
                </a:lnTo>
                <a:lnTo>
                  <a:pt x="371221" y="12700"/>
                </a:lnTo>
                <a:lnTo>
                  <a:pt x="426651" y="46144"/>
                </a:lnTo>
                <a:lnTo>
                  <a:pt x="450088" y="46481"/>
                </a:lnTo>
                <a:lnTo>
                  <a:pt x="449960" y="59181"/>
                </a:lnTo>
                <a:lnTo>
                  <a:pt x="451641" y="59181"/>
                </a:lnTo>
                <a:lnTo>
                  <a:pt x="462660" y="52958"/>
                </a:lnTo>
                <a:lnTo>
                  <a:pt x="377825" y="1777"/>
                </a:lnTo>
                <a:lnTo>
                  <a:pt x="374776" y="0"/>
                </a:lnTo>
                <a:close/>
              </a:path>
              <a:path w="462915" h="103505">
                <a:moveTo>
                  <a:pt x="253" y="40004"/>
                </a:moveTo>
                <a:lnTo>
                  <a:pt x="0" y="52704"/>
                </a:lnTo>
                <a:lnTo>
                  <a:pt x="426394" y="58842"/>
                </a:lnTo>
                <a:lnTo>
                  <a:pt x="437392" y="52625"/>
                </a:lnTo>
                <a:lnTo>
                  <a:pt x="426651" y="46144"/>
                </a:lnTo>
                <a:lnTo>
                  <a:pt x="253" y="40004"/>
                </a:lnTo>
                <a:close/>
              </a:path>
              <a:path w="462915" h="103505">
                <a:moveTo>
                  <a:pt x="446913" y="47243"/>
                </a:moveTo>
                <a:lnTo>
                  <a:pt x="437392" y="52625"/>
                </a:lnTo>
                <a:lnTo>
                  <a:pt x="446785" y="58292"/>
                </a:lnTo>
                <a:lnTo>
                  <a:pt x="446913" y="47243"/>
                </a:lnTo>
                <a:close/>
              </a:path>
              <a:path w="462915" h="103505">
                <a:moveTo>
                  <a:pt x="450080" y="47243"/>
                </a:moveTo>
                <a:lnTo>
                  <a:pt x="446913" y="47243"/>
                </a:lnTo>
                <a:lnTo>
                  <a:pt x="446785" y="58292"/>
                </a:lnTo>
                <a:lnTo>
                  <a:pt x="449969" y="58292"/>
                </a:lnTo>
                <a:lnTo>
                  <a:pt x="450080" y="47243"/>
                </a:lnTo>
                <a:close/>
              </a:path>
              <a:path w="462915" h="103505">
                <a:moveTo>
                  <a:pt x="426651" y="46144"/>
                </a:moveTo>
                <a:lnTo>
                  <a:pt x="437392" y="52625"/>
                </a:lnTo>
                <a:lnTo>
                  <a:pt x="446913" y="47243"/>
                </a:lnTo>
                <a:lnTo>
                  <a:pt x="450080" y="47243"/>
                </a:lnTo>
                <a:lnTo>
                  <a:pt x="450088" y="46481"/>
                </a:lnTo>
                <a:lnTo>
                  <a:pt x="426651" y="46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07781" y="2498725"/>
            <a:ext cx="462915" cy="103505"/>
          </a:xfrm>
          <a:custGeom>
            <a:avLst/>
            <a:gdLst/>
            <a:ahLst/>
            <a:cxnLst/>
            <a:rect l="l" t="t" r="r" b="b"/>
            <a:pathLst>
              <a:path w="462915" h="103505">
                <a:moveTo>
                  <a:pt x="426394" y="58842"/>
                </a:moveTo>
                <a:lnTo>
                  <a:pt x="370077" y="90677"/>
                </a:lnTo>
                <a:lnTo>
                  <a:pt x="367029" y="92328"/>
                </a:lnTo>
                <a:lnTo>
                  <a:pt x="366014" y="96265"/>
                </a:lnTo>
                <a:lnTo>
                  <a:pt x="367665" y="99313"/>
                </a:lnTo>
                <a:lnTo>
                  <a:pt x="369443" y="102362"/>
                </a:lnTo>
                <a:lnTo>
                  <a:pt x="373252" y="103377"/>
                </a:lnTo>
                <a:lnTo>
                  <a:pt x="376300" y="101726"/>
                </a:lnTo>
                <a:lnTo>
                  <a:pt x="451641" y="59182"/>
                </a:lnTo>
                <a:lnTo>
                  <a:pt x="449961" y="59182"/>
                </a:lnTo>
                <a:lnTo>
                  <a:pt x="426394" y="58842"/>
                </a:lnTo>
                <a:close/>
              </a:path>
              <a:path w="462915" h="103505">
                <a:moveTo>
                  <a:pt x="437392" y="52625"/>
                </a:moveTo>
                <a:lnTo>
                  <a:pt x="426394" y="58842"/>
                </a:lnTo>
                <a:lnTo>
                  <a:pt x="449961" y="59182"/>
                </a:lnTo>
                <a:lnTo>
                  <a:pt x="449969" y="58292"/>
                </a:lnTo>
                <a:lnTo>
                  <a:pt x="446786" y="58292"/>
                </a:lnTo>
                <a:lnTo>
                  <a:pt x="437392" y="52625"/>
                </a:lnTo>
                <a:close/>
              </a:path>
              <a:path w="462915" h="103505">
                <a:moveTo>
                  <a:pt x="374776" y="0"/>
                </a:moveTo>
                <a:lnTo>
                  <a:pt x="370840" y="1015"/>
                </a:lnTo>
                <a:lnTo>
                  <a:pt x="369062" y="3937"/>
                </a:lnTo>
                <a:lnTo>
                  <a:pt x="367284" y="6985"/>
                </a:lnTo>
                <a:lnTo>
                  <a:pt x="368173" y="10922"/>
                </a:lnTo>
                <a:lnTo>
                  <a:pt x="371221" y="12700"/>
                </a:lnTo>
                <a:lnTo>
                  <a:pt x="426651" y="46144"/>
                </a:lnTo>
                <a:lnTo>
                  <a:pt x="450088" y="46482"/>
                </a:lnTo>
                <a:lnTo>
                  <a:pt x="449961" y="59182"/>
                </a:lnTo>
                <a:lnTo>
                  <a:pt x="451641" y="59182"/>
                </a:lnTo>
                <a:lnTo>
                  <a:pt x="462661" y="52959"/>
                </a:lnTo>
                <a:lnTo>
                  <a:pt x="377825" y="1777"/>
                </a:lnTo>
                <a:lnTo>
                  <a:pt x="374776" y="0"/>
                </a:lnTo>
                <a:close/>
              </a:path>
              <a:path w="462915" h="103505">
                <a:moveTo>
                  <a:pt x="253" y="40004"/>
                </a:moveTo>
                <a:lnTo>
                  <a:pt x="0" y="52704"/>
                </a:lnTo>
                <a:lnTo>
                  <a:pt x="426394" y="58842"/>
                </a:lnTo>
                <a:lnTo>
                  <a:pt x="437392" y="52625"/>
                </a:lnTo>
                <a:lnTo>
                  <a:pt x="426651" y="46144"/>
                </a:lnTo>
                <a:lnTo>
                  <a:pt x="253" y="40004"/>
                </a:lnTo>
                <a:close/>
              </a:path>
              <a:path w="462915" h="103505">
                <a:moveTo>
                  <a:pt x="446913" y="47244"/>
                </a:moveTo>
                <a:lnTo>
                  <a:pt x="437392" y="52625"/>
                </a:lnTo>
                <a:lnTo>
                  <a:pt x="446786" y="58292"/>
                </a:lnTo>
                <a:lnTo>
                  <a:pt x="446913" y="47244"/>
                </a:lnTo>
                <a:close/>
              </a:path>
              <a:path w="462915" h="103505">
                <a:moveTo>
                  <a:pt x="450080" y="47244"/>
                </a:moveTo>
                <a:lnTo>
                  <a:pt x="446913" y="47244"/>
                </a:lnTo>
                <a:lnTo>
                  <a:pt x="446786" y="58292"/>
                </a:lnTo>
                <a:lnTo>
                  <a:pt x="449969" y="58292"/>
                </a:lnTo>
                <a:lnTo>
                  <a:pt x="450080" y="47244"/>
                </a:lnTo>
                <a:close/>
              </a:path>
              <a:path w="462915" h="103505">
                <a:moveTo>
                  <a:pt x="426651" y="46144"/>
                </a:moveTo>
                <a:lnTo>
                  <a:pt x="437392" y="52625"/>
                </a:lnTo>
                <a:lnTo>
                  <a:pt x="446913" y="47244"/>
                </a:lnTo>
                <a:lnTo>
                  <a:pt x="450080" y="47244"/>
                </a:lnTo>
                <a:lnTo>
                  <a:pt x="450088" y="46482"/>
                </a:lnTo>
                <a:lnTo>
                  <a:pt x="426651" y="46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7821" y="3206877"/>
            <a:ext cx="1875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B0BFEFD9-5308-9AE7-7742-8CA3B251B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514601"/>
              </p:ext>
            </p:extLst>
          </p:nvPr>
        </p:nvGraphicFramePr>
        <p:xfrm>
          <a:off x="977290" y="3714115"/>
          <a:ext cx="9789795" cy="204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64" y="338328"/>
            <a:ext cx="4012396" cy="1608328"/>
          </a:xfrm>
          <a:prstGeom prst="rect">
            <a:avLst/>
          </a:prstGeom>
        </p:spPr>
        <p:txBody>
          <a:bodyPr vert="horz" lIns="0" tIns="59308" rIns="0" bIns="0" rtlCol="0">
            <a:normAutofit/>
          </a:bodyPr>
          <a:lstStyle/>
          <a:p>
            <a:pPr marL="139065">
              <a:spcBef>
                <a:spcPts val="95"/>
              </a:spcBef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657600" y="338328"/>
            <a:ext cx="7882127" cy="1709133"/>
          </a:xfrm>
          <a:prstGeom prst="rect">
            <a:avLst/>
          </a:prstGeom>
        </p:spPr>
        <p:txBody>
          <a:bodyPr vert="horz" lIns="0" tIns="12700" rIns="0" bIns="0" rtlCol="0" anchor="ctr">
            <a:noAutofit/>
          </a:bodyPr>
          <a:lstStyle/>
          <a:p>
            <a:pPr marL="0" marR="5080" indent="0">
              <a:spcBef>
                <a:spcPts val="100"/>
              </a:spcBef>
              <a:buNone/>
            </a:pPr>
            <a:r>
              <a:rPr lang="en-US" sz="1100" dirty="0"/>
              <a:t>The</a:t>
            </a:r>
            <a:r>
              <a:rPr lang="en-US" sz="1100" spc="-35" dirty="0"/>
              <a:t> </a:t>
            </a:r>
            <a:r>
              <a:rPr lang="en-US" sz="1100" dirty="0"/>
              <a:t>very</a:t>
            </a:r>
            <a:r>
              <a:rPr lang="en-US" sz="1100" spc="-25" dirty="0"/>
              <a:t> </a:t>
            </a:r>
            <a:r>
              <a:rPr lang="en-US" sz="1100" dirty="0"/>
              <a:t>first</a:t>
            </a:r>
            <a:r>
              <a:rPr lang="en-US" sz="1100" spc="-20" dirty="0"/>
              <a:t> </a:t>
            </a:r>
            <a:r>
              <a:rPr lang="en-US" sz="1100" dirty="0"/>
              <a:t>step</a:t>
            </a:r>
            <a:r>
              <a:rPr lang="en-US" sz="1100" spc="-20" dirty="0"/>
              <a:t> </a:t>
            </a:r>
            <a:r>
              <a:rPr lang="en-US" sz="1100" spc="-10" dirty="0"/>
              <a:t>toward</a:t>
            </a:r>
            <a:r>
              <a:rPr lang="en-US" sz="1100" spc="-45" dirty="0"/>
              <a:t> </a:t>
            </a:r>
            <a:r>
              <a:rPr lang="en-US" sz="1100" dirty="0"/>
              <a:t>solving</a:t>
            </a:r>
            <a:r>
              <a:rPr lang="en-US" sz="1100" spc="-20" dirty="0"/>
              <a:t> </a:t>
            </a:r>
            <a:r>
              <a:rPr lang="en-US" sz="1100" dirty="0"/>
              <a:t>any</a:t>
            </a:r>
            <a:r>
              <a:rPr lang="en-US" sz="1100" spc="-40" dirty="0"/>
              <a:t> </a:t>
            </a:r>
            <a:r>
              <a:rPr lang="en-US" sz="1100" dirty="0"/>
              <a:t>analytics</a:t>
            </a:r>
            <a:r>
              <a:rPr lang="en-US" sz="1100" spc="-15" dirty="0"/>
              <a:t> </a:t>
            </a:r>
            <a:r>
              <a:rPr lang="en-US" sz="1100" dirty="0"/>
              <a:t>problem</a:t>
            </a:r>
            <a:r>
              <a:rPr lang="en-US" sz="1100" spc="-35" dirty="0"/>
              <a:t> </a:t>
            </a:r>
            <a:r>
              <a:rPr lang="en-US" sz="1100" dirty="0"/>
              <a:t>is</a:t>
            </a:r>
            <a:r>
              <a:rPr lang="en-US" sz="1100" spc="-5" dirty="0"/>
              <a:t> </a:t>
            </a:r>
            <a:r>
              <a:rPr lang="en-US" sz="1100" dirty="0"/>
              <a:t>to</a:t>
            </a:r>
            <a:r>
              <a:rPr lang="en-US" sz="1100" spc="-30" dirty="0"/>
              <a:t> </a:t>
            </a:r>
            <a:r>
              <a:rPr lang="en-US" sz="1100" dirty="0"/>
              <a:t>have</a:t>
            </a:r>
            <a:r>
              <a:rPr lang="en-US" sz="1100" spc="-20" dirty="0"/>
              <a:t> </a:t>
            </a:r>
            <a:r>
              <a:rPr lang="en-US" sz="1100" dirty="0"/>
              <a:t>clean</a:t>
            </a:r>
            <a:r>
              <a:rPr lang="en-US" sz="1100" spc="-10" dirty="0"/>
              <a:t> </a:t>
            </a:r>
            <a:r>
              <a:rPr lang="en-US" sz="1100" dirty="0"/>
              <a:t>data</a:t>
            </a:r>
            <a:r>
              <a:rPr lang="en-US" sz="1100" spc="-35" dirty="0"/>
              <a:t> </a:t>
            </a:r>
            <a:r>
              <a:rPr lang="en-US" sz="1100" dirty="0"/>
              <a:t>to</a:t>
            </a:r>
            <a:r>
              <a:rPr lang="en-US" sz="1100" spc="-25" dirty="0"/>
              <a:t> </a:t>
            </a:r>
            <a:r>
              <a:rPr lang="en-US" sz="1100" spc="-10" dirty="0"/>
              <a:t>understand </a:t>
            </a:r>
            <a:r>
              <a:rPr lang="en-US" sz="1100" dirty="0"/>
              <a:t>the</a:t>
            </a:r>
            <a:r>
              <a:rPr lang="en-US" sz="1100" spc="-35" dirty="0"/>
              <a:t> </a:t>
            </a:r>
            <a:r>
              <a:rPr lang="en-US" sz="1100" dirty="0"/>
              <a:t>insights.</a:t>
            </a:r>
            <a:r>
              <a:rPr lang="en-US" sz="1100" spc="-25" dirty="0"/>
              <a:t> </a:t>
            </a:r>
            <a:r>
              <a:rPr lang="en-US" sz="1100" dirty="0"/>
              <a:t>Hence</a:t>
            </a:r>
            <a:r>
              <a:rPr lang="en-US" sz="1100" spc="-5" dirty="0"/>
              <a:t> </a:t>
            </a:r>
            <a:r>
              <a:rPr lang="en-US" sz="1100" dirty="0"/>
              <a:t>to</a:t>
            </a:r>
            <a:r>
              <a:rPr lang="en-US" sz="1100" spc="-15" dirty="0"/>
              <a:t> </a:t>
            </a:r>
            <a:r>
              <a:rPr lang="en-US" sz="1100" dirty="0"/>
              <a:t>begin</a:t>
            </a:r>
            <a:r>
              <a:rPr lang="en-US" sz="1100" spc="-25" dirty="0"/>
              <a:t> </a:t>
            </a:r>
            <a:r>
              <a:rPr lang="en-US" sz="1100" dirty="0"/>
              <a:t>with</a:t>
            </a:r>
            <a:r>
              <a:rPr lang="en-US" sz="1100" spc="-20" dirty="0"/>
              <a:t> </a:t>
            </a:r>
            <a:r>
              <a:rPr lang="en-US" sz="1100" dirty="0"/>
              <a:t>we</a:t>
            </a:r>
            <a:r>
              <a:rPr lang="en-US" sz="1100" spc="5" dirty="0"/>
              <a:t> </a:t>
            </a:r>
            <a:r>
              <a:rPr lang="en-US" sz="1100" dirty="0"/>
              <a:t>have</a:t>
            </a:r>
            <a:r>
              <a:rPr lang="en-US" sz="1100" spc="-15" dirty="0"/>
              <a:t> </a:t>
            </a:r>
            <a:r>
              <a:rPr lang="en-US" sz="1100" dirty="0"/>
              <a:t>found</a:t>
            </a:r>
            <a:r>
              <a:rPr lang="en-US" sz="1100" spc="-40" dirty="0"/>
              <a:t> </a:t>
            </a:r>
            <a:r>
              <a:rPr lang="en-US" sz="1100" dirty="0"/>
              <a:t>out</a:t>
            </a:r>
            <a:r>
              <a:rPr lang="en-US" sz="1100" spc="-25" dirty="0"/>
              <a:t> </a:t>
            </a:r>
            <a:r>
              <a:rPr lang="en-US" sz="1100" dirty="0"/>
              <a:t>the</a:t>
            </a:r>
            <a:r>
              <a:rPr lang="en-US" sz="1100" spc="-20" dirty="0"/>
              <a:t> </a:t>
            </a:r>
            <a:r>
              <a:rPr lang="en-US" sz="1100" dirty="0"/>
              <a:t>missing</a:t>
            </a:r>
            <a:r>
              <a:rPr lang="en-US" sz="1100" spc="-10" dirty="0"/>
              <a:t> </a:t>
            </a:r>
            <a:r>
              <a:rPr lang="en-US" sz="1100" dirty="0"/>
              <a:t>values</a:t>
            </a:r>
            <a:r>
              <a:rPr lang="en-US" sz="1100" spc="-30" dirty="0"/>
              <a:t> </a:t>
            </a:r>
            <a:r>
              <a:rPr lang="en-US" sz="1100" dirty="0"/>
              <a:t>in</a:t>
            </a:r>
            <a:r>
              <a:rPr lang="en-US" sz="1100" spc="-15" dirty="0"/>
              <a:t> </a:t>
            </a:r>
            <a:r>
              <a:rPr lang="en-US" sz="1100" dirty="0"/>
              <a:t>every</a:t>
            </a:r>
            <a:r>
              <a:rPr lang="en-US" sz="1100" spc="-20" dirty="0"/>
              <a:t> </a:t>
            </a:r>
            <a:r>
              <a:rPr lang="en-US" sz="1100" dirty="0"/>
              <a:t>column</a:t>
            </a:r>
            <a:r>
              <a:rPr lang="en-US" sz="1100" spc="-15" dirty="0"/>
              <a:t> </a:t>
            </a:r>
            <a:r>
              <a:rPr lang="en-US" sz="1100" spc="-25" dirty="0"/>
              <a:t>of </a:t>
            </a:r>
            <a:r>
              <a:rPr lang="en-US" sz="1100" dirty="0"/>
              <a:t>the</a:t>
            </a:r>
            <a:r>
              <a:rPr lang="en-US" sz="1100" spc="-20" dirty="0"/>
              <a:t> </a:t>
            </a:r>
            <a:r>
              <a:rPr lang="en-US" sz="1100" spc="-10" dirty="0"/>
              <a:t>dataset.</a:t>
            </a:r>
            <a:endParaRPr lang="en-US" sz="1100" dirty="0"/>
          </a:p>
          <a:p>
            <a:pPr marL="0" marR="447040" indent="0">
              <a:buNone/>
            </a:pPr>
            <a:r>
              <a:rPr lang="en-US" sz="1100" dirty="0"/>
              <a:t>Below</a:t>
            </a:r>
            <a:r>
              <a:rPr lang="en-US" sz="1100" spc="-5" dirty="0"/>
              <a:t> </a:t>
            </a:r>
            <a:r>
              <a:rPr lang="en-US" sz="1100" dirty="0"/>
              <a:t>are</a:t>
            </a:r>
            <a:r>
              <a:rPr lang="en-US" sz="1100" spc="-15" dirty="0"/>
              <a:t> </a:t>
            </a:r>
            <a:r>
              <a:rPr lang="en-US" sz="1100" dirty="0"/>
              <a:t>missing</a:t>
            </a:r>
            <a:r>
              <a:rPr lang="en-US" sz="1100" spc="20" dirty="0"/>
              <a:t> </a:t>
            </a:r>
            <a:r>
              <a:rPr lang="en-US" sz="1100" dirty="0"/>
              <a:t>value</a:t>
            </a:r>
            <a:r>
              <a:rPr lang="en-US" sz="1100" spc="-15" dirty="0"/>
              <a:t> </a:t>
            </a:r>
            <a:r>
              <a:rPr lang="en-US" sz="1100" spc="-10" dirty="0"/>
              <a:t>percentage</a:t>
            </a:r>
            <a:r>
              <a:rPr lang="en-US" sz="1100" spc="-30" dirty="0"/>
              <a:t> </a:t>
            </a:r>
            <a:r>
              <a:rPr lang="en-US" sz="1100" dirty="0"/>
              <a:t>in the</a:t>
            </a:r>
            <a:r>
              <a:rPr lang="en-US" sz="1100" spc="-15" dirty="0"/>
              <a:t> </a:t>
            </a:r>
            <a:r>
              <a:rPr lang="en-US" sz="1100" spc="-10" dirty="0"/>
              <a:t>provided</a:t>
            </a:r>
            <a:r>
              <a:rPr lang="en-US" sz="1100" spc="-30" dirty="0"/>
              <a:t> </a:t>
            </a:r>
            <a:r>
              <a:rPr lang="en-US" sz="1100" dirty="0"/>
              <a:t>data below.</a:t>
            </a:r>
            <a:r>
              <a:rPr lang="en-US" sz="1100" spc="-25" dirty="0"/>
              <a:t>  </a:t>
            </a:r>
            <a:r>
              <a:rPr lang="en-US" sz="1100" b="1" dirty="0"/>
              <a:t>Also</a:t>
            </a:r>
            <a:r>
              <a:rPr lang="en-US" sz="1100" spc="20" dirty="0"/>
              <a:t> </a:t>
            </a:r>
            <a:r>
              <a:rPr lang="en-US" sz="1100" dirty="0"/>
              <a:t>in the</a:t>
            </a:r>
            <a:r>
              <a:rPr lang="en-US" sz="1100" spc="-15" dirty="0"/>
              <a:t> </a:t>
            </a:r>
            <a:r>
              <a:rPr lang="en-US" sz="1100" dirty="0"/>
              <a:t>tabular</a:t>
            </a:r>
            <a:r>
              <a:rPr lang="en-US" sz="1100" spc="-25" dirty="0"/>
              <a:t> </a:t>
            </a:r>
            <a:r>
              <a:rPr lang="en-US" sz="1100" spc="-10" dirty="0"/>
              <a:t>column </a:t>
            </a:r>
            <a:r>
              <a:rPr lang="en-US" sz="1100" dirty="0"/>
              <a:t>documented</a:t>
            </a:r>
            <a:r>
              <a:rPr lang="en-US" sz="1100" spc="-35" dirty="0"/>
              <a:t> </a:t>
            </a:r>
            <a:r>
              <a:rPr lang="en-US" sz="1100" dirty="0"/>
              <a:t>in</a:t>
            </a:r>
            <a:r>
              <a:rPr lang="en-US" sz="1100" spc="-10" dirty="0"/>
              <a:t> </a:t>
            </a:r>
            <a:r>
              <a:rPr lang="en-US" sz="1100" dirty="0"/>
              <a:t>the</a:t>
            </a:r>
            <a:r>
              <a:rPr lang="en-US" sz="1100" spc="-30" dirty="0"/>
              <a:t> below </a:t>
            </a:r>
            <a:r>
              <a:rPr lang="en-US" sz="1100" spc="-15" dirty="0"/>
              <a:t> </a:t>
            </a:r>
            <a:r>
              <a:rPr lang="en-US" sz="1100" dirty="0"/>
              <a:t>has</a:t>
            </a:r>
            <a:r>
              <a:rPr lang="en-US" sz="1100" spc="-5" dirty="0"/>
              <a:t> </a:t>
            </a:r>
            <a:r>
              <a:rPr lang="en-US" sz="1100" dirty="0"/>
              <a:t>the</a:t>
            </a:r>
            <a:r>
              <a:rPr lang="en-US" sz="1100" spc="-30" dirty="0"/>
              <a:t> </a:t>
            </a:r>
            <a:r>
              <a:rPr lang="en-US" sz="1100" dirty="0"/>
              <a:t>column</a:t>
            </a:r>
            <a:r>
              <a:rPr lang="en-US" sz="1100" spc="-10" dirty="0"/>
              <a:t> </a:t>
            </a:r>
            <a:r>
              <a:rPr lang="en-US" sz="1100" dirty="0"/>
              <a:t>to</a:t>
            </a:r>
            <a:r>
              <a:rPr lang="en-US" sz="1100" spc="-5" dirty="0"/>
              <a:t> </a:t>
            </a:r>
            <a:r>
              <a:rPr lang="en-US" sz="1100" dirty="0"/>
              <a:t>impute</a:t>
            </a:r>
            <a:r>
              <a:rPr lang="en-US" sz="1100" spc="-35" dirty="0"/>
              <a:t> </a:t>
            </a:r>
            <a:r>
              <a:rPr lang="en-US" sz="1100" dirty="0"/>
              <a:t>values/</a:t>
            </a:r>
            <a:r>
              <a:rPr lang="en-US" sz="1100" spc="-20" dirty="0"/>
              <a:t> </a:t>
            </a:r>
            <a:r>
              <a:rPr lang="en-US" sz="1100" spc="-10" dirty="0"/>
              <a:t>drop.</a:t>
            </a:r>
          </a:p>
          <a:p>
            <a:pPr>
              <a:spcBef>
                <a:spcPts val="35"/>
              </a:spcBef>
            </a:pPr>
            <a:endParaRPr lang="en-US" sz="1100" dirty="0"/>
          </a:p>
          <a:p>
            <a:pPr marL="0" indent="0">
              <a:spcBef>
                <a:spcPts val="35"/>
              </a:spcBef>
              <a:buNone/>
            </a:pPr>
            <a:r>
              <a:rPr lang="en-US" sz="1100" dirty="0"/>
              <a:t>Below are the method adopted to impute the values:</a:t>
            </a:r>
          </a:p>
          <a:p>
            <a:pPr marL="0" indent="0">
              <a:spcBef>
                <a:spcPts val="35"/>
              </a:spcBef>
              <a:buNone/>
            </a:pPr>
            <a:r>
              <a:rPr lang="en-US" sz="1100" dirty="0"/>
              <a:t>Mode Method</a:t>
            </a:r>
          </a:p>
          <a:p>
            <a:pPr marL="0" indent="0">
              <a:spcBef>
                <a:spcPts val="35"/>
              </a:spcBef>
              <a:buNone/>
            </a:pPr>
            <a:r>
              <a:rPr lang="en-US" sz="1100" dirty="0"/>
              <a:t>Mean Method</a:t>
            </a:r>
          </a:p>
          <a:p>
            <a:pPr marL="0" indent="0">
              <a:spcBef>
                <a:spcPts val="35"/>
              </a:spcBef>
              <a:buNone/>
            </a:pPr>
            <a:r>
              <a:rPr lang="en-US" sz="1100" dirty="0"/>
              <a:t>Update the data based on understanding </a:t>
            </a:r>
          </a:p>
          <a:p>
            <a:pPr marL="0" indent="0">
              <a:spcBef>
                <a:spcPts val="35"/>
              </a:spcBef>
              <a:buNone/>
            </a:pPr>
            <a:endParaRPr lang="en-US" sz="1100" dirty="0"/>
          </a:p>
          <a:p>
            <a:pPr marL="0" indent="0">
              <a:spcBef>
                <a:spcPts val="35"/>
              </a:spcBef>
              <a:buNone/>
            </a:pPr>
            <a:r>
              <a:rPr lang="en-US" sz="1100" dirty="0"/>
              <a:t>Identify Single values columns and drop columns from Data to explore. </a:t>
            </a:r>
          </a:p>
          <a:p>
            <a:pPr marL="0" indent="0">
              <a:spcBef>
                <a:spcPts val="35"/>
              </a:spcBef>
              <a:buNone/>
            </a:pPr>
            <a:endParaRPr lang="en-US" sz="1100" dirty="0"/>
          </a:p>
          <a:p>
            <a:pPr marL="0" indent="0">
              <a:spcBef>
                <a:spcPts val="35"/>
              </a:spcBef>
              <a:buNone/>
            </a:pPr>
            <a:endParaRPr lang="en-US" sz="1100" dirty="0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A76EA-75D7-19F7-BADE-9ECFBCE9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73" y="2742397"/>
            <a:ext cx="3307150" cy="3291840"/>
          </a:xfrm>
          <a:prstGeom prst="rect">
            <a:avLst/>
          </a:prstGeom>
        </p:spPr>
      </p:pic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15B60-CBD2-8DDB-F4C1-8E058EDF354C}"/>
              </a:ext>
            </a:extLst>
          </p:cNvPr>
          <p:cNvSpPr txBox="1"/>
          <p:nvPr/>
        </p:nvSpPr>
        <p:spPr>
          <a:xfrm>
            <a:off x="6254152" y="3429000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['</a:t>
            </a:r>
            <a:r>
              <a:rPr lang="en-IN" dirty="0" err="1"/>
              <a:t>pymnt_plan</a:t>
            </a:r>
            <a:r>
              <a:rPr lang="en-IN" dirty="0"/>
              <a:t>', "initial_list_status",'collections_12_mths_ex_med’,</a:t>
            </a:r>
          </a:p>
          <a:p>
            <a:r>
              <a:rPr lang="en-IN" dirty="0"/>
              <a:t>'policy_code','acc_now_delinq', '</a:t>
            </a:r>
            <a:r>
              <a:rPr lang="en-IN" dirty="0" err="1"/>
              <a:t>application_type</a:t>
            </a:r>
            <a:r>
              <a:rPr lang="en-IN" dirty="0"/>
              <a:t>', '</a:t>
            </a:r>
            <a:r>
              <a:rPr lang="en-IN" dirty="0" err="1"/>
              <a:t>pub_rec_bankruptcies</a:t>
            </a:r>
            <a:r>
              <a:rPr lang="en-IN" dirty="0"/>
              <a:t>', '</a:t>
            </a:r>
            <a:r>
              <a:rPr lang="en-IN" dirty="0" err="1"/>
              <a:t>tax_liens</a:t>
            </a:r>
            <a:r>
              <a:rPr lang="en-IN" dirty="0"/>
              <a:t>', '</a:t>
            </a:r>
            <a:r>
              <a:rPr lang="en-IN" dirty="0" err="1"/>
              <a:t>delinq_amnt</a:t>
            </a:r>
            <a:r>
              <a:rPr lang="en-IN" dirty="0"/>
              <a:t>’</a:t>
            </a:r>
          </a:p>
          <a:p>
            <a:r>
              <a:rPr lang="en-IN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FA537-F85E-5A1E-C20C-59B81D6EC81F}"/>
              </a:ext>
            </a:extLst>
          </p:cNvPr>
          <p:cNvSpPr txBox="1"/>
          <p:nvPr/>
        </p:nvSpPr>
        <p:spPr>
          <a:xfrm>
            <a:off x="6334448" y="2692326"/>
            <a:ext cx="617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Single Valued Columns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08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Uni-</a:t>
            </a:r>
            <a:r>
              <a:rPr spc="-60" dirty="0"/>
              <a:t>Variate</a:t>
            </a:r>
            <a:r>
              <a:rPr spc="-9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233" y="1590547"/>
            <a:ext cx="66973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analysis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variate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mostly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identify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outliers/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extreme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columns</a:t>
            </a:r>
            <a:r>
              <a:rPr sz="1200" spc="-10" dirty="0">
                <a:latin typeface="Calibri"/>
                <a:cs typeface="Calibri"/>
              </a:rPr>
              <a:t> identified.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done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analysis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affected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those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extreme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loan</a:t>
            </a:r>
            <a:r>
              <a:rPr sz="1200" spc="-10" dirty="0">
                <a:latin typeface="Calibri"/>
                <a:cs typeface="Calibri"/>
              </a:rPr>
              <a:t> status.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outliers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treated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techniques.</a:t>
            </a:r>
            <a:endParaRPr sz="1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Scaling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column.</a:t>
            </a:r>
            <a:endParaRPr sz="1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quartile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technique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remove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extreme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values.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 marR="403225" indent="349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Providing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box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lang="en-IN" sz="1200" spc="-10" dirty="0" err="1">
                <a:latin typeface="Calibri"/>
                <a:cs typeface="Calibri"/>
              </a:rPr>
              <a:t>annual_inc</a:t>
            </a:r>
            <a:r>
              <a:rPr lang="en-IN" sz="1200" spc="-10" dirty="0">
                <a:latin typeface="Calibri"/>
                <a:cs typeface="Calibri"/>
              </a:rPr>
              <a:t>, </a:t>
            </a:r>
            <a:r>
              <a:rPr sz="1200" dirty="0">
                <a:latin typeface="Calibri"/>
                <a:cs typeface="Calibri"/>
              </a:rPr>
              <a:t>loan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amount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dti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column.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outlier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treatment. </a:t>
            </a:r>
            <a:r>
              <a:rPr sz="1200" spc="-35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confirm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distribution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histogram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plot.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Similar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columns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outliers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removed.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45195" y="1278889"/>
            <a:ext cx="3375660" cy="2279650"/>
            <a:chOff x="8045195" y="1278889"/>
            <a:chExt cx="3375660" cy="22796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2063" y="1365503"/>
              <a:ext cx="3200400" cy="21046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45196" y="1278889"/>
              <a:ext cx="3375660" cy="2279650"/>
            </a:xfrm>
            <a:custGeom>
              <a:avLst/>
              <a:gdLst/>
              <a:ahLst/>
              <a:cxnLst/>
              <a:rect l="l" t="t" r="r" b="b"/>
              <a:pathLst>
                <a:path w="3375659" h="2279650">
                  <a:moveTo>
                    <a:pt x="3304921" y="71120"/>
                  </a:moveTo>
                  <a:lnTo>
                    <a:pt x="70739" y="71120"/>
                  </a:lnTo>
                  <a:lnTo>
                    <a:pt x="70739" y="87630"/>
                  </a:lnTo>
                  <a:lnTo>
                    <a:pt x="70739" y="2190750"/>
                  </a:lnTo>
                  <a:lnTo>
                    <a:pt x="70739" y="2208530"/>
                  </a:lnTo>
                  <a:lnTo>
                    <a:pt x="3304921" y="2208530"/>
                  </a:lnTo>
                  <a:lnTo>
                    <a:pt x="3304921" y="2191258"/>
                  </a:lnTo>
                  <a:lnTo>
                    <a:pt x="3304921" y="2190750"/>
                  </a:lnTo>
                  <a:lnTo>
                    <a:pt x="3304921" y="88138"/>
                  </a:lnTo>
                  <a:lnTo>
                    <a:pt x="3287268" y="88138"/>
                  </a:lnTo>
                  <a:lnTo>
                    <a:pt x="3287268" y="2190750"/>
                  </a:lnTo>
                  <a:lnTo>
                    <a:pt x="88392" y="2190750"/>
                  </a:lnTo>
                  <a:lnTo>
                    <a:pt x="88392" y="87630"/>
                  </a:lnTo>
                  <a:lnTo>
                    <a:pt x="3304921" y="87630"/>
                  </a:lnTo>
                  <a:lnTo>
                    <a:pt x="3304921" y="71120"/>
                  </a:lnTo>
                  <a:close/>
                </a:path>
                <a:path w="3375659" h="2279650">
                  <a:moveTo>
                    <a:pt x="3375660" y="0"/>
                  </a:moveTo>
                  <a:lnTo>
                    <a:pt x="3322574" y="0"/>
                  </a:lnTo>
                  <a:lnTo>
                    <a:pt x="3322574" y="53340"/>
                  </a:lnTo>
                  <a:lnTo>
                    <a:pt x="3322574" y="2226310"/>
                  </a:lnTo>
                  <a:lnTo>
                    <a:pt x="53086" y="2226310"/>
                  </a:lnTo>
                  <a:lnTo>
                    <a:pt x="53086" y="53340"/>
                  </a:lnTo>
                  <a:lnTo>
                    <a:pt x="3322574" y="53340"/>
                  </a:lnTo>
                  <a:lnTo>
                    <a:pt x="3322574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226310"/>
                  </a:lnTo>
                  <a:lnTo>
                    <a:pt x="0" y="2279650"/>
                  </a:lnTo>
                  <a:lnTo>
                    <a:pt x="3375660" y="2279650"/>
                  </a:lnTo>
                  <a:lnTo>
                    <a:pt x="3375660" y="2226564"/>
                  </a:lnTo>
                  <a:lnTo>
                    <a:pt x="3375660" y="2226310"/>
                  </a:lnTo>
                  <a:lnTo>
                    <a:pt x="3375660" y="53340"/>
                  </a:lnTo>
                  <a:lnTo>
                    <a:pt x="3375660" y="52832"/>
                  </a:lnTo>
                  <a:lnTo>
                    <a:pt x="3375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45363" y="3953509"/>
            <a:ext cx="3091180" cy="2297430"/>
            <a:chOff x="245363" y="3953509"/>
            <a:chExt cx="3091180" cy="22974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231" y="4040123"/>
              <a:ext cx="2915412" cy="21229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5364" y="3953509"/>
              <a:ext cx="3091180" cy="2297430"/>
            </a:xfrm>
            <a:custGeom>
              <a:avLst/>
              <a:gdLst/>
              <a:ahLst/>
              <a:cxnLst/>
              <a:rect l="l" t="t" r="r" b="b"/>
              <a:pathLst>
                <a:path w="3091180" h="2297429">
                  <a:moveTo>
                    <a:pt x="3019933" y="88138"/>
                  </a:moveTo>
                  <a:lnTo>
                    <a:pt x="3002280" y="88138"/>
                  </a:lnTo>
                  <a:lnTo>
                    <a:pt x="3002280" y="2209546"/>
                  </a:lnTo>
                  <a:lnTo>
                    <a:pt x="3019933" y="2209546"/>
                  </a:lnTo>
                  <a:lnTo>
                    <a:pt x="3019933" y="88138"/>
                  </a:lnTo>
                  <a:close/>
                </a:path>
                <a:path w="3091180" h="2297429">
                  <a:moveTo>
                    <a:pt x="3019933" y="71120"/>
                  </a:moveTo>
                  <a:lnTo>
                    <a:pt x="70713" y="71120"/>
                  </a:lnTo>
                  <a:lnTo>
                    <a:pt x="70713" y="87630"/>
                  </a:lnTo>
                  <a:lnTo>
                    <a:pt x="70713" y="2209800"/>
                  </a:lnTo>
                  <a:lnTo>
                    <a:pt x="70713" y="2227580"/>
                  </a:lnTo>
                  <a:lnTo>
                    <a:pt x="3019933" y="2227580"/>
                  </a:lnTo>
                  <a:lnTo>
                    <a:pt x="3019933" y="2209800"/>
                  </a:lnTo>
                  <a:lnTo>
                    <a:pt x="88392" y="2209800"/>
                  </a:lnTo>
                  <a:lnTo>
                    <a:pt x="88392" y="87630"/>
                  </a:lnTo>
                  <a:lnTo>
                    <a:pt x="3019933" y="87630"/>
                  </a:lnTo>
                  <a:lnTo>
                    <a:pt x="3019933" y="71120"/>
                  </a:lnTo>
                  <a:close/>
                </a:path>
                <a:path w="3091180" h="2297429">
                  <a:moveTo>
                    <a:pt x="3090672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2245360"/>
                  </a:lnTo>
                  <a:lnTo>
                    <a:pt x="0" y="2297430"/>
                  </a:lnTo>
                  <a:lnTo>
                    <a:pt x="3090672" y="2297430"/>
                  </a:lnTo>
                  <a:lnTo>
                    <a:pt x="3090672" y="2245360"/>
                  </a:lnTo>
                  <a:lnTo>
                    <a:pt x="53035" y="2245360"/>
                  </a:lnTo>
                  <a:lnTo>
                    <a:pt x="53035" y="53340"/>
                  </a:lnTo>
                  <a:lnTo>
                    <a:pt x="3037586" y="53340"/>
                  </a:lnTo>
                  <a:lnTo>
                    <a:pt x="3037586" y="2244902"/>
                  </a:lnTo>
                  <a:lnTo>
                    <a:pt x="3090672" y="2244902"/>
                  </a:lnTo>
                  <a:lnTo>
                    <a:pt x="3090672" y="53340"/>
                  </a:lnTo>
                  <a:lnTo>
                    <a:pt x="3090672" y="52832"/>
                  </a:lnTo>
                  <a:lnTo>
                    <a:pt x="3090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126991" y="3937000"/>
            <a:ext cx="3055620" cy="2329180"/>
            <a:chOff x="4126991" y="3937000"/>
            <a:chExt cx="3055620" cy="23291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3859" y="4023360"/>
              <a:ext cx="2880360" cy="21549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26992" y="3936999"/>
              <a:ext cx="3055620" cy="2329180"/>
            </a:xfrm>
            <a:custGeom>
              <a:avLst/>
              <a:gdLst/>
              <a:ahLst/>
              <a:cxnLst/>
              <a:rect l="l" t="t" r="r" b="b"/>
              <a:pathLst>
                <a:path w="3055620" h="2329179">
                  <a:moveTo>
                    <a:pt x="2984881" y="87884"/>
                  </a:moveTo>
                  <a:lnTo>
                    <a:pt x="2967228" y="87884"/>
                  </a:lnTo>
                  <a:lnTo>
                    <a:pt x="2967228" y="2241296"/>
                  </a:lnTo>
                  <a:lnTo>
                    <a:pt x="2984881" y="2241296"/>
                  </a:lnTo>
                  <a:lnTo>
                    <a:pt x="2984881" y="87884"/>
                  </a:lnTo>
                  <a:close/>
                </a:path>
                <a:path w="3055620" h="2329179">
                  <a:moveTo>
                    <a:pt x="2984881" y="69850"/>
                  </a:moveTo>
                  <a:lnTo>
                    <a:pt x="70739" y="69850"/>
                  </a:lnTo>
                  <a:lnTo>
                    <a:pt x="70739" y="87630"/>
                  </a:lnTo>
                  <a:lnTo>
                    <a:pt x="70739" y="2241550"/>
                  </a:lnTo>
                  <a:lnTo>
                    <a:pt x="70739" y="2259330"/>
                  </a:lnTo>
                  <a:lnTo>
                    <a:pt x="2984881" y="2259330"/>
                  </a:lnTo>
                  <a:lnTo>
                    <a:pt x="2984881" y="2241550"/>
                  </a:lnTo>
                  <a:lnTo>
                    <a:pt x="88392" y="2241550"/>
                  </a:lnTo>
                  <a:lnTo>
                    <a:pt x="88392" y="87630"/>
                  </a:lnTo>
                  <a:lnTo>
                    <a:pt x="2984881" y="87630"/>
                  </a:lnTo>
                  <a:lnTo>
                    <a:pt x="2984881" y="69850"/>
                  </a:lnTo>
                  <a:close/>
                </a:path>
                <a:path w="3055620" h="2329179">
                  <a:moveTo>
                    <a:pt x="3055620" y="2277110"/>
                  </a:moveTo>
                  <a:lnTo>
                    <a:pt x="53086" y="2277110"/>
                  </a:lnTo>
                  <a:lnTo>
                    <a:pt x="53086" y="52082"/>
                  </a:lnTo>
                  <a:lnTo>
                    <a:pt x="0" y="52082"/>
                  </a:lnTo>
                  <a:lnTo>
                    <a:pt x="0" y="2277110"/>
                  </a:lnTo>
                  <a:lnTo>
                    <a:pt x="0" y="2329180"/>
                  </a:lnTo>
                  <a:lnTo>
                    <a:pt x="3055620" y="2329180"/>
                  </a:lnTo>
                  <a:lnTo>
                    <a:pt x="3055620" y="2277110"/>
                  </a:lnTo>
                  <a:close/>
                </a:path>
                <a:path w="3055620" h="2329179">
                  <a:moveTo>
                    <a:pt x="3055620" y="52578"/>
                  </a:moveTo>
                  <a:lnTo>
                    <a:pt x="3002534" y="52578"/>
                  </a:lnTo>
                  <a:lnTo>
                    <a:pt x="3002534" y="2276652"/>
                  </a:lnTo>
                  <a:lnTo>
                    <a:pt x="3055620" y="2276665"/>
                  </a:lnTo>
                  <a:lnTo>
                    <a:pt x="3055620" y="52578"/>
                  </a:lnTo>
                  <a:close/>
                </a:path>
                <a:path w="3055620" h="2329179">
                  <a:moveTo>
                    <a:pt x="305562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3055620" y="52070"/>
                  </a:lnTo>
                  <a:lnTo>
                    <a:pt x="3055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A6C170B-CD43-2D69-1E89-A404F0FF7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196" y="4072474"/>
            <a:ext cx="3500894" cy="2056705"/>
          </a:xfrm>
          <a:prstGeom prst="rect">
            <a:avLst/>
          </a:prstGeom>
          <a:ln w="60325">
            <a:solidFill>
              <a:schemeClr val="tx1">
                <a:lumMod val="85000"/>
                <a:lumOff val="1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39065"/>
            <a:r>
              <a:rPr lang="en-US" sz="36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Bi-</a:t>
            </a:r>
            <a:r>
              <a:rPr lang="en-US" sz="3600" kern="1200" spc="-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Variate</a:t>
            </a:r>
            <a:r>
              <a:rPr lang="en-US"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r>
              <a:rPr lang="en-US" sz="3600" kern="1200" spc="-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lang="en-US" sz="36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en-US" sz="36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Categorical</a:t>
            </a:r>
            <a:r>
              <a:rPr lang="en-US" sz="3600" kern="1200" spc="-1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468" y="1782981"/>
            <a:ext cx="586666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Analysis</a:t>
            </a:r>
            <a:r>
              <a:rPr lang="en-US" sz="1300" spc="-40" dirty="0"/>
              <a:t> </a:t>
            </a:r>
            <a:r>
              <a:rPr lang="en-US" sz="1300" dirty="0"/>
              <a:t>was</a:t>
            </a:r>
            <a:r>
              <a:rPr lang="en-US" sz="1300" spc="-10" dirty="0"/>
              <a:t> </a:t>
            </a:r>
            <a:r>
              <a:rPr lang="en-US" sz="1300" dirty="0"/>
              <a:t>performed</a:t>
            </a:r>
            <a:r>
              <a:rPr lang="en-US" sz="1300" spc="-50" dirty="0"/>
              <a:t> </a:t>
            </a:r>
            <a:r>
              <a:rPr lang="en-US" sz="1300" dirty="0"/>
              <a:t>on</a:t>
            </a:r>
            <a:r>
              <a:rPr lang="en-US" sz="1300" spc="-25" dirty="0"/>
              <a:t> </a:t>
            </a:r>
            <a:r>
              <a:rPr lang="en-US" sz="1300" dirty="0"/>
              <a:t>variables</a:t>
            </a:r>
            <a:r>
              <a:rPr lang="en-US" sz="1300" spc="-40" dirty="0"/>
              <a:t> </a:t>
            </a:r>
            <a:r>
              <a:rPr lang="en-US" sz="1300" dirty="0"/>
              <a:t>which</a:t>
            </a:r>
            <a:r>
              <a:rPr lang="en-US" sz="1300" spc="-30" dirty="0"/>
              <a:t> </a:t>
            </a:r>
            <a:r>
              <a:rPr lang="en-US" sz="1300" dirty="0"/>
              <a:t>have</a:t>
            </a:r>
            <a:r>
              <a:rPr lang="en-US" sz="1300" spc="-30" dirty="0"/>
              <a:t> </a:t>
            </a:r>
            <a:r>
              <a:rPr lang="en-US" sz="1300" dirty="0"/>
              <a:t>categorical</a:t>
            </a:r>
            <a:r>
              <a:rPr lang="en-US" sz="1300" spc="-10" dirty="0"/>
              <a:t> </a:t>
            </a:r>
            <a:r>
              <a:rPr lang="en-US" sz="1300" dirty="0"/>
              <a:t>values.</a:t>
            </a:r>
            <a:r>
              <a:rPr lang="en-US" sz="1300" spc="-40" dirty="0"/>
              <a:t> </a:t>
            </a:r>
            <a:r>
              <a:rPr lang="en-US" sz="1300" dirty="0"/>
              <a:t>Below</a:t>
            </a:r>
            <a:r>
              <a:rPr lang="en-US" sz="1300" spc="-20" dirty="0"/>
              <a:t> </a:t>
            </a:r>
            <a:r>
              <a:rPr lang="en-US" sz="1300" dirty="0"/>
              <a:t>are</a:t>
            </a:r>
            <a:r>
              <a:rPr lang="en-US" sz="1300" spc="-30" dirty="0"/>
              <a:t> </a:t>
            </a:r>
            <a:r>
              <a:rPr lang="en-US" sz="1300" dirty="0"/>
              <a:t>the</a:t>
            </a:r>
            <a:r>
              <a:rPr lang="en-US" sz="1300" spc="-45" dirty="0"/>
              <a:t> </a:t>
            </a:r>
            <a:r>
              <a:rPr lang="en-US" sz="1300" dirty="0"/>
              <a:t>major</a:t>
            </a:r>
            <a:r>
              <a:rPr lang="en-US" sz="1300" spc="-20" dirty="0"/>
              <a:t> </a:t>
            </a:r>
            <a:r>
              <a:rPr lang="en-US" sz="1300" dirty="0"/>
              <a:t>take</a:t>
            </a:r>
            <a:r>
              <a:rPr lang="en-US" sz="1300" spc="-25" dirty="0"/>
              <a:t> </a:t>
            </a:r>
            <a:r>
              <a:rPr lang="en-US" sz="1300" dirty="0"/>
              <a:t>away</a:t>
            </a:r>
            <a:r>
              <a:rPr lang="en-US" sz="1300" spc="-15" dirty="0"/>
              <a:t> </a:t>
            </a:r>
            <a:r>
              <a:rPr lang="en-US" sz="1300" spc="-10" dirty="0"/>
              <a:t>points.</a:t>
            </a:r>
            <a:endParaRPr lang="en-US" sz="1300" dirty="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Also slide</a:t>
            </a:r>
            <a:r>
              <a:rPr lang="en-US" sz="1300" spc="-20" dirty="0"/>
              <a:t> </a:t>
            </a:r>
            <a:r>
              <a:rPr lang="en-US" sz="1300" dirty="0"/>
              <a:t>contains</a:t>
            </a:r>
            <a:r>
              <a:rPr lang="en-US" sz="1300" spc="-20" dirty="0"/>
              <a:t> </a:t>
            </a:r>
            <a:r>
              <a:rPr lang="en-US" sz="1300" dirty="0"/>
              <a:t>few</a:t>
            </a:r>
            <a:r>
              <a:rPr lang="en-US" sz="1300" spc="-20" dirty="0"/>
              <a:t> </a:t>
            </a:r>
            <a:r>
              <a:rPr lang="en-US" sz="1300" dirty="0"/>
              <a:t>heat</a:t>
            </a:r>
            <a:r>
              <a:rPr lang="en-US" sz="1300" spc="-30" dirty="0"/>
              <a:t> </a:t>
            </a:r>
            <a:r>
              <a:rPr lang="en-US" sz="1300" dirty="0"/>
              <a:t>maps</a:t>
            </a:r>
            <a:r>
              <a:rPr lang="en-US" sz="1300" spc="-10" dirty="0"/>
              <a:t> </a:t>
            </a:r>
            <a:r>
              <a:rPr lang="en-US" sz="1300" dirty="0"/>
              <a:t>to</a:t>
            </a:r>
            <a:r>
              <a:rPr lang="en-US" sz="1300" spc="-20" dirty="0"/>
              <a:t> </a:t>
            </a:r>
            <a:r>
              <a:rPr lang="en-US" sz="1300" dirty="0"/>
              <a:t>provide</a:t>
            </a:r>
            <a:r>
              <a:rPr lang="en-US" sz="1300" spc="-40" dirty="0"/>
              <a:t> </a:t>
            </a:r>
            <a:r>
              <a:rPr lang="en-US" sz="1300" dirty="0"/>
              <a:t>us</a:t>
            </a:r>
            <a:r>
              <a:rPr lang="en-US" sz="1300" spc="-10" dirty="0"/>
              <a:t> </a:t>
            </a:r>
            <a:r>
              <a:rPr lang="en-US" sz="1300" dirty="0"/>
              <a:t>the</a:t>
            </a:r>
            <a:r>
              <a:rPr lang="en-US" sz="1300" spc="-35" dirty="0"/>
              <a:t> </a:t>
            </a:r>
            <a:r>
              <a:rPr lang="en-US" sz="1300" dirty="0"/>
              <a:t>insight</a:t>
            </a:r>
            <a:r>
              <a:rPr lang="en-US" sz="1300" spc="-25" dirty="0"/>
              <a:t> </a:t>
            </a:r>
            <a:r>
              <a:rPr lang="en-US" sz="1300" dirty="0"/>
              <a:t>of</a:t>
            </a:r>
            <a:r>
              <a:rPr lang="en-US" sz="1300" spc="-10" dirty="0"/>
              <a:t> data.</a:t>
            </a:r>
            <a:endParaRPr lang="en-US" sz="1300" dirty="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413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300" dirty="0"/>
              <a:t>Majority</a:t>
            </a:r>
            <a:r>
              <a:rPr lang="en-US" sz="1300" spc="-30" dirty="0"/>
              <a:t> </a:t>
            </a:r>
            <a:r>
              <a:rPr lang="en-US" sz="1300" dirty="0"/>
              <a:t>are</a:t>
            </a:r>
            <a:r>
              <a:rPr lang="en-US" sz="1300" spc="-10" dirty="0"/>
              <a:t> provided</a:t>
            </a:r>
            <a:r>
              <a:rPr lang="en-US" sz="1300" spc="-35" dirty="0"/>
              <a:t> </a:t>
            </a:r>
            <a:r>
              <a:rPr lang="en-US" sz="1300" dirty="0"/>
              <a:t>for</a:t>
            </a:r>
            <a:r>
              <a:rPr lang="en-US" sz="1300" spc="-25" dirty="0"/>
              <a:t> </a:t>
            </a:r>
            <a:r>
              <a:rPr lang="en-US" sz="1300" dirty="0"/>
              <a:t>loan</a:t>
            </a:r>
            <a:r>
              <a:rPr lang="en-US" sz="1300" spc="-10" dirty="0"/>
              <a:t> </a:t>
            </a:r>
            <a:r>
              <a:rPr lang="en-US" sz="1300" dirty="0"/>
              <a:t>amount</a:t>
            </a:r>
            <a:r>
              <a:rPr lang="en-US" sz="1300" spc="-15" dirty="0"/>
              <a:t> </a:t>
            </a:r>
            <a:r>
              <a:rPr lang="en-US" sz="1300" dirty="0"/>
              <a:t>between</a:t>
            </a:r>
            <a:r>
              <a:rPr lang="en-US" sz="1300" spc="-10" dirty="0"/>
              <a:t> </a:t>
            </a:r>
            <a:r>
              <a:rPr lang="en-US" sz="1300" dirty="0"/>
              <a:t>10000 to</a:t>
            </a:r>
            <a:r>
              <a:rPr lang="en-US" sz="1300" spc="5" dirty="0"/>
              <a:t> </a:t>
            </a:r>
            <a:r>
              <a:rPr lang="en-US" sz="1300" dirty="0"/>
              <a:t>5000 with</a:t>
            </a:r>
            <a:r>
              <a:rPr lang="en-US" sz="1300" spc="-10" dirty="0"/>
              <a:t> </a:t>
            </a:r>
            <a:r>
              <a:rPr lang="en-US" sz="1300" dirty="0"/>
              <a:t>grade</a:t>
            </a:r>
            <a:r>
              <a:rPr lang="en-US" sz="1300" spc="-20" dirty="0"/>
              <a:t> </a:t>
            </a:r>
            <a:r>
              <a:rPr lang="en-US" sz="1300" dirty="0"/>
              <a:t>assigned</a:t>
            </a:r>
            <a:r>
              <a:rPr lang="en-US" sz="1300" spc="-5" dirty="0"/>
              <a:t> </a:t>
            </a:r>
            <a:r>
              <a:rPr lang="en-US" sz="1300" dirty="0"/>
              <a:t>as </a:t>
            </a:r>
            <a:r>
              <a:rPr lang="en-US" sz="1300" spc="-25" dirty="0"/>
              <a:t>A.</a:t>
            </a:r>
            <a:endParaRPr lang="en-US" sz="1300" dirty="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300" dirty="0"/>
              <a:t>Based</a:t>
            </a:r>
            <a:r>
              <a:rPr lang="en-US" sz="1300" spc="-10" dirty="0"/>
              <a:t> </a:t>
            </a:r>
            <a:r>
              <a:rPr lang="en-US" sz="1300" dirty="0"/>
              <a:t>on</a:t>
            </a:r>
            <a:r>
              <a:rPr lang="en-US" sz="1300" spc="-10" dirty="0"/>
              <a:t> </a:t>
            </a:r>
            <a:r>
              <a:rPr lang="en-US" sz="1300" dirty="0"/>
              <a:t>the</a:t>
            </a:r>
            <a:r>
              <a:rPr lang="en-US" sz="1300" spc="-35" dirty="0"/>
              <a:t> </a:t>
            </a:r>
            <a:r>
              <a:rPr lang="en-US" sz="1300" dirty="0"/>
              <a:t>count</a:t>
            </a:r>
            <a:r>
              <a:rPr lang="en-US" sz="1300" spc="-20" dirty="0"/>
              <a:t> </a:t>
            </a:r>
            <a:r>
              <a:rPr lang="en-US" sz="1300" dirty="0"/>
              <a:t>we see</a:t>
            </a:r>
            <a:r>
              <a:rPr lang="en-US" sz="1300" spc="-10" dirty="0"/>
              <a:t> </a:t>
            </a:r>
            <a:r>
              <a:rPr lang="en-US" sz="1300" dirty="0"/>
              <a:t>that</a:t>
            </a:r>
            <a:r>
              <a:rPr lang="en-US" sz="1300" spc="-30" dirty="0"/>
              <a:t> </a:t>
            </a:r>
            <a:r>
              <a:rPr lang="en-US" sz="1300" dirty="0"/>
              <a:t>loans</a:t>
            </a:r>
            <a:r>
              <a:rPr lang="en-US" sz="1300" spc="-25" dirty="0"/>
              <a:t> </a:t>
            </a:r>
            <a:r>
              <a:rPr lang="en-US" sz="1300" dirty="0"/>
              <a:t>are</a:t>
            </a:r>
            <a:r>
              <a:rPr lang="en-US" sz="1300" spc="-20" dirty="0"/>
              <a:t> </a:t>
            </a:r>
            <a:r>
              <a:rPr lang="en-US" sz="1300" dirty="0"/>
              <a:t>charged</a:t>
            </a:r>
            <a:r>
              <a:rPr lang="en-US" sz="1300" spc="-25" dirty="0"/>
              <a:t> </a:t>
            </a:r>
            <a:r>
              <a:rPr lang="en-US" sz="1300" dirty="0"/>
              <a:t>off</a:t>
            </a:r>
            <a:r>
              <a:rPr lang="en-US" sz="1300" spc="-35" dirty="0"/>
              <a:t> </a:t>
            </a:r>
            <a:r>
              <a:rPr lang="en-US" sz="1300" dirty="0"/>
              <a:t>for</a:t>
            </a:r>
            <a:r>
              <a:rPr lang="en-US" sz="1300" spc="-20" dirty="0"/>
              <a:t> </a:t>
            </a:r>
            <a:r>
              <a:rPr lang="en-US" sz="1300" dirty="0"/>
              <a:t>income</a:t>
            </a:r>
            <a:r>
              <a:rPr lang="en-US" sz="1300" spc="-10" dirty="0"/>
              <a:t> </a:t>
            </a:r>
            <a:r>
              <a:rPr lang="en-US" sz="1300" dirty="0"/>
              <a:t>range</a:t>
            </a:r>
            <a:r>
              <a:rPr lang="en-US" sz="1300" spc="-35" dirty="0"/>
              <a:t> </a:t>
            </a:r>
            <a:r>
              <a:rPr lang="en-US" sz="1300" dirty="0"/>
              <a:t>between</a:t>
            </a:r>
            <a:r>
              <a:rPr lang="en-US" sz="1300" spc="-20" dirty="0"/>
              <a:t> </a:t>
            </a:r>
            <a:r>
              <a:rPr lang="en-US" sz="1300" dirty="0"/>
              <a:t>10000</a:t>
            </a:r>
            <a:r>
              <a:rPr lang="en-US" sz="1300" spc="-10" dirty="0"/>
              <a:t> </a:t>
            </a:r>
            <a:r>
              <a:rPr lang="en-US" sz="1300" dirty="0"/>
              <a:t>to</a:t>
            </a:r>
            <a:r>
              <a:rPr lang="en-US" sz="1300" spc="-5" dirty="0"/>
              <a:t> </a:t>
            </a:r>
            <a:r>
              <a:rPr lang="en-US" sz="1300" spc="-10" dirty="0"/>
              <a:t>5000.</a:t>
            </a:r>
            <a:endParaRPr lang="en-US" sz="1300" dirty="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300" dirty="0"/>
              <a:t>Most</a:t>
            </a:r>
            <a:r>
              <a:rPr lang="en-US" sz="1300" spc="-10" dirty="0"/>
              <a:t> </a:t>
            </a:r>
            <a:r>
              <a:rPr lang="en-US" sz="1300" dirty="0"/>
              <a:t>loans</a:t>
            </a:r>
            <a:r>
              <a:rPr lang="en-US" sz="1300" spc="-5" dirty="0"/>
              <a:t> </a:t>
            </a:r>
            <a:r>
              <a:rPr lang="en-US" sz="1300" spc="-10" dirty="0"/>
              <a:t>provided</a:t>
            </a:r>
            <a:r>
              <a:rPr lang="en-US" sz="1300" spc="-40" dirty="0"/>
              <a:t> </a:t>
            </a:r>
            <a:r>
              <a:rPr lang="en-US" sz="1300" dirty="0"/>
              <a:t>with</a:t>
            </a:r>
            <a:r>
              <a:rPr lang="en-US" sz="1300" spc="-10" dirty="0"/>
              <a:t> </a:t>
            </a:r>
            <a:r>
              <a:rPr lang="en-US" sz="1300" dirty="0"/>
              <a:t>the</a:t>
            </a:r>
            <a:r>
              <a:rPr lang="en-US" sz="1300" spc="-10" dirty="0"/>
              <a:t> </a:t>
            </a:r>
            <a:r>
              <a:rPr lang="en-US" sz="1300" dirty="0"/>
              <a:t>borrows</a:t>
            </a:r>
            <a:r>
              <a:rPr lang="en-US" sz="1300" spc="-15" dirty="0"/>
              <a:t> </a:t>
            </a:r>
            <a:r>
              <a:rPr lang="en-US" sz="1300" dirty="0"/>
              <a:t>annual</a:t>
            </a:r>
            <a:r>
              <a:rPr lang="en-US" sz="1300" spc="-40" dirty="0"/>
              <a:t> </a:t>
            </a:r>
            <a:r>
              <a:rPr lang="en-US" sz="1300" dirty="0"/>
              <a:t>income between</a:t>
            </a:r>
            <a:r>
              <a:rPr lang="en-US" sz="1300" spc="-10" dirty="0"/>
              <a:t> </a:t>
            </a:r>
            <a:r>
              <a:rPr lang="en-US" sz="1300" dirty="0"/>
              <a:t>10000 and</a:t>
            </a:r>
            <a:r>
              <a:rPr lang="en-US" sz="1300" spc="-20" dirty="0"/>
              <a:t> </a:t>
            </a:r>
            <a:r>
              <a:rPr lang="en-US" sz="1300" dirty="0"/>
              <a:t>5000 are</a:t>
            </a:r>
            <a:r>
              <a:rPr lang="en-US" sz="1300" spc="-10" dirty="0"/>
              <a:t> </a:t>
            </a:r>
            <a:r>
              <a:rPr lang="en-US" sz="1300" dirty="0"/>
              <a:t>not </a:t>
            </a:r>
            <a:r>
              <a:rPr lang="en-US" sz="1300" spc="-10" dirty="0"/>
              <a:t>verified.</a:t>
            </a:r>
            <a:endParaRPr lang="en-US" sz="1300" dirty="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300" dirty="0"/>
              <a:t>Most</a:t>
            </a:r>
            <a:r>
              <a:rPr lang="en-US" sz="1300" spc="-25" dirty="0"/>
              <a:t> </a:t>
            </a:r>
            <a:r>
              <a:rPr lang="en-US" sz="1300" dirty="0"/>
              <a:t>of</a:t>
            </a:r>
            <a:r>
              <a:rPr lang="en-US" sz="1300" spc="-10" dirty="0"/>
              <a:t> </a:t>
            </a:r>
            <a:r>
              <a:rPr lang="en-US" sz="1300" dirty="0"/>
              <a:t>the</a:t>
            </a:r>
            <a:r>
              <a:rPr lang="en-US" sz="1300" spc="-15" dirty="0"/>
              <a:t> </a:t>
            </a:r>
            <a:r>
              <a:rPr lang="en-US" sz="1300" spc="-10" dirty="0"/>
              <a:t>borrowers</a:t>
            </a:r>
            <a:r>
              <a:rPr lang="en-US" sz="1300" spc="-20" dirty="0"/>
              <a:t> </a:t>
            </a:r>
            <a:r>
              <a:rPr lang="en-US" sz="1300" dirty="0"/>
              <a:t>having</a:t>
            </a:r>
            <a:r>
              <a:rPr lang="en-US" sz="1300" spc="-30" dirty="0"/>
              <a:t> </a:t>
            </a:r>
            <a:r>
              <a:rPr lang="en-US" sz="1300" dirty="0"/>
              <a:t>employment</a:t>
            </a:r>
            <a:r>
              <a:rPr lang="en-US" sz="1300" spc="-25" dirty="0"/>
              <a:t> </a:t>
            </a:r>
            <a:r>
              <a:rPr lang="en-US" sz="1300" dirty="0"/>
              <a:t>experience</a:t>
            </a:r>
            <a:r>
              <a:rPr lang="en-US" sz="1300" spc="-10" dirty="0"/>
              <a:t> </a:t>
            </a:r>
            <a:r>
              <a:rPr lang="en-US" sz="1300" dirty="0"/>
              <a:t>more</a:t>
            </a:r>
            <a:r>
              <a:rPr lang="en-US" sz="1300" spc="-15" dirty="0"/>
              <a:t> </a:t>
            </a:r>
            <a:r>
              <a:rPr lang="en-US" sz="1300" dirty="0"/>
              <a:t>than</a:t>
            </a:r>
            <a:r>
              <a:rPr lang="en-US" sz="1300" spc="-40" dirty="0"/>
              <a:t> </a:t>
            </a:r>
            <a:r>
              <a:rPr lang="en-US" sz="1300" dirty="0"/>
              <a:t>10</a:t>
            </a:r>
            <a:r>
              <a:rPr lang="en-US" sz="1300" spc="-5" dirty="0"/>
              <a:t> </a:t>
            </a:r>
            <a:r>
              <a:rPr lang="en-US" sz="1300" dirty="0"/>
              <a:t>plus</a:t>
            </a:r>
            <a:r>
              <a:rPr lang="en-US" sz="1300" spc="-20" dirty="0"/>
              <a:t> </a:t>
            </a:r>
            <a:r>
              <a:rPr lang="en-US" sz="1300" dirty="0"/>
              <a:t>years</a:t>
            </a:r>
            <a:r>
              <a:rPr lang="en-US" sz="1300" spc="-20" dirty="0"/>
              <a:t> </a:t>
            </a:r>
            <a:r>
              <a:rPr lang="en-US" sz="1300" dirty="0"/>
              <a:t>are</a:t>
            </a:r>
            <a:r>
              <a:rPr lang="en-US" sz="1300" spc="-10" dirty="0"/>
              <a:t> verified.</a:t>
            </a:r>
            <a:endParaRPr lang="en-US" sz="1300" dirty="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300" dirty="0"/>
              <a:t>Most</a:t>
            </a:r>
            <a:r>
              <a:rPr lang="en-US" sz="1300" spc="-15" dirty="0"/>
              <a:t> </a:t>
            </a:r>
            <a:r>
              <a:rPr lang="en-US" sz="1300" dirty="0"/>
              <a:t>of the</a:t>
            </a:r>
            <a:r>
              <a:rPr lang="en-US" sz="1300" spc="-5" dirty="0"/>
              <a:t> </a:t>
            </a:r>
            <a:r>
              <a:rPr lang="en-US" sz="1300" spc="-10" dirty="0"/>
              <a:t>borrowers </a:t>
            </a:r>
            <a:r>
              <a:rPr lang="en-US" sz="1300" dirty="0"/>
              <a:t>loan</a:t>
            </a:r>
            <a:r>
              <a:rPr lang="en-US" sz="1300" spc="-5" dirty="0"/>
              <a:t> </a:t>
            </a:r>
            <a:r>
              <a:rPr lang="en-US" sz="1300" spc="-10" dirty="0"/>
              <a:t>requirements</a:t>
            </a:r>
            <a:r>
              <a:rPr lang="en-US" sz="1300" spc="-35" dirty="0"/>
              <a:t> </a:t>
            </a:r>
            <a:r>
              <a:rPr lang="en-US" sz="1300" dirty="0"/>
              <a:t>are</a:t>
            </a:r>
            <a:r>
              <a:rPr lang="en-US" sz="1300" spc="-5" dirty="0"/>
              <a:t> </a:t>
            </a:r>
            <a:r>
              <a:rPr lang="en-US" sz="1300" dirty="0"/>
              <a:t>ranging</a:t>
            </a:r>
            <a:r>
              <a:rPr lang="en-US" sz="1300" spc="-35" dirty="0"/>
              <a:t> </a:t>
            </a:r>
            <a:r>
              <a:rPr lang="en-US" sz="1300" dirty="0"/>
              <a:t>from</a:t>
            </a:r>
            <a:r>
              <a:rPr lang="en-US" sz="1300" spc="5" dirty="0"/>
              <a:t> </a:t>
            </a:r>
            <a:r>
              <a:rPr lang="en-US" sz="1300" dirty="0"/>
              <a:t>5000</a:t>
            </a:r>
            <a:r>
              <a:rPr lang="en-US" sz="1300" spc="5" dirty="0"/>
              <a:t> </a:t>
            </a:r>
            <a:r>
              <a:rPr lang="en-US" sz="1300" dirty="0"/>
              <a:t>to </a:t>
            </a:r>
            <a:r>
              <a:rPr lang="en-US" sz="1300" spc="-10" dirty="0"/>
              <a:t>20000.</a:t>
            </a:r>
            <a:endParaRPr lang="en-US" sz="1300" dirty="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300" dirty="0"/>
              <a:t>Based on</a:t>
            </a:r>
            <a:r>
              <a:rPr lang="en-US" sz="1300" spc="-5" dirty="0"/>
              <a:t> </a:t>
            </a:r>
            <a:r>
              <a:rPr lang="en-US" sz="1300" dirty="0"/>
              <a:t>the</a:t>
            </a:r>
            <a:r>
              <a:rPr lang="en-US" sz="1300" spc="-30" dirty="0"/>
              <a:t> </a:t>
            </a:r>
            <a:r>
              <a:rPr lang="en-US" sz="1300" spc="-10" dirty="0"/>
              <a:t>reference</a:t>
            </a:r>
            <a:r>
              <a:rPr lang="en-US" sz="1300" spc="-25" dirty="0"/>
              <a:t> </a:t>
            </a:r>
            <a:r>
              <a:rPr lang="en-US" sz="1300" dirty="0"/>
              <a:t>grade</a:t>
            </a:r>
            <a:r>
              <a:rPr lang="en-US" sz="1300" spc="-25" dirty="0"/>
              <a:t> </a:t>
            </a:r>
            <a:r>
              <a:rPr lang="en-US" sz="1300" dirty="0"/>
              <a:t>is</a:t>
            </a:r>
            <a:r>
              <a:rPr lang="en-US" sz="1300" spc="-5" dirty="0"/>
              <a:t> </a:t>
            </a:r>
            <a:r>
              <a:rPr lang="en-US" sz="1300" dirty="0"/>
              <a:t>related</a:t>
            </a:r>
            <a:r>
              <a:rPr lang="en-US" sz="1300" spc="-25" dirty="0"/>
              <a:t> </a:t>
            </a:r>
            <a:r>
              <a:rPr lang="en-US" sz="1300" dirty="0"/>
              <a:t>to</a:t>
            </a:r>
            <a:r>
              <a:rPr lang="en-US" sz="1300" spc="-10" dirty="0"/>
              <a:t> </a:t>
            </a:r>
            <a:r>
              <a:rPr lang="en-US" sz="1300" dirty="0"/>
              <a:t>the</a:t>
            </a:r>
            <a:r>
              <a:rPr lang="en-US" sz="1300" spc="-25" dirty="0"/>
              <a:t> </a:t>
            </a:r>
            <a:r>
              <a:rPr lang="en-US" sz="1300" spc="-10" dirty="0"/>
              <a:t>interest</a:t>
            </a:r>
            <a:r>
              <a:rPr lang="en-US" sz="1300" spc="-40" dirty="0"/>
              <a:t> </a:t>
            </a:r>
            <a:r>
              <a:rPr lang="en-US" sz="1300" dirty="0"/>
              <a:t>rate,</a:t>
            </a:r>
            <a:r>
              <a:rPr lang="en-US" sz="1300" spc="-10" dirty="0"/>
              <a:t> </a:t>
            </a:r>
            <a:r>
              <a:rPr lang="en-US" sz="1300" dirty="0"/>
              <a:t>hence</a:t>
            </a:r>
            <a:r>
              <a:rPr lang="en-US" sz="1300" spc="-10" dirty="0"/>
              <a:t> </a:t>
            </a:r>
            <a:r>
              <a:rPr lang="en-US" sz="1300" dirty="0"/>
              <a:t>most</a:t>
            </a:r>
            <a:r>
              <a:rPr lang="en-US" sz="1300" spc="-5" dirty="0"/>
              <a:t> </a:t>
            </a:r>
            <a:r>
              <a:rPr lang="en-US" sz="1300" dirty="0"/>
              <a:t>of</a:t>
            </a:r>
            <a:r>
              <a:rPr lang="en-US" sz="1300" spc="-5" dirty="0"/>
              <a:t> </a:t>
            </a:r>
            <a:r>
              <a:rPr lang="en-US" sz="1300" dirty="0"/>
              <a:t>the</a:t>
            </a:r>
            <a:r>
              <a:rPr lang="en-US" sz="1300" spc="-25" dirty="0"/>
              <a:t> </a:t>
            </a:r>
            <a:r>
              <a:rPr lang="en-US" sz="1300" spc="-10" dirty="0"/>
              <a:t>interest</a:t>
            </a:r>
            <a:r>
              <a:rPr lang="en-US" sz="1300" spc="-35" dirty="0"/>
              <a:t> </a:t>
            </a:r>
            <a:r>
              <a:rPr lang="en-US" sz="1300" dirty="0"/>
              <a:t>rate</a:t>
            </a:r>
            <a:r>
              <a:rPr lang="en-US" sz="1300" spc="-15" dirty="0"/>
              <a:t> </a:t>
            </a:r>
            <a:r>
              <a:rPr lang="en-US" sz="1300" dirty="0"/>
              <a:t>are</a:t>
            </a:r>
            <a:r>
              <a:rPr lang="en-US" sz="1300" spc="-10" dirty="0"/>
              <a:t> </a:t>
            </a:r>
            <a:r>
              <a:rPr lang="en-US" sz="1300" dirty="0"/>
              <a:t>very</a:t>
            </a:r>
            <a:r>
              <a:rPr lang="en-US" sz="1300" spc="-15" dirty="0"/>
              <a:t> </a:t>
            </a:r>
            <a:r>
              <a:rPr lang="en-US" sz="1300" spc="-10" dirty="0"/>
              <a:t>less.</a:t>
            </a:r>
            <a:endParaRPr lang="en-US" sz="1300" dirty="0"/>
          </a:p>
          <a:p>
            <a:pPr marL="220979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That</a:t>
            </a:r>
            <a:r>
              <a:rPr lang="en-US" sz="1300" spc="-15" dirty="0"/>
              <a:t> </a:t>
            </a:r>
            <a:r>
              <a:rPr lang="en-US" sz="1300" dirty="0"/>
              <a:t>is</a:t>
            </a:r>
            <a:r>
              <a:rPr lang="en-US" sz="1300" spc="-5" dirty="0"/>
              <a:t> </a:t>
            </a:r>
            <a:r>
              <a:rPr lang="en-US" sz="1300" dirty="0"/>
              <a:t>grade</a:t>
            </a:r>
            <a:r>
              <a:rPr lang="en-US" sz="1300" spc="-25" dirty="0"/>
              <a:t> </a:t>
            </a:r>
            <a:r>
              <a:rPr lang="en-US" sz="1300" dirty="0"/>
              <a:t>A</a:t>
            </a:r>
            <a:r>
              <a:rPr lang="en-US" sz="1300" spc="5" dirty="0"/>
              <a:t> </a:t>
            </a:r>
            <a:r>
              <a:rPr lang="en-US" sz="1300" dirty="0"/>
              <a:t>has</a:t>
            </a:r>
            <a:r>
              <a:rPr lang="en-US" sz="1300" spc="-15" dirty="0"/>
              <a:t> </a:t>
            </a:r>
            <a:r>
              <a:rPr lang="en-US" sz="1300" dirty="0"/>
              <a:t>very</a:t>
            </a:r>
            <a:r>
              <a:rPr lang="en-US" sz="1300" spc="-5" dirty="0"/>
              <a:t> </a:t>
            </a:r>
            <a:r>
              <a:rPr lang="en-US" sz="1300" dirty="0"/>
              <a:t>low</a:t>
            </a:r>
            <a:r>
              <a:rPr lang="en-US" sz="1300" spc="-10" dirty="0"/>
              <a:t> interest</a:t>
            </a:r>
            <a:r>
              <a:rPr lang="en-US" sz="1300" spc="-35" dirty="0"/>
              <a:t> </a:t>
            </a:r>
            <a:r>
              <a:rPr lang="en-US" sz="1300" dirty="0"/>
              <a:t>rate</a:t>
            </a:r>
            <a:r>
              <a:rPr lang="en-US" sz="1300" spc="-15" dirty="0"/>
              <a:t> </a:t>
            </a:r>
            <a:r>
              <a:rPr lang="en-US" sz="1300" dirty="0"/>
              <a:t>and</a:t>
            </a:r>
            <a:r>
              <a:rPr lang="en-US" sz="1300" spc="-25" dirty="0"/>
              <a:t> </a:t>
            </a:r>
            <a:r>
              <a:rPr lang="en-US" sz="1300" dirty="0"/>
              <a:t>grade</a:t>
            </a:r>
            <a:r>
              <a:rPr lang="en-US" sz="1300" spc="-25" dirty="0"/>
              <a:t> </a:t>
            </a:r>
            <a:r>
              <a:rPr lang="en-US" sz="1300" dirty="0"/>
              <a:t>G</a:t>
            </a:r>
            <a:r>
              <a:rPr lang="en-US" sz="1300" spc="-5" dirty="0"/>
              <a:t> </a:t>
            </a:r>
            <a:r>
              <a:rPr lang="en-US" sz="1300" dirty="0"/>
              <a:t>has</a:t>
            </a:r>
            <a:r>
              <a:rPr lang="en-US" sz="1300" spc="-10" dirty="0"/>
              <a:t> </a:t>
            </a:r>
            <a:r>
              <a:rPr lang="en-US" sz="1300" dirty="0"/>
              <a:t>high</a:t>
            </a:r>
            <a:r>
              <a:rPr lang="en-US" sz="1300" spc="-25" dirty="0"/>
              <a:t> </a:t>
            </a:r>
            <a:r>
              <a:rPr lang="en-US" sz="1300" spc="-10" dirty="0"/>
              <a:t>interest</a:t>
            </a:r>
            <a:r>
              <a:rPr lang="en-US" sz="1300" spc="-35" dirty="0"/>
              <a:t> </a:t>
            </a:r>
            <a:r>
              <a:rPr lang="en-US" sz="1300" spc="-10" dirty="0"/>
              <a:t>rate</a:t>
            </a:r>
            <a:r>
              <a:rPr lang="en-US" sz="1300" spc="-25" dirty="0"/>
              <a:t> </a:t>
            </a:r>
            <a:r>
              <a:rPr lang="en-US" sz="1300" dirty="0"/>
              <a:t>for</a:t>
            </a:r>
            <a:r>
              <a:rPr lang="en-US" sz="1300" spc="-15" dirty="0"/>
              <a:t> </a:t>
            </a:r>
            <a:r>
              <a:rPr lang="en-US" sz="1300" dirty="0"/>
              <a:t>the</a:t>
            </a:r>
            <a:r>
              <a:rPr lang="en-US" sz="1300" spc="-25" dirty="0"/>
              <a:t> </a:t>
            </a:r>
            <a:r>
              <a:rPr lang="en-US" sz="1300" spc="-10" dirty="0"/>
              <a:t>loan.</a:t>
            </a:r>
          </a:p>
          <a:p>
            <a:pPr marL="220979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3597" y="2106246"/>
            <a:ext cx="3815889" cy="374745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Bi-</a:t>
            </a:r>
            <a:r>
              <a:rPr lang="en-US" sz="3600" kern="1200" spc="-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Variate</a:t>
            </a:r>
            <a:r>
              <a:rPr lang="en-US"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r>
              <a:rPr lang="en-US" sz="3600" kern="1200" spc="-1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lang="en-US" sz="3600" kern="1200" spc="-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en-US" sz="36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Continuous</a:t>
            </a:r>
            <a:r>
              <a:rPr lang="en-US" sz="3600" kern="1200" spc="-1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468" y="1782981"/>
            <a:ext cx="598593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sz="1400" dirty="0"/>
              <a:t>Below</a:t>
            </a:r>
            <a:r>
              <a:rPr lang="en-US" sz="1400" spc="-5" dirty="0"/>
              <a:t> </a:t>
            </a:r>
            <a:r>
              <a:rPr lang="en-US" sz="1400" dirty="0"/>
              <a:t>is</a:t>
            </a:r>
            <a:r>
              <a:rPr lang="en-US" sz="1400" spc="-10" dirty="0"/>
              <a:t> </a:t>
            </a:r>
            <a:r>
              <a:rPr lang="en-US" sz="1400" dirty="0"/>
              <a:t>the</a:t>
            </a:r>
            <a:r>
              <a:rPr lang="en-US" sz="1400" spc="-30" dirty="0"/>
              <a:t> </a:t>
            </a:r>
            <a:r>
              <a:rPr lang="en-US" sz="1400" dirty="0"/>
              <a:t>heat</a:t>
            </a:r>
            <a:r>
              <a:rPr lang="en-US" sz="1400" spc="-15" dirty="0"/>
              <a:t> </a:t>
            </a:r>
            <a:r>
              <a:rPr lang="en-US" sz="1400" dirty="0"/>
              <a:t>map</a:t>
            </a:r>
            <a:r>
              <a:rPr lang="en-US" sz="1400" spc="-5" dirty="0"/>
              <a:t> </a:t>
            </a:r>
            <a:r>
              <a:rPr lang="en-US" sz="1400" dirty="0"/>
              <a:t>plotted</a:t>
            </a:r>
            <a:r>
              <a:rPr lang="en-US" sz="1400" spc="-45" dirty="0"/>
              <a:t> </a:t>
            </a:r>
            <a:r>
              <a:rPr lang="en-US" sz="1400" dirty="0"/>
              <a:t>between</a:t>
            </a:r>
            <a:r>
              <a:rPr lang="en-US" sz="1400" spc="-15" dirty="0"/>
              <a:t> </a:t>
            </a:r>
            <a:r>
              <a:rPr lang="en-US" sz="1400" spc="-10" dirty="0"/>
              <a:t>continuous</a:t>
            </a:r>
            <a:r>
              <a:rPr lang="en-US" sz="1400" spc="-40" dirty="0"/>
              <a:t> </a:t>
            </a:r>
            <a:r>
              <a:rPr lang="en-US" sz="1400" dirty="0"/>
              <a:t>variables,</a:t>
            </a:r>
            <a:r>
              <a:rPr lang="en-US" sz="1400" spc="-30" dirty="0"/>
              <a:t> </a:t>
            </a:r>
            <a:r>
              <a:rPr lang="en-US" sz="1400" dirty="0"/>
              <a:t>also</a:t>
            </a:r>
            <a:r>
              <a:rPr lang="en-US" sz="1400" spc="5" dirty="0"/>
              <a:t> </a:t>
            </a:r>
            <a:r>
              <a:rPr lang="en-US" sz="1400" dirty="0"/>
              <a:t>listing</a:t>
            </a:r>
            <a:r>
              <a:rPr lang="en-US" sz="1400" spc="-30" dirty="0"/>
              <a:t> </a:t>
            </a:r>
            <a:r>
              <a:rPr lang="en-US" sz="1400" dirty="0"/>
              <a:t>down</a:t>
            </a:r>
            <a:r>
              <a:rPr lang="en-US" sz="1400" spc="-15" dirty="0"/>
              <a:t> </a:t>
            </a:r>
            <a:r>
              <a:rPr lang="en-US" sz="1400" dirty="0"/>
              <a:t>the</a:t>
            </a:r>
            <a:r>
              <a:rPr lang="en-US" sz="1400" spc="-30" dirty="0"/>
              <a:t> </a:t>
            </a:r>
            <a:r>
              <a:rPr lang="en-US" sz="1400" dirty="0"/>
              <a:t>major</a:t>
            </a:r>
            <a:r>
              <a:rPr lang="en-US" sz="1400" spc="-5" dirty="0"/>
              <a:t> </a:t>
            </a:r>
            <a:r>
              <a:rPr lang="en-US" sz="1400" dirty="0"/>
              <a:t>take</a:t>
            </a:r>
            <a:r>
              <a:rPr lang="en-US" sz="1400" spc="-15" dirty="0"/>
              <a:t> </a:t>
            </a:r>
            <a:r>
              <a:rPr lang="en-US" sz="1400" dirty="0"/>
              <a:t>away</a:t>
            </a:r>
            <a:r>
              <a:rPr lang="en-US" sz="1400" spc="5" dirty="0"/>
              <a:t> </a:t>
            </a:r>
            <a:r>
              <a:rPr lang="en-US" sz="1400" spc="-10" dirty="0"/>
              <a:t>points:</a:t>
            </a:r>
            <a:endParaRPr lang="en-US" sz="1400" dirty="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319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63830" algn="l"/>
              </a:tabLst>
            </a:pPr>
            <a:r>
              <a:rPr lang="en-US" sz="1400" spc="-20" dirty="0"/>
              <a:t>Total </a:t>
            </a:r>
            <a:r>
              <a:rPr lang="en-US" sz="1400" dirty="0"/>
              <a:t>payment</a:t>
            </a:r>
            <a:r>
              <a:rPr lang="en-US" sz="1400" spc="-25" dirty="0"/>
              <a:t> </a:t>
            </a:r>
            <a:r>
              <a:rPr lang="en-US" sz="1400" dirty="0"/>
              <a:t>and</a:t>
            </a:r>
            <a:r>
              <a:rPr lang="en-US" sz="1400" spc="-25" dirty="0"/>
              <a:t> </a:t>
            </a:r>
            <a:r>
              <a:rPr lang="en-US" sz="1400" dirty="0"/>
              <a:t>total</a:t>
            </a:r>
            <a:r>
              <a:rPr lang="en-US" sz="1400" spc="-35" dirty="0"/>
              <a:t> </a:t>
            </a:r>
            <a:r>
              <a:rPr lang="en-US" sz="1400" dirty="0"/>
              <a:t>payment</a:t>
            </a:r>
            <a:r>
              <a:rPr lang="en-US" sz="1400" spc="-15" dirty="0"/>
              <a:t> </a:t>
            </a:r>
            <a:r>
              <a:rPr lang="en-US" sz="1400" dirty="0"/>
              <a:t>inv</a:t>
            </a:r>
            <a:r>
              <a:rPr lang="en-US" sz="1400" spc="-25" dirty="0"/>
              <a:t> </a:t>
            </a:r>
            <a:r>
              <a:rPr lang="en-US" sz="1400" dirty="0"/>
              <a:t>column</a:t>
            </a:r>
            <a:r>
              <a:rPr lang="en-US" sz="1400" spc="-15" dirty="0"/>
              <a:t> </a:t>
            </a:r>
            <a:r>
              <a:rPr lang="en-US" sz="1400" dirty="0"/>
              <a:t>has</a:t>
            </a:r>
            <a:r>
              <a:rPr lang="en-US" sz="1400" spc="-20" dirty="0"/>
              <a:t> </a:t>
            </a:r>
            <a:r>
              <a:rPr lang="en-US" sz="1400" dirty="0"/>
              <a:t>a</a:t>
            </a:r>
            <a:r>
              <a:rPr lang="en-US" sz="1400" spc="-10" dirty="0"/>
              <a:t> </a:t>
            </a:r>
            <a:r>
              <a:rPr lang="en-US" sz="1400" dirty="0"/>
              <a:t>clear</a:t>
            </a:r>
            <a:r>
              <a:rPr lang="en-US" sz="1400" spc="-10" dirty="0"/>
              <a:t> </a:t>
            </a:r>
            <a:r>
              <a:rPr lang="en-US" sz="1400" dirty="0"/>
              <a:t>positive</a:t>
            </a:r>
            <a:r>
              <a:rPr lang="en-US" sz="1400" spc="-15" dirty="0"/>
              <a:t> </a:t>
            </a:r>
            <a:r>
              <a:rPr lang="en-US" sz="1400" spc="-10" dirty="0"/>
              <a:t>correlation</a:t>
            </a:r>
            <a:r>
              <a:rPr lang="en-US" sz="1400" spc="-35" dirty="0"/>
              <a:t> </a:t>
            </a:r>
            <a:r>
              <a:rPr lang="en-US" sz="1400" dirty="0"/>
              <a:t>hence</a:t>
            </a:r>
            <a:r>
              <a:rPr lang="en-US" sz="1400" spc="-15" dirty="0"/>
              <a:t> </a:t>
            </a:r>
            <a:r>
              <a:rPr lang="en-US" sz="1400" dirty="0"/>
              <a:t>using</a:t>
            </a:r>
            <a:r>
              <a:rPr lang="en-US" sz="1400" spc="-20" dirty="0"/>
              <a:t> </a:t>
            </a:r>
            <a:r>
              <a:rPr lang="en-US" sz="1400" dirty="0"/>
              <a:t>any</a:t>
            </a:r>
            <a:r>
              <a:rPr lang="en-US" sz="1400" spc="-30" dirty="0"/>
              <a:t> </a:t>
            </a:r>
            <a:r>
              <a:rPr lang="en-US" sz="1400" dirty="0"/>
              <a:t>one</a:t>
            </a:r>
            <a:r>
              <a:rPr lang="en-US" sz="1400" spc="-10" dirty="0"/>
              <a:t> </a:t>
            </a:r>
            <a:r>
              <a:rPr lang="en-US" sz="1400" dirty="0"/>
              <a:t>of</a:t>
            </a:r>
            <a:r>
              <a:rPr lang="en-US" sz="1400" spc="-10" dirty="0"/>
              <a:t> </a:t>
            </a:r>
            <a:r>
              <a:rPr lang="en-US" sz="1400" dirty="0"/>
              <a:t>the</a:t>
            </a:r>
            <a:r>
              <a:rPr lang="en-US" sz="1400" spc="-30" dirty="0"/>
              <a:t> </a:t>
            </a:r>
            <a:r>
              <a:rPr lang="en-US" sz="1400" dirty="0"/>
              <a:t>variable</a:t>
            </a:r>
            <a:r>
              <a:rPr lang="en-US" sz="1400" spc="-30" dirty="0"/>
              <a:t> </a:t>
            </a:r>
            <a:r>
              <a:rPr lang="en-US" sz="1400" dirty="0"/>
              <a:t>is</a:t>
            </a:r>
            <a:r>
              <a:rPr lang="en-US" sz="1400" spc="-10" dirty="0"/>
              <a:t> </a:t>
            </a:r>
            <a:r>
              <a:rPr lang="en-US" sz="1400" dirty="0"/>
              <a:t>sufficient</a:t>
            </a:r>
            <a:r>
              <a:rPr lang="en-US" sz="1400" spc="-35" dirty="0"/>
              <a:t> </a:t>
            </a:r>
            <a:r>
              <a:rPr lang="en-US" sz="1400" dirty="0"/>
              <a:t>for</a:t>
            </a:r>
            <a:r>
              <a:rPr lang="en-US" sz="1400" spc="-15" dirty="0"/>
              <a:t> </a:t>
            </a:r>
            <a:r>
              <a:rPr lang="en-US" sz="1400" spc="-10" dirty="0"/>
              <a:t>analysis.</a:t>
            </a:r>
            <a:endParaRPr lang="en-US" sz="1400" dirty="0"/>
          </a:p>
          <a:p>
            <a:pPr marL="16319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63830" algn="l"/>
              </a:tabLst>
            </a:pPr>
            <a:r>
              <a:rPr lang="en-US" sz="1400" dirty="0"/>
              <a:t>Loan</a:t>
            </a:r>
            <a:r>
              <a:rPr lang="en-US" sz="1400" spc="-15" dirty="0"/>
              <a:t> </a:t>
            </a:r>
            <a:r>
              <a:rPr lang="en-US" sz="1400" dirty="0"/>
              <a:t>amount</a:t>
            </a:r>
            <a:r>
              <a:rPr lang="en-US" sz="1400" spc="-35" dirty="0"/>
              <a:t> </a:t>
            </a:r>
            <a:r>
              <a:rPr lang="en-US" sz="1400" dirty="0"/>
              <a:t>and</a:t>
            </a:r>
            <a:r>
              <a:rPr lang="en-US" sz="1400" spc="-25" dirty="0"/>
              <a:t> </a:t>
            </a:r>
            <a:r>
              <a:rPr lang="en-US" sz="1400" dirty="0"/>
              <a:t>instalment</a:t>
            </a:r>
            <a:r>
              <a:rPr lang="en-US" sz="1400" spc="-20" dirty="0"/>
              <a:t> </a:t>
            </a:r>
            <a:r>
              <a:rPr lang="en-US" sz="1400" dirty="0"/>
              <a:t>column has</a:t>
            </a:r>
            <a:r>
              <a:rPr lang="en-US" sz="1400" spc="-20" dirty="0"/>
              <a:t> </a:t>
            </a:r>
            <a:r>
              <a:rPr lang="en-US" sz="1400" dirty="0"/>
              <a:t>a</a:t>
            </a:r>
            <a:r>
              <a:rPr lang="en-US" sz="1400" spc="-5" dirty="0"/>
              <a:t> </a:t>
            </a:r>
            <a:r>
              <a:rPr lang="en-US" sz="1400" dirty="0"/>
              <a:t>clear</a:t>
            </a:r>
            <a:r>
              <a:rPr lang="en-US" sz="1400" spc="-5" dirty="0"/>
              <a:t> </a:t>
            </a:r>
            <a:r>
              <a:rPr lang="en-US" sz="1400" dirty="0"/>
              <a:t>positive</a:t>
            </a:r>
            <a:r>
              <a:rPr lang="en-US" sz="1400" spc="-10" dirty="0"/>
              <a:t> correlation</a:t>
            </a:r>
            <a:r>
              <a:rPr lang="en-US" sz="1400" spc="-35" dirty="0"/>
              <a:t> </a:t>
            </a:r>
            <a:r>
              <a:rPr lang="en-US" sz="1400" dirty="0"/>
              <a:t>hence</a:t>
            </a:r>
            <a:r>
              <a:rPr lang="en-US" sz="1400" spc="-10" dirty="0"/>
              <a:t> </a:t>
            </a:r>
            <a:r>
              <a:rPr lang="en-US" sz="1400" dirty="0"/>
              <a:t>using</a:t>
            </a:r>
            <a:r>
              <a:rPr lang="en-US" sz="1400" spc="-15" dirty="0"/>
              <a:t> </a:t>
            </a:r>
            <a:r>
              <a:rPr lang="en-US" sz="1400" dirty="0"/>
              <a:t>any</a:t>
            </a:r>
            <a:r>
              <a:rPr lang="en-US" sz="1400" spc="-35" dirty="0"/>
              <a:t> </a:t>
            </a:r>
            <a:r>
              <a:rPr lang="en-US" sz="1400" dirty="0"/>
              <a:t>one</a:t>
            </a:r>
            <a:r>
              <a:rPr lang="en-US" sz="1400" spc="-10" dirty="0"/>
              <a:t> </a:t>
            </a:r>
            <a:r>
              <a:rPr lang="en-US" sz="1400" dirty="0"/>
              <a:t>of the</a:t>
            </a:r>
            <a:r>
              <a:rPr lang="en-US" sz="1400" spc="-25" dirty="0"/>
              <a:t> </a:t>
            </a:r>
            <a:r>
              <a:rPr lang="en-US" sz="1400" dirty="0"/>
              <a:t>variable</a:t>
            </a:r>
            <a:r>
              <a:rPr lang="en-US" sz="1400" spc="-35" dirty="0"/>
              <a:t> </a:t>
            </a:r>
            <a:r>
              <a:rPr lang="en-US" sz="1400" dirty="0"/>
              <a:t>is</a:t>
            </a:r>
            <a:r>
              <a:rPr lang="en-US" sz="1400" spc="5" dirty="0"/>
              <a:t> </a:t>
            </a:r>
            <a:r>
              <a:rPr lang="en-US" sz="1400" dirty="0"/>
              <a:t>sufficient</a:t>
            </a:r>
            <a:r>
              <a:rPr lang="en-US" sz="1400" spc="-35" dirty="0"/>
              <a:t> </a:t>
            </a:r>
            <a:r>
              <a:rPr lang="en-US" sz="1400" dirty="0"/>
              <a:t>for</a:t>
            </a:r>
            <a:r>
              <a:rPr lang="en-US" sz="1400" spc="-25" dirty="0"/>
              <a:t> </a:t>
            </a:r>
            <a:r>
              <a:rPr lang="en-US" sz="1400" spc="-10" dirty="0"/>
              <a:t>analysis.</a:t>
            </a:r>
            <a:endParaRPr lang="en-US" sz="1400" dirty="0"/>
          </a:p>
          <a:p>
            <a:pPr marL="16319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63830" algn="l"/>
              </a:tabLst>
            </a:pPr>
            <a:r>
              <a:rPr lang="en-US" sz="1400" dirty="0"/>
              <a:t>Annual</a:t>
            </a:r>
            <a:r>
              <a:rPr lang="en-US" sz="1400" spc="-40" dirty="0"/>
              <a:t> </a:t>
            </a:r>
            <a:r>
              <a:rPr lang="en-US" sz="1400" dirty="0"/>
              <a:t>income</a:t>
            </a:r>
            <a:r>
              <a:rPr lang="en-US" sz="1400" spc="5" dirty="0"/>
              <a:t> </a:t>
            </a:r>
            <a:r>
              <a:rPr lang="en-US" sz="1400" dirty="0"/>
              <a:t>and</a:t>
            </a:r>
            <a:r>
              <a:rPr lang="en-US" sz="1400" spc="-15" dirty="0"/>
              <a:t> </a:t>
            </a:r>
            <a:r>
              <a:rPr lang="en-US" sz="1400" dirty="0" err="1"/>
              <a:t>dti</a:t>
            </a:r>
            <a:r>
              <a:rPr lang="en-US" sz="1400" spc="-10" dirty="0"/>
              <a:t> </a:t>
            </a:r>
            <a:r>
              <a:rPr lang="en-US" sz="1400" dirty="0"/>
              <a:t>has</a:t>
            </a:r>
            <a:r>
              <a:rPr lang="en-US" sz="1400" spc="-15" dirty="0"/>
              <a:t> </a:t>
            </a:r>
            <a:r>
              <a:rPr lang="en-US" sz="1400" dirty="0"/>
              <a:t>almost</a:t>
            </a:r>
            <a:r>
              <a:rPr lang="en-US" sz="1400" spc="5" dirty="0"/>
              <a:t> </a:t>
            </a:r>
            <a:r>
              <a:rPr lang="en-US" sz="1400" dirty="0"/>
              <a:t>no</a:t>
            </a:r>
            <a:r>
              <a:rPr lang="en-US" sz="1400" spc="-10" dirty="0"/>
              <a:t> correlation,</a:t>
            </a:r>
            <a:r>
              <a:rPr lang="en-US" sz="1400" spc="-25" dirty="0"/>
              <a:t> </a:t>
            </a:r>
            <a:r>
              <a:rPr lang="en-US" sz="1400" dirty="0"/>
              <a:t>hence</a:t>
            </a:r>
            <a:r>
              <a:rPr lang="en-US" sz="1400" spc="-5" dirty="0"/>
              <a:t> </a:t>
            </a:r>
            <a:r>
              <a:rPr lang="en-US" sz="1400" dirty="0"/>
              <a:t>both</a:t>
            </a:r>
            <a:r>
              <a:rPr lang="en-US" sz="1400" spc="-35" dirty="0"/>
              <a:t> </a:t>
            </a:r>
            <a:r>
              <a:rPr lang="en-US" sz="1400" dirty="0"/>
              <a:t>can</a:t>
            </a:r>
            <a:r>
              <a:rPr lang="en-US" sz="1400" spc="5" dirty="0"/>
              <a:t> </a:t>
            </a:r>
            <a:r>
              <a:rPr lang="en-US" sz="1400" dirty="0"/>
              <a:t>be</a:t>
            </a:r>
            <a:r>
              <a:rPr lang="en-US" sz="1400" spc="-10" dirty="0"/>
              <a:t> </a:t>
            </a:r>
            <a:r>
              <a:rPr lang="en-US" sz="1400" dirty="0"/>
              <a:t>used</a:t>
            </a:r>
            <a:r>
              <a:rPr lang="en-US" sz="1400" spc="-5" dirty="0"/>
              <a:t> </a:t>
            </a:r>
            <a:r>
              <a:rPr lang="en-US" sz="1400" dirty="0"/>
              <a:t>for</a:t>
            </a:r>
            <a:r>
              <a:rPr lang="en-US" sz="1400" spc="-20" dirty="0"/>
              <a:t> </a:t>
            </a:r>
            <a:r>
              <a:rPr lang="en-US" sz="1400" dirty="0"/>
              <a:t>analysis</a:t>
            </a:r>
            <a:r>
              <a:rPr lang="en-US" sz="1400" spc="-10" dirty="0"/>
              <a:t> separately</a:t>
            </a:r>
            <a:r>
              <a:rPr lang="en-US" sz="1400" spc="-25" dirty="0"/>
              <a:t> </a:t>
            </a:r>
            <a:r>
              <a:rPr lang="en-US" sz="1400" dirty="0"/>
              <a:t>which</a:t>
            </a:r>
            <a:r>
              <a:rPr lang="en-US" sz="1400" spc="-10" dirty="0"/>
              <a:t> </a:t>
            </a:r>
            <a:r>
              <a:rPr lang="en-US" sz="1400" dirty="0"/>
              <a:t>can</a:t>
            </a:r>
            <a:r>
              <a:rPr lang="en-US" sz="1400" spc="5" dirty="0"/>
              <a:t> </a:t>
            </a:r>
            <a:r>
              <a:rPr lang="en-US" sz="1400" spc="-10" dirty="0"/>
              <a:t>provide</a:t>
            </a:r>
            <a:r>
              <a:rPr lang="en-US" sz="1400" spc="-35" dirty="0"/>
              <a:t> </a:t>
            </a:r>
            <a:r>
              <a:rPr lang="en-US" sz="1400" dirty="0"/>
              <a:t>us more</a:t>
            </a:r>
            <a:r>
              <a:rPr lang="en-US" sz="1400" spc="-5" dirty="0"/>
              <a:t> </a:t>
            </a:r>
            <a:r>
              <a:rPr lang="en-US" sz="1400" spc="-10" dirty="0"/>
              <a:t>insights.</a:t>
            </a:r>
            <a:endParaRPr lang="en-US" sz="1400" dirty="0"/>
          </a:p>
          <a:p>
            <a:pPr marL="12700" marR="508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163830" algn="l"/>
              </a:tabLst>
            </a:pPr>
            <a:r>
              <a:rPr lang="en-US" sz="1400" dirty="0"/>
              <a:t>From</a:t>
            </a:r>
            <a:r>
              <a:rPr lang="en-US" sz="1400" spc="-10" dirty="0"/>
              <a:t> </a:t>
            </a:r>
            <a:r>
              <a:rPr lang="en-US" sz="1400" dirty="0"/>
              <a:t>loan</a:t>
            </a:r>
            <a:r>
              <a:rPr lang="en-US" sz="1400" spc="-20" dirty="0"/>
              <a:t> </a:t>
            </a:r>
            <a:r>
              <a:rPr lang="en-US" sz="1400" dirty="0"/>
              <a:t>amount</a:t>
            </a:r>
            <a:r>
              <a:rPr lang="en-US" sz="1400" spc="-40" dirty="0"/>
              <a:t> </a:t>
            </a:r>
            <a:r>
              <a:rPr lang="en-US" sz="1400" dirty="0"/>
              <a:t>,</a:t>
            </a:r>
            <a:r>
              <a:rPr lang="en-US" sz="1400" dirty="0" err="1"/>
              <a:t>dti</a:t>
            </a:r>
            <a:r>
              <a:rPr lang="en-US" sz="1400" dirty="0"/>
              <a:t>,</a:t>
            </a:r>
            <a:r>
              <a:rPr lang="en-US" sz="1400" spc="-25" dirty="0"/>
              <a:t> </a:t>
            </a:r>
            <a:r>
              <a:rPr lang="en-US" sz="1400" dirty="0"/>
              <a:t>total</a:t>
            </a:r>
            <a:r>
              <a:rPr lang="en-US" sz="1400" spc="-35" dirty="0"/>
              <a:t> </a:t>
            </a:r>
            <a:r>
              <a:rPr lang="en-US" sz="1400" dirty="0"/>
              <a:t>payment,</a:t>
            </a:r>
            <a:r>
              <a:rPr lang="en-US" sz="1400" spc="-35" dirty="0"/>
              <a:t> </a:t>
            </a:r>
            <a:r>
              <a:rPr lang="en-US" sz="1400" dirty="0"/>
              <a:t>annual</a:t>
            </a:r>
            <a:r>
              <a:rPr lang="en-US" sz="1400" spc="-45" dirty="0"/>
              <a:t> </a:t>
            </a:r>
            <a:r>
              <a:rPr lang="en-US" sz="1400" dirty="0"/>
              <a:t>income</a:t>
            </a:r>
            <a:r>
              <a:rPr lang="en-US" sz="1400" spc="-10" dirty="0"/>
              <a:t> </a:t>
            </a:r>
            <a:r>
              <a:rPr lang="en-US" sz="1400" dirty="0"/>
              <a:t>and</a:t>
            </a:r>
            <a:r>
              <a:rPr lang="en-US" sz="1400" spc="-30" dirty="0"/>
              <a:t> </a:t>
            </a:r>
            <a:r>
              <a:rPr lang="en-US" sz="1400" dirty="0"/>
              <a:t>pub</a:t>
            </a:r>
            <a:r>
              <a:rPr lang="en-US" sz="1400" spc="-40" dirty="0"/>
              <a:t> </a:t>
            </a:r>
            <a:r>
              <a:rPr lang="en-US" sz="1400" dirty="0"/>
              <a:t>rec</a:t>
            </a:r>
            <a:r>
              <a:rPr lang="en-US" sz="1400" spc="-15" dirty="0"/>
              <a:t> </a:t>
            </a:r>
            <a:r>
              <a:rPr lang="en-US" sz="1400" dirty="0"/>
              <a:t>bankruptcies</a:t>
            </a:r>
            <a:r>
              <a:rPr lang="en-US" sz="1400" spc="-30" dirty="0"/>
              <a:t> </a:t>
            </a:r>
            <a:r>
              <a:rPr lang="en-US" sz="1400" dirty="0"/>
              <a:t>can</a:t>
            </a:r>
            <a:r>
              <a:rPr lang="en-US" sz="1400" spc="-10" dirty="0"/>
              <a:t> </a:t>
            </a:r>
            <a:r>
              <a:rPr lang="en-US" sz="1400" dirty="0"/>
              <a:t>be</a:t>
            </a:r>
            <a:r>
              <a:rPr lang="en-US" sz="1400" spc="-20" dirty="0"/>
              <a:t> </a:t>
            </a:r>
            <a:r>
              <a:rPr lang="en-US" sz="1400" dirty="0"/>
              <a:t>used</a:t>
            </a:r>
            <a:r>
              <a:rPr lang="en-US" sz="1400" spc="-25" dirty="0"/>
              <a:t> </a:t>
            </a:r>
            <a:r>
              <a:rPr lang="en-US" sz="1400" dirty="0"/>
              <a:t>for</a:t>
            </a:r>
            <a:r>
              <a:rPr lang="en-US" sz="1400" spc="-20" dirty="0"/>
              <a:t> </a:t>
            </a:r>
            <a:r>
              <a:rPr lang="en-US" sz="1400" dirty="0"/>
              <a:t>analysis</a:t>
            </a:r>
            <a:r>
              <a:rPr lang="en-US" sz="1400" spc="-20" dirty="0"/>
              <a:t> </a:t>
            </a:r>
            <a:r>
              <a:rPr lang="en-US" sz="1400" dirty="0"/>
              <a:t>with</a:t>
            </a:r>
            <a:r>
              <a:rPr lang="en-US" sz="1400" spc="-10" dirty="0"/>
              <a:t> </a:t>
            </a:r>
            <a:r>
              <a:rPr lang="en-US" sz="1400" dirty="0"/>
              <a:t>loan</a:t>
            </a:r>
            <a:r>
              <a:rPr lang="en-US" sz="1400" spc="-20" dirty="0"/>
              <a:t> </a:t>
            </a:r>
            <a:r>
              <a:rPr lang="en-US" sz="1400" dirty="0"/>
              <a:t>status</a:t>
            </a:r>
            <a:r>
              <a:rPr lang="en-US" sz="1400" spc="-40" dirty="0"/>
              <a:t> </a:t>
            </a:r>
            <a:r>
              <a:rPr lang="en-US" sz="1400" dirty="0"/>
              <a:t>as</a:t>
            </a:r>
            <a:r>
              <a:rPr lang="en-US" sz="1400" spc="5" dirty="0"/>
              <a:t> </a:t>
            </a:r>
            <a:r>
              <a:rPr lang="en-US" sz="1400" dirty="0"/>
              <a:t>they</a:t>
            </a:r>
            <a:r>
              <a:rPr lang="en-US" sz="1400" spc="-40" dirty="0"/>
              <a:t> </a:t>
            </a:r>
            <a:r>
              <a:rPr lang="en-US" sz="1400" dirty="0"/>
              <a:t>are</a:t>
            </a:r>
            <a:r>
              <a:rPr lang="en-US" sz="1400" spc="-20" dirty="0"/>
              <a:t> </a:t>
            </a:r>
            <a:r>
              <a:rPr lang="en-US" sz="1400" dirty="0"/>
              <a:t>not</a:t>
            </a:r>
            <a:r>
              <a:rPr lang="en-US" sz="1400" spc="-25" dirty="0"/>
              <a:t> </a:t>
            </a:r>
            <a:r>
              <a:rPr lang="en-US" sz="1400" dirty="0"/>
              <a:t>correlated.</a:t>
            </a:r>
            <a:r>
              <a:rPr lang="en-US" sz="1400" spc="5" dirty="0"/>
              <a:t> </a:t>
            </a:r>
            <a:r>
              <a:rPr lang="en-US" sz="1400" dirty="0"/>
              <a:t>This</a:t>
            </a:r>
            <a:r>
              <a:rPr lang="en-US" sz="1400" spc="-25" dirty="0"/>
              <a:t> </a:t>
            </a:r>
            <a:r>
              <a:rPr lang="en-US" sz="1400" dirty="0"/>
              <a:t>can</a:t>
            </a:r>
            <a:r>
              <a:rPr lang="en-US" sz="1400" spc="-5" dirty="0"/>
              <a:t> </a:t>
            </a:r>
            <a:r>
              <a:rPr lang="en-US" sz="1400" spc="-20" dirty="0"/>
              <a:t>give </a:t>
            </a:r>
            <a:r>
              <a:rPr lang="en-US" sz="1400" dirty="0"/>
              <a:t>us</a:t>
            </a:r>
            <a:r>
              <a:rPr lang="en-US" sz="1400" spc="-15" dirty="0"/>
              <a:t> </a:t>
            </a:r>
            <a:r>
              <a:rPr lang="en-US" sz="1400" dirty="0"/>
              <a:t>more</a:t>
            </a:r>
            <a:r>
              <a:rPr lang="en-US" sz="1400" spc="-5" dirty="0"/>
              <a:t> </a:t>
            </a:r>
            <a:r>
              <a:rPr lang="en-US" sz="1400" spc="-10" dirty="0"/>
              <a:t>patterns</a:t>
            </a:r>
            <a:r>
              <a:rPr lang="en-US" sz="1400" spc="-35" dirty="0"/>
              <a:t> </a:t>
            </a:r>
            <a:r>
              <a:rPr lang="en-US" sz="1400" dirty="0"/>
              <a:t>and</a:t>
            </a:r>
            <a:r>
              <a:rPr lang="en-US" sz="1400" spc="-15" dirty="0"/>
              <a:t> </a:t>
            </a:r>
            <a:r>
              <a:rPr lang="en-US" sz="1400" dirty="0"/>
              <a:t>useful</a:t>
            </a:r>
            <a:r>
              <a:rPr lang="en-US" sz="1400" spc="-20" dirty="0"/>
              <a:t> </a:t>
            </a:r>
            <a:r>
              <a:rPr lang="en-US" sz="1400" spc="-10" dirty="0"/>
              <a:t>information</a:t>
            </a:r>
            <a:r>
              <a:rPr lang="en-US" sz="1400" spc="-25" dirty="0"/>
              <a:t> </a:t>
            </a:r>
            <a:r>
              <a:rPr lang="en-US" sz="1400" dirty="0"/>
              <a:t>to</a:t>
            </a:r>
            <a:r>
              <a:rPr lang="en-US" sz="1400" spc="-5" dirty="0"/>
              <a:t> </a:t>
            </a:r>
            <a:r>
              <a:rPr lang="en-US" sz="1400" dirty="0"/>
              <a:t>make</a:t>
            </a:r>
            <a:r>
              <a:rPr lang="en-US" sz="1400" spc="15" dirty="0"/>
              <a:t> </a:t>
            </a:r>
            <a:r>
              <a:rPr lang="en-US" sz="1400" dirty="0"/>
              <a:t>a proper</a:t>
            </a:r>
            <a:r>
              <a:rPr lang="en-US" sz="1400" spc="-30" dirty="0"/>
              <a:t> </a:t>
            </a:r>
            <a:r>
              <a:rPr lang="en-US" sz="1400" spc="-10" dirty="0"/>
              <a:t>recommendation.</a:t>
            </a: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0556" y="1580322"/>
            <a:ext cx="5107975" cy="37280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729582"/>
            <a:ext cx="11128513" cy="596650"/>
          </a:xfrm>
          <a:prstGeom prst="rect">
            <a:avLst/>
          </a:prstGeom>
        </p:spPr>
        <p:txBody>
          <a:bodyPr vert="horz" wrap="square" lIns="0" tIns="16416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1545082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conclusion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 </a:t>
            </a:r>
            <a:r>
              <a:rPr sz="1200" spc="-10" dirty="0">
                <a:latin typeface="Calibri"/>
                <a:cs typeface="Calibri"/>
              </a:rPr>
              <a:t>make: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974" y="5664188"/>
            <a:ext cx="100383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take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away from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provided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slide:</a:t>
            </a:r>
            <a:endParaRPr lang="en-IN" sz="12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200" dirty="0">
                <a:latin typeface="Calibri"/>
                <a:cs typeface="Calibri"/>
              </a:rPr>
              <a:t>Applicants with higher salary mostly applied loans for "</a:t>
            </a:r>
            <a:r>
              <a:rPr lang="en-US" sz="1200" dirty="0" err="1">
                <a:latin typeface="Calibri"/>
                <a:cs typeface="Calibri"/>
              </a:rPr>
              <a:t>home_improvment</a:t>
            </a:r>
            <a:r>
              <a:rPr lang="en-US" sz="1200" dirty="0">
                <a:latin typeface="Calibri"/>
                <a:cs typeface="Calibri"/>
              </a:rPr>
              <a:t>", "house", "</a:t>
            </a:r>
            <a:r>
              <a:rPr lang="en-US" sz="1200" dirty="0" err="1">
                <a:latin typeface="Calibri"/>
                <a:cs typeface="Calibri"/>
              </a:rPr>
              <a:t>renewable_energy</a:t>
            </a:r>
            <a:r>
              <a:rPr lang="en-US" sz="1200" dirty="0">
                <a:latin typeface="Calibri"/>
                <a:cs typeface="Calibri"/>
              </a:rPr>
              <a:t>" and "</a:t>
            </a:r>
            <a:r>
              <a:rPr lang="en-US" sz="1200" dirty="0" err="1">
                <a:latin typeface="Calibri"/>
                <a:cs typeface="Calibri"/>
              </a:rPr>
              <a:t>small_businesses</a:t>
            </a:r>
            <a:r>
              <a:rPr lang="en-US" sz="1200" dirty="0">
                <a:latin typeface="Calibri"/>
                <a:cs typeface="Calibri"/>
              </a:rPr>
              <a:t>“</a:t>
            </a:r>
          </a:p>
          <a:p>
            <a:pPr marL="184150" indent="-171450"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dirty="0">
                <a:latin typeface="Calibri"/>
                <a:cs typeface="Calibri"/>
              </a:rPr>
              <a:t>Across all the income groups, the </a:t>
            </a:r>
            <a:r>
              <a:rPr lang="en-US" sz="1200" dirty="0" err="1">
                <a:latin typeface="Calibri"/>
                <a:cs typeface="Calibri"/>
              </a:rPr>
              <a:t>loan_amount</a:t>
            </a:r>
            <a:r>
              <a:rPr lang="en-US" sz="1200" dirty="0">
                <a:latin typeface="Calibri"/>
                <a:cs typeface="Calibri"/>
              </a:rPr>
              <a:t> is higher for people who defaulted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sz="1200" dirty="0">
              <a:latin typeface="Calibri"/>
              <a:cs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D36B3D-2759-98CC-DED2-3A818B45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7" y="1896196"/>
            <a:ext cx="5960745" cy="371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BB65FE7-119E-8D3C-881B-8D60910E3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452" y="1896196"/>
            <a:ext cx="4482548" cy="371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729582"/>
            <a:ext cx="11128513" cy="596650"/>
          </a:xfrm>
          <a:prstGeom prst="rect">
            <a:avLst/>
          </a:prstGeom>
        </p:spPr>
        <p:txBody>
          <a:bodyPr vert="horz" wrap="square" lIns="0" tIns="16416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1545082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conclusion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 </a:t>
            </a:r>
            <a:r>
              <a:rPr sz="1200" spc="-10" dirty="0">
                <a:latin typeface="Calibri"/>
                <a:cs typeface="Calibri"/>
              </a:rPr>
              <a:t>make: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974" y="5664188"/>
            <a:ext cx="100383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take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away from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plots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provided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slide:</a:t>
            </a:r>
            <a:endParaRPr lang="en-IN" sz="12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200" dirty="0">
                <a:latin typeface="Calibri"/>
                <a:cs typeface="Calibri"/>
              </a:rPr>
              <a:t>- Employees with longer working history got the loan approved for a higher amount. 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200" dirty="0">
                <a:latin typeface="Calibri"/>
                <a:cs typeface="Calibri"/>
              </a:rPr>
              <a:t>- Looking at the verification status data, verified loan applications tend to have higher loan amount. Which might indicate that the firms are first verifying the loans with higher values.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4DA815-2F03-23DE-106E-91FD3C01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36" y="1914855"/>
            <a:ext cx="10038300" cy="35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1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1423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Lending Club – Group Case Study</vt:lpstr>
      <vt:lpstr>Lending Club – Problem Statement</vt:lpstr>
      <vt:lpstr>Lending Club – Problem Solving Methodology</vt:lpstr>
      <vt:lpstr>Data Cleansing</vt:lpstr>
      <vt:lpstr>Uni-Variate Analysis</vt:lpstr>
      <vt:lpstr>Bi-Variate Analysis – Between Categorical Variables</vt:lpstr>
      <vt:lpstr>Bi-Variate Analysis – Between Continuous Variables</vt:lpstr>
      <vt:lpstr>Bi-Variate Analysis – Between Continuous Variables</vt:lpstr>
      <vt:lpstr>Bi-Variate Analysis – Between Continuous Variables</vt:lpstr>
      <vt:lpstr>Bi-Variate Analysis – Between Continuous Variables</vt:lpstr>
      <vt:lpstr>Bi-Variate Analysis – Between Continuous Variables</vt:lpstr>
      <vt:lpstr>Recommendation- Lending club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– Group Case Study</dc:title>
  <dc:creator>Sunil Veldurthi</dc:creator>
  <cp:lastModifiedBy>Sunil Veldurthi</cp:lastModifiedBy>
  <cp:revision>6</cp:revision>
  <dcterms:created xsi:type="dcterms:W3CDTF">2022-09-06T10:24:13Z</dcterms:created>
  <dcterms:modified xsi:type="dcterms:W3CDTF">2022-09-06T13:25:43Z</dcterms:modified>
</cp:coreProperties>
</file>