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5" r:id="rId7"/>
    <p:sldId id="266" r:id="rId8"/>
    <p:sldId id="267" r:id="rId9"/>
    <p:sldId id="264" r:id="rId10"/>
    <p:sldId id="260" r:id="rId11"/>
    <p:sldId id="261" r:id="rId12"/>
    <p:sldId id="262" r:id="rId13"/>
    <p:sldId id="263" r:id="rId14"/>
    <p:sldId id="272" r:id="rId15"/>
    <p:sldId id="268" r:id="rId16"/>
    <p:sldId id="269" r:id="rId17"/>
    <p:sldId id="270" r:id="rId18"/>
    <p:sldId id="271"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6694834-70B6-4127-B0B6-E4942796FC9F}"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09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19170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29354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202126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2207805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36132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856487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376500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010968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1016457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56756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1947596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322103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1017966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309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2973777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66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4118728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1603298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2729695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52694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694834-70B6-4127-B0B6-E4942796FC9F}"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79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4552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380659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12108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325180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343316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875BA3-02D4-4564-8CDF-865786D4C8F9}"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387652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D875BA3-02D4-4564-8CDF-865786D4C8F9}" type="datetimeFigureOut">
              <a:rPr lang="zh-CN" altLang="en-US" smtClean="0"/>
              <a:t>2020/1/6</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694834-70B6-4127-B0B6-E4942796FC9F}" type="slidenum">
              <a:rPr lang="zh-CN" altLang="en-US" smtClean="0"/>
              <a:t>‹#›</a:t>
            </a:fld>
            <a:endParaRPr lang="zh-CN" altLang="en-US"/>
          </a:p>
        </p:txBody>
      </p:sp>
    </p:spTree>
    <p:extLst>
      <p:ext uri="{BB962C8B-B14F-4D97-AF65-F5344CB8AC3E}">
        <p14:creationId xmlns:p14="http://schemas.microsoft.com/office/powerpoint/2010/main" val="485566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967548-B7C9-4640-B12C-9C96E05868C0}" type="datetimeFigureOut">
              <a:rPr lang="zh-CN" altLang="en-US" smtClean="0"/>
              <a:t>2020/1/6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D0A766-A856-44D9-AD46-90ABC92AC136}" type="slidenum">
              <a:rPr lang="zh-CN" altLang="en-US" smtClean="0"/>
              <a:t>‹#›</a:t>
            </a:fld>
            <a:endParaRPr lang="zh-CN" altLang="en-US"/>
          </a:p>
        </p:txBody>
      </p:sp>
    </p:spTree>
    <p:extLst>
      <p:ext uri="{BB962C8B-B14F-4D97-AF65-F5344CB8AC3E}">
        <p14:creationId xmlns:p14="http://schemas.microsoft.com/office/powerpoint/2010/main" val="3709809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E4399-C244-41EE-A263-176A8D94C144}"/>
              </a:ext>
            </a:extLst>
          </p:cNvPr>
          <p:cNvSpPr>
            <a:spLocks noGrp="1"/>
          </p:cNvSpPr>
          <p:nvPr>
            <p:ph type="ctrTitle"/>
          </p:nvPr>
        </p:nvSpPr>
        <p:spPr/>
        <p:txBody>
          <a:bodyPr/>
          <a:lstStyle/>
          <a:p>
            <a:r>
              <a:rPr lang="ja-JP" altLang="en-US" dirty="0"/>
              <a:t>「は」と「が」</a:t>
            </a:r>
            <a:endParaRPr lang="zh-CN" altLang="en-US" dirty="0"/>
          </a:p>
        </p:txBody>
      </p:sp>
      <p:sp>
        <p:nvSpPr>
          <p:cNvPr id="3" name="副标题 2">
            <a:extLst>
              <a:ext uri="{FF2B5EF4-FFF2-40B4-BE49-F238E27FC236}">
                <a16:creationId xmlns:a16="http://schemas.microsoft.com/office/drawing/2014/main" id="{1069E240-4BB5-4C7B-8663-5C1A419E0CEA}"/>
              </a:ext>
            </a:extLst>
          </p:cNvPr>
          <p:cNvSpPr>
            <a:spLocks noGrp="1"/>
          </p:cNvSpPr>
          <p:nvPr>
            <p:ph type="subTitle" idx="1"/>
          </p:nvPr>
        </p:nvSpPr>
        <p:spPr/>
        <p:txBody>
          <a:bodyPr/>
          <a:lstStyle/>
          <a:p>
            <a:endParaRPr lang="en-US" altLang="ja-JP" dirty="0"/>
          </a:p>
          <a:p>
            <a:pPr algn="r"/>
            <a:r>
              <a:rPr lang="ja-JP" altLang="en-US" sz="2800" dirty="0"/>
              <a:t>胡　文海</a:t>
            </a:r>
            <a:endParaRPr lang="zh-CN" altLang="en-US" sz="2800" dirty="0"/>
          </a:p>
        </p:txBody>
      </p:sp>
    </p:spTree>
    <p:extLst>
      <p:ext uri="{BB962C8B-B14F-4D97-AF65-F5344CB8AC3E}">
        <p14:creationId xmlns:p14="http://schemas.microsoft.com/office/powerpoint/2010/main" val="171168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EFAD8-8E81-4559-B112-576BD9748AB2}"/>
              </a:ext>
            </a:extLst>
          </p:cNvPr>
          <p:cNvSpPr>
            <a:spLocks noGrp="1"/>
          </p:cNvSpPr>
          <p:nvPr>
            <p:ph type="title"/>
          </p:nvPr>
        </p:nvSpPr>
        <p:spPr/>
        <p:txBody>
          <a:bodyPr/>
          <a:lstStyle/>
          <a:p>
            <a:r>
              <a:rPr lang="ja-JP" altLang="en-US" dirty="0"/>
              <a:t>ことになっている・ことになる</a:t>
            </a:r>
            <a:endParaRPr lang="zh-CN" altLang="en-US" dirty="0"/>
          </a:p>
        </p:txBody>
      </p:sp>
      <p:sp>
        <p:nvSpPr>
          <p:cNvPr id="3" name="内容占位符 2">
            <a:extLst>
              <a:ext uri="{FF2B5EF4-FFF2-40B4-BE49-F238E27FC236}">
                <a16:creationId xmlns:a16="http://schemas.microsoft.com/office/drawing/2014/main" id="{0916AAB0-E1D0-4F01-B6CF-C0AA9237DC02}"/>
              </a:ext>
            </a:extLst>
          </p:cNvPr>
          <p:cNvSpPr>
            <a:spLocks noGrp="1"/>
          </p:cNvSpPr>
          <p:nvPr>
            <p:ph idx="1"/>
          </p:nvPr>
        </p:nvSpPr>
        <p:spPr/>
        <p:txBody>
          <a:bodyPr/>
          <a:lstStyle/>
          <a:p>
            <a:r>
              <a:rPr lang="ja-JP" altLang="en-US" dirty="0">
                <a:solidFill>
                  <a:srgbClr val="FF0000"/>
                </a:solidFill>
              </a:rPr>
              <a:t>ことになっている・ということになっている（規定）</a:t>
            </a:r>
            <a:endParaRPr lang="en-US" altLang="ja-JP" dirty="0">
              <a:solidFill>
                <a:srgbClr val="FF0000"/>
              </a:solidFill>
            </a:endParaRPr>
          </a:p>
          <a:p>
            <a:r>
              <a:rPr lang="ja-JP" altLang="en-US" dirty="0"/>
              <a:t>関係者以外立ち入り禁止ということになっている。</a:t>
            </a:r>
            <a:endParaRPr lang="en-US" altLang="ja-JP" dirty="0"/>
          </a:p>
          <a:p>
            <a:r>
              <a:rPr lang="ja-JP" altLang="en-US" dirty="0"/>
              <a:t>乗車券をなくした場合、最長区間の料金をいただくことになっている。</a:t>
            </a:r>
            <a:endParaRPr lang="en-US" altLang="ja-JP" dirty="0"/>
          </a:p>
          <a:p>
            <a:endParaRPr lang="en-US" altLang="zh-CN" dirty="0"/>
          </a:p>
          <a:p>
            <a:r>
              <a:rPr lang="ja-JP" altLang="en-US" dirty="0">
                <a:solidFill>
                  <a:srgbClr val="FF0000"/>
                </a:solidFill>
              </a:rPr>
              <a:t>ことになる（換言して）</a:t>
            </a:r>
            <a:endParaRPr lang="en-US" altLang="ja-JP" dirty="0">
              <a:solidFill>
                <a:srgbClr val="FF0000"/>
              </a:solidFill>
            </a:endParaRPr>
          </a:p>
          <a:p>
            <a:r>
              <a:rPr lang="ja-JP" altLang="en-US" dirty="0"/>
              <a:t>四年も留学するの？じゃあ、今の仕事をやめることになるの？</a:t>
            </a:r>
            <a:endParaRPr lang="en-US" altLang="ja-JP" dirty="0"/>
          </a:p>
          <a:p>
            <a:r>
              <a:rPr lang="ja-JP" altLang="en-US" dirty="0"/>
              <a:t>万博は今まで２回も日本で開いたので、これで日本での開催は３回目ということになる。</a:t>
            </a:r>
            <a:endParaRPr lang="zh-CN" altLang="en-US" dirty="0"/>
          </a:p>
        </p:txBody>
      </p:sp>
    </p:spTree>
    <p:extLst>
      <p:ext uri="{BB962C8B-B14F-4D97-AF65-F5344CB8AC3E}">
        <p14:creationId xmlns:p14="http://schemas.microsoft.com/office/powerpoint/2010/main" val="395941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F0883-8E96-42F0-82C4-6151323E7F11}"/>
              </a:ext>
            </a:extLst>
          </p:cNvPr>
          <p:cNvSpPr>
            <a:spLocks noGrp="1"/>
          </p:cNvSpPr>
          <p:nvPr>
            <p:ph type="title"/>
          </p:nvPr>
        </p:nvSpPr>
        <p:spPr/>
        <p:txBody>
          <a:bodyPr/>
          <a:lstStyle/>
          <a:p>
            <a:r>
              <a:rPr lang="ja-JP" altLang="en-US" dirty="0"/>
              <a:t>ことになる（決定）</a:t>
            </a:r>
            <a:endParaRPr lang="zh-CN" altLang="en-US" dirty="0"/>
          </a:p>
        </p:txBody>
      </p:sp>
      <p:sp>
        <p:nvSpPr>
          <p:cNvPr id="3" name="内容占位符 2">
            <a:extLst>
              <a:ext uri="{FF2B5EF4-FFF2-40B4-BE49-F238E27FC236}">
                <a16:creationId xmlns:a16="http://schemas.microsoft.com/office/drawing/2014/main" id="{59B7CD34-AA69-48CF-BA37-E49FD448AD90}"/>
              </a:ext>
            </a:extLst>
          </p:cNvPr>
          <p:cNvSpPr>
            <a:spLocks noGrp="1"/>
          </p:cNvSpPr>
          <p:nvPr>
            <p:ph idx="1"/>
          </p:nvPr>
        </p:nvSpPr>
        <p:spPr>
          <a:xfrm>
            <a:off x="1023079" y="2209800"/>
            <a:ext cx="9872871" cy="4038600"/>
          </a:xfrm>
        </p:spPr>
        <p:txBody>
          <a:bodyPr/>
          <a:lstStyle/>
          <a:p>
            <a:r>
              <a:rPr lang="ja-JP" altLang="en-US" sz="2400" dirty="0"/>
              <a:t>来月、結婚することになりました。</a:t>
            </a:r>
            <a:endParaRPr lang="en-US" altLang="ja-JP" sz="2400" dirty="0"/>
          </a:p>
          <a:p>
            <a:r>
              <a:rPr lang="ja-JP" altLang="en-US" sz="2400" dirty="0"/>
              <a:t>こんど海外支店に赴任することになった。</a:t>
            </a:r>
            <a:endParaRPr lang="en-US" altLang="ja-JP" sz="2400" dirty="0"/>
          </a:p>
          <a:p>
            <a:r>
              <a:rPr lang="ja-JP" altLang="en-US" sz="2400" dirty="0"/>
              <a:t>明日突然出社することになった。　　　　　</a:t>
            </a:r>
            <a:endParaRPr lang="en-US" altLang="ja-JP" sz="2400" dirty="0"/>
          </a:p>
          <a:p>
            <a:r>
              <a:rPr lang="ja-JP" altLang="en-US" sz="2400" dirty="0"/>
              <a:t>本日をもちましてサービスを終了させていただくこと</a:t>
            </a:r>
            <a:r>
              <a:rPr lang="ja-JP" altLang="en-US" sz="2400" dirty="0">
                <a:solidFill>
                  <a:srgbClr val="FF0000"/>
                </a:solidFill>
              </a:rPr>
              <a:t>と</a:t>
            </a:r>
            <a:r>
              <a:rPr lang="ja-JP" altLang="en-US" sz="2400" dirty="0"/>
              <a:t>なりました。</a:t>
            </a:r>
            <a:endParaRPr lang="en-US" altLang="ja-JP" sz="2400" dirty="0"/>
          </a:p>
          <a:p>
            <a:r>
              <a:rPr lang="ja-JP" altLang="en-US" sz="2400" dirty="0"/>
              <a:t>彼女と付き合うことになって嬉しい。　　　　</a:t>
            </a:r>
            <a:endParaRPr lang="en-US" altLang="ja-JP" sz="2400" dirty="0"/>
          </a:p>
          <a:p>
            <a:r>
              <a:rPr lang="ja-JP" altLang="en-US" sz="2400" dirty="0"/>
              <a:t>厳正なる選考の結果、今回は採用を見合わせて頂くことになりました。　　　</a:t>
            </a:r>
            <a:endParaRPr lang="en-US" altLang="ja-JP" sz="2400" dirty="0"/>
          </a:p>
          <a:p>
            <a:pPr marL="45720" indent="0">
              <a:buNone/>
            </a:pPr>
            <a:endParaRPr lang="zh-CN" altLang="en-US" dirty="0"/>
          </a:p>
        </p:txBody>
      </p:sp>
    </p:spTree>
    <p:extLst>
      <p:ext uri="{BB962C8B-B14F-4D97-AF65-F5344CB8AC3E}">
        <p14:creationId xmlns:p14="http://schemas.microsoft.com/office/powerpoint/2010/main" val="310532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4CD86-CB2B-4FA0-A922-AB0F4FD31D97}"/>
              </a:ext>
            </a:extLst>
          </p:cNvPr>
          <p:cNvSpPr>
            <a:spLocks noGrp="1"/>
          </p:cNvSpPr>
          <p:nvPr>
            <p:ph type="title"/>
          </p:nvPr>
        </p:nvSpPr>
        <p:spPr/>
        <p:txBody>
          <a:bodyPr/>
          <a:lstStyle/>
          <a:p>
            <a:r>
              <a:rPr lang="ja-JP" altLang="en-US" dirty="0"/>
              <a:t>急激：激しい</a:t>
            </a:r>
            <a:endParaRPr lang="zh-CN" altLang="en-US" dirty="0"/>
          </a:p>
        </p:txBody>
      </p:sp>
      <p:sp>
        <p:nvSpPr>
          <p:cNvPr id="3" name="内容占位符 2">
            <a:extLst>
              <a:ext uri="{FF2B5EF4-FFF2-40B4-BE49-F238E27FC236}">
                <a16:creationId xmlns:a16="http://schemas.microsoft.com/office/drawing/2014/main" id="{81A0D6A4-D62F-4B38-818C-99BEE4D9E4CD}"/>
              </a:ext>
            </a:extLst>
          </p:cNvPr>
          <p:cNvSpPr>
            <a:spLocks noGrp="1"/>
          </p:cNvSpPr>
          <p:nvPr>
            <p:ph idx="1"/>
          </p:nvPr>
        </p:nvSpPr>
        <p:spPr/>
        <p:txBody>
          <a:bodyPr/>
          <a:lstStyle/>
          <a:p>
            <a:r>
              <a:rPr lang="ja-JP" altLang="en-US" dirty="0"/>
              <a:t>病状が急激に悪化した。</a:t>
            </a:r>
            <a:endParaRPr lang="en-US" altLang="ja-JP" dirty="0"/>
          </a:p>
          <a:p>
            <a:r>
              <a:rPr lang="ja-JP" altLang="en-US" dirty="0"/>
              <a:t>急激な変化</a:t>
            </a:r>
            <a:endParaRPr lang="en-US" altLang="ja-JP" dirty="0"/>
          </a:p>
          <a:p>
            <a:endParaRPr lang="en-US" altLang="ja-JP" dirty="0"/>
          </a:p>
          <a:p>
            <a:r>
              <a:rPr lang="ja-JP" altLang="en-US" dirty="0"/>
              <a:t>急劇</a:t>
            </a:r>
            <a:endParaRPr lang="en-US" altLang="ja-JP" dirty="0"/>
          </a:p>
          <a:p>
            <a:r>
              <a:rPr lang="ja-JP" altLang="en-US" dirty="0"/>
              <a:t>急速</a:t>
            </a:r>
            <a:endParaRPr lang="en-US" altLang="ja-JP" dirty="0"/>
          </a:p>
          <a:p>
            <a:r>
              <a:rPr lang="ja-JP" altLang="en-US" dirty="0"/>
              <a:t>急テンポ</a:t>
            </a:r>
            <a:endParaRPr lang="zh-CN" altLang="en-US" dirty="0"/>
          </a:p>
        </p:txBody>
      </p:sp>
    </p:spTree>
    <p:extLst>
      <p:ext uri="{BB962C8B-B14F-4D97-AF65-F5344CB8AC3E}">
        <p14:creationId xmlns:p14="http://schemas.microsoft.com/office/powerpoint/2010/main" val="244873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9FAD4-DFE2-4E72-938B-38519F686874}"/>
              </a:ext>
            </a:extLst>
          </p:cNvPr>
          <p:cNvSpPr>
            <a:spLocks noGrp="1"/>
          </p:cNvSpPr>
          <p:nvPr>
            <p:ph type="title"/>
          </p:nvPr>
        </p:nvSpPr>
        <p:spPr/>
        <p:txBody>
          <a:bodyPr/>
          <a:lstStyle/>
          <a:p>
            <a:r>
              <a:rPr lang="ja-JP" altLang="en-US" dirty="0"/>
              <a:t>のは</a:t>
            </a:r>
            <a:r>
              <a:rPr lang="en-US" altLang="ja-JP" dirty="0"/>
              <a:t>…</a:t>
            </a:r>
            <a:r>
              <a:rPr lang="ja-JP" altLang="en-US" dirty="0"/>
              <a:t>からだ</a:t>
            </a:r>
            <a:endParaRPr lang="zh-CN" altLang="en-US" dirty="0"/>
          </a:p>
        </p:txBody>
      </p:sp>
      <p:sp>
        <p:nvSpPr>
          <p:cNvPr id="3" name="内容占位符 2">
            <a:extLst>
              <a:ext uri="{FF2B5EF4-FFF2-40B4-BE49-F238E27FC236}">
                <a16:creationId xmlns:a16="http://schemas.microsoft.com/office/drawing/2014/main" id="{0AB7A9AB-628B-428E-A9A3-112F9BC4F612}"/>
              </a:ext>
            </a:extLst>
          </p:cNvPr>
          <p:cNvSpPr>
            <a:spLocks noGrp="1"/>
          </p:cNvSpPr>
          <p:nvPr>
            <p:ph idx="1"/>
          </p:nvPr>
        </p:nvSpPr>
        <p:spPr/>
        <p:txBody>
          <a:bodyPr/>
          <a:lstStyle/>
          <a:p>
            <a:r>
              <a:rPr lang="ja-JP" altLang="en-US" dirty="0"/>
              <a:t>彼女が試験に落ちたのは、前日にすいかを食べ過ぎておなかを壊したからだ。</a:t>
            </a:r>
            <a:endParaRPr lang="en-US" altLang="ja-JP" dirty="0"/>
          </a:p>
          <a:p>
            <a:r>
              <a:rPr lang="ja-JP" altLang="en-US" dirty="0">
                <a:solidFill>
                  <a:srgbClr val="FF0000"/>
                </a:solidFill>
              </a:rPr>
              <a:t>彼女が試験に落ちたのは、前日にすいかを食べ過ぎておなかを壊したからだ。</a:t>
            </a:r>
          </a:p>
          <a:p>
            <a:endParaRPr lang="en-US" altLang="ja-JP" dirty="0"/>
          </a:p>
          <a:p>
            <a:r>
              <a:rPr lang="ja-JP" altLang="en-US" dirty="0"/>
              <a:t>京都へ行ったのは友達に会いたかったからだ。</a:t>
            </a:r>
            <a:endParaRPr lang="en-US" altLang="ja-JP" dirty="0"/>
          </a:p>
          <a:p>
            <a:r>
              <a:rPr lang="ja-JP" altLang="en-US" dirty="0"/>
              <a:t>京都へ行ったのは友達に会いたかったためだ。（不自然）</a:t>
            </a:r>
            <a:endParaRPr lang="en-US" altLang="ja-JP" dirty="0"/>
          </a:p>
          <a:p>
            <a:r>
              <a:rPr lang="ja-JP" altLang="en-US" dirty="0"/>
              <a:t>京都へ行ったのは友達に会うためだ。</a:t>
            </a:r>
            <a:endParaRPr lang="zh-CN" altLang="en-US" dirty="0"/>
          </a:p>
        </p:txBody>
      </p:sp>
    </p:spTree>
    <p:extLst>
      <p:ext uri="{BB962C8B-B14F-4D97-AF65-F5344CB8AC3E}">
        <p14:creationId xmlns:p14="http://schemas.microsoft.com/office/powerpoint/2010/main" val="36395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95DA-A10F-4DF2-AA4A-157912F34100}"/>
              </a:ext>
            </a:extLst>
          </p:cNvPr>
          <p:cNvSpPr>
            <a:spLocks noGrp="1"/>
          </p:cNvSpPr>
          <p:nvPr>
            <p:ph type="title"/>
          </p:nvPr>
        </p:nvSpPr>
        <p:spPr/>
        <p:txBody>
          <a:bodyPr/>
          <a:lstStyle/>
          <a:p>
            <a:r>
              <a:rPr lang="ja-JP" altLang="en-US" dirty="0"/>
              <a:t>ばかりは（も）いられない</a:t>
            </a:r>
            <a:endParaRPr lang="zh-CN" altLang="en-US" dirty="0"/>
          </a:p>
        </p:txBody>
      </p:sp>
      <p:sp>
        <p:nvSpPr>
          <p:cNvPr id="3" name="内容占位符 2">
            <a:extLst>
              <a:ext uri="{FF2B5EF4-FFF2-40B4-BE49-F238E27FC236}">
                <a16:creationId xmlns:a16="http://schemas.microsoft.com/office/drawing/2014/main" id="{38419190-D6FD-45F4-B2AB-7EF2DB5A36A5}"/>
              </a:ext>
            </a:extLst>
          </p:cNvPr>
          <p:cNvSpPr>
            <a:spLocks noGrp="1"/>
          </p:cNvSpPr>
          <p:nvPr>
            <p:ph idx="1"/>
          </p:nvPr>
        </p:nvSpPr>
        <p:spPr/>
        <p:txBody>
          <a:bodyPr/>
          <a:lstStyle/>
          <a:p>
            <a:r>
              <a:rPr lang="ja-JP" altLang="en-US" dirty="0">
                <a:solidFill>
                  <a:srgbClr val="FF0000"/>
                </a:solidFill>
              </a:rPr>
              <a:t>弟は一切勉強せずに遊んでばかりいる。</a:t>
            </a:r>
            <a:endParaRPr lang="en-US" altLang="ja-JP" dirty="0">
              <a:solidFill>
                <a:srgbClr val="FF0000"/>
              </a:solidFill>
            </a:endParaRPr>
          </a:p>
          <a:p>
            <a:endParaRPr lang="en-US" altLang="zh-CN" dirty="0"/>
          </a:p>
          <a:p>
            <a:r>
              <a:rPr lang="ja-JP" altLang="en-US" dirty="0"/>
              <a:t>もう成人したから、いつも親に頼ってばかりはいられない。</a:t>
            </a:r>
            <a:endParaRPr lang="en-US" altLang="ja-JP" dirty="0"/>
          </a:p>
          <a:p>
            <a:r>
              <a:rPr lang="ja-JP" altLang="en-US" dirty="0"/>
              <a:t>遠距離の恋人に振られたとしても、家に閉じこもって泣いてばかりもいられないよ。</a:t>
            </a:r>
            <a:endParaRPr lang="en-US" altLang="ja-JP" dirty="0"/>
          </a:p>
          <a:p>
            <a:r>
              <a:rPr lang="ja-JP" altLang="en-US" dirty="0"/>
              <a:t>凹んでばかりはいられないよ、次頑張れば。</a:t>
            </a:r>
            <a:endParaRPr lang="zh-CN" altLang="en-US" dirty="0"/>
          </a:p>
        </p:txBody>
      </p:sp>
    </p:spTree>
    <p:extLst>
      <p:ext uri="{BB962C8B-B14F-4D97-AF65-F5344CB8AC3E}">
        <p14:creationId xmlns:p14="http://schemas.microsoft.com/office/powerpoint/2010/main" val="194708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BFD6C-93E3-4ECC-9234-90199290B6FE}"/>
              </a:ext>
            </a:extLst>
          </p:cNvPr>
          <p:cNvSpPr>
            <a:spLocks noGrp="1"/>
          </p:cNvSpPr>
          <p:nvPr>
            <p:ph type="title"/>
          </p:nvPr>
        </p:nvSpPr>
        <p:spPr/>
        <p:txBody>
          <a:bodyPr/>
          <a:lstStyle/>
          <a:p>
            <a:r>
              <a:rPr lang="ja-JP" altLang="en-US" dirty="0"/>
              <a:t>に違いない</a:t>
            </a:r>
            <a:endParaRPr lang="zh-CN" altLang="en-US" dirty="0"/>
          </a:p>
        </p:txBody>
      </p:sp>
      <p:sp>
        <p:nvSpPr>
          <p:cNvPr id="3" name="内容占位符 2">
            <a:extLst>
              <a:ext uri="{FF2B5EF4-FFF2-40B4-BE49-F238E27FC236}">
                <a16:creationId xmlns:a16="http://schemas.microsoft.com/office/drawing/2014/main" id="{DEB6D985-1B36-4C8C-A56A-41AB803AB5B6}"/>
              </a:ext>
            </a:extLst>
          </p:cNvPr>
          <p:cNvSpPr>
            <a:spLocks noGrp="1"/>
          </p:cNvSpPr>
          <p:nvPr>
            <p:ph idx="1"/>
          </p:nvPr>
        </p:nvSpPr>
        <p:spPr/>
        <p:txBody>
          <a:bodyPr>
            <a:normAutofit/>
          </a:bodyPr>
          <a:lstStyle/>
          <a:p>
            <a:r>
              <a:rPr lang="ja-JP" altLang="en-US" sz="2400" dirty="0"/>
              <a:t>彼は今日も遅れてくるに違いない。</a:t>
            </a:r>
            <a:endParaRPr lang="en-US" altLang="ja-JP" sz="2400" dirty="0"/>
          </a:p>
          <a:p>
            <a:r>
              <a:rPr lang="ja-JP" altLang="en-US" sz="2400" dirty="0"/>
              <a:t>あの店はおいしいし、値段も手頃だし、人気あるに違いない。</a:t>
            </a:r>
            <a:endParaRPr lang="en-US" altLang="ja-JP" sz="2400" dirty="0"/>
          </a:p>
          <a:p>
            <a:r>
              <a:rPr lang="ja-JP" altLang="en-US" sz="2400" dirty="0"/>
              <a:t>花瓶を壊したのは彼に違いない。</a:t>
            </a:r>
            <a:endParaRPr lang="en-US" altLang="ja-JP" sz="2400" dirty="0"/>
          </a:p>
          <a:p>
            <a:r>
              <a:rPr lang="ja-JP" altLang="en-US" sz="2400" dirty="0"/>
              <a:t>彼はもうすでに</a:t>
            </a:r>
            <a:r>
              <a:rPr lang="en-US" altLang="ja-JP" sz="2400" dirty="0">
                <a:latin typeface="+mn-ea"/>
              </a:rPr>
              <a:t>50</a:t>
            </a:r>
            <a:r>
              <a:rPr lang="ja-JP" altLang="en-US" sz="2400" dirty="0">
                <a:latin typeface="+mn-ea"/>
              </a:rPr>
              <a:t>を</a:t>
            </a:r>
            <a:r>
              <a:rPr lang="ja-JP" altLang="en-US" sz="2400" dirty="0"/>
              <a:t>超えたに違いないよ。</a:t>
            </a:r>
            <a:endParaRPr lang="en-US" altLang="ja-JP" sz="2400" dirty="0"/>
          </a:p>
          <a:p>
            <a:r>
              <a:rPr lang="ja-JP" altLang="en-US" sz="2400" dirty="0"/>
              <a:t>やつはこのマンションのどこかに隠れているに違いない。</a:t>
            </a:r>
            <a:endParaRPr lang="en-US" altLang="ja-JP" sz="2400" dirty="0"/>
          </a:p>
          <a:p>
            <a:r>
              <a:rPr lang="ja-JP" altLang="en-US" sz="2400" dirty="0"/>
              <a:t>こんなに遅くまで残業した。映画のチケットはとっくに売り切れたに違いない。</a:t>
            </a:r>
            <a:endParaRPr lang="zh-CN" altLang="en-US" sz="2400" dirty="0"/>
          </a:p>
        </p:txBody>
      </p:sp>
    </p:spTree>
    <p:extLst>
      <p:ext uri="{BB962C8B-B14F-4D97-AF65-F5344CB8AC3E}">
        <p14:creationId xmlns:p14="http://schemas.microsoft.com/office/powerpoint/2010/main" val="88114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01485-66BF-4F2B-A22B-495F77CE84F6}"/>
              </a:ext>
            </a:extLst>
          </p:cNvPr>
          <p:cNvSpPr>
            <a:spLocks noGrp="1"/>
          </p:cNvSpPr>
          <p:nvPr>
            <p:ph type="title"/>
          </p:nvPr>
        </p:nvSpPr>
        <p:spPr/>
        <p:txBody>
          <a:bodyPr/>
          <a:lstStyle/>
          <a:p>
            <a:r>
              <a:rPr lang="ja-JP" altLang="en-US" dirty="0"/>
              <a:t>とともに</a:t>
            </a:r>
            <a:endParaRPr lang="zh-CN" altLang="en-US" dirty="0"/>
          </a:p>
        </p:txBody>
      </p:sp>
      <p:sp>
        <p:nvSpPr>
          <p:cNvPr id="3" name="内容占位符 2">
            <a:extLst>
              <a:ext uri="{FF2B5EF4-FFF2-40B4-BE49-F238E27FC236}">
                <a16:creationId xmlns:a16="http://schemas.microsoft.com/office/drawing/2014/main" id="{7856204A-6432-458C-8B3F-670B5F078294}"/>
              </a:ext>
            </a:extLst>
          </p:cNvPr>
          <p:cNvSpPr>
            <a:spLocks noGrp="1"/>
          </p:cNvSpPr>
          <p:nvPr>
            <p:ph idx="1"/>
          </p:nvPr>
        </p:nvSpPr>
        <p:spPr/>
        <p:txBody>
          <a:bodyPr>
            <a:normAutofit/>
          </a:bodyPr>
          <a:lstStyle/>
          <a:p>
            <a:r>
              <a:rPr lang="ja-JP" altLang="en-US" sz="2400" dirty="0"/>
              <a:t>大会のご成功をお祈りするとともに、わたくしの挨拶を終わらせていただきたいと思います。</a:t>
            </a:r>
            <a:endParaRPr lang="en-US" altLang="ja-JP" sz="2400" dirty="0"/>
          </a:p>
          <a:p>
            <a:r>
              <a:rPr lang="ja-JP" altLang="en-US" sz="2400" dirty="0"/>
              <a:t>人の考え方は時代に流とともに変わっていくものだ。</a:t>
            </a:r>
            <a:endParaRPr lang="en-US" altLang="ja-JP" sz="2400" dirty="0"/>
          </a:p>
          <a:p>
            <a:r>
              <a:rPr lang="ja-JP" altLang="en-US" sz="2400" dirty="0"/>
              <a:t>スマホの普及とともに、交通事故が多くなった。</a:t>
            </a:r>
            <a:endParaRPr lang="en-US" altLang="ja-JP" sz="2400" dirty="0"/>
          </a:p>
          <a:p>
            <a:r>
              <a:rPr lang="ja-JP" altLang="en-US" sz="2400" dirty="0"/>
              <a:t>自然とともに生きている。</a:t>
            </a:r>
            <a:endParaRPr lang="en-US" altLang="ja-JP" sz="2400" dirty="0"/>
          </a:p>
          <a:p>
            <a:r>
              <a:rPr lang="ja-JP" altLang="en-US" sz="2400" dirty="0"/>
              <a:t>年とともに涙が脆くなった。</a:t>
            </a:r>
            <a:endParaRPr lang="zh-CN" altLang="en-US" sz="2400" dirty="0"/>
          </a:p>
        </p:txBody>
      </p:sp>
    </p:spTree>
    <p:extLst>
      <p:ext uri="{BB962C8B-B14F-4D97-AF65-F5344CB8AC3E}">
        <p14:creationId xmlns:p14="http://schemas.microsoft.com/office/powerpoint/2010/main" val="233721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B592A-93CB-4A55-AA11-5D2E0BB2C729}"/>
              </a:ext>
            </a:extLst>
          </p:cNvPr>
          <p:cNvSpPr>
            <a:spLocks noGrp="1"/>
          </p:cNvSpPr>
          <p:nvPr>
            <p:ph type="title"/>
          </p:nvPr>
        </p:nvSpPr>
        <p:spPr/>
        <p:txBody>
          <a:bodyPr/>
          <a:lstStyle/>
          <a:p>
            <a:r>
              <a:rPr lang="ja-JP" altLang="en-US" dirty="0">
                <a:solidFill>
                  <a:srgbClr val="00B050"/>
                </a:solidFill>
              </a:rPr>
              <a:t>だって（でも）</a:t>
            </a:r>
            <a:endParaRPr lang="zh-CN" altLang="en-US" dirty="0">
              <a:solidFill>
                <a:srgbClr val="00B050"/>
              </a:solidFill>
            </a:endParaRPr>
          </a:p>
        </p:txBody>
      </p:sp>
      <p:sp>
        <p:nvSpPr>
          <p:cNvPr id="3" name="内容占位符 2">
            <a:extLst>
              <a:ext uri="{FF2B5EF4-FFF2-40B4-BE49-F238E27FC236}">
                <a16:creationId xmlns:a16="http://schemas.microsoft.com/office/drawing/2014/main" id="{B577121C-4E6A-4830-A55E-5E6247D48FF1}"/>
              </a:ext>
            </a:extLst>
          </p:cNvPr>
          <p:cNvSpPr>
            <a:spLocks noGrp="1"/>
          </p:cNvSpPr>
          <p:nvPr>
            <p:ph idx="1"/>
          </p:nvPr>
        </p:nvSpPr>
        <p:spPr/>
        <p:txBody>
          <a:bodyPr>
            <a:normAutofit lnSpcReduction="10000"/>
          </a:bodyPr>
          <a:lstStyle/>
          <a:p>
            <a:pPr>
              <a:lnSpc>
                <a:spcPct val="150000"/>
              </a:lnSpc>
            </a:pPr>
            <a:r>
              <a:rPr lang="ja-JP" altLang="en-US" sz="2400" dirty="0">
                <a:solidFill>
                  <a:srgbClr val="00B050"/>
                </a:solidFill>
              </a:rPr>
              <a:t>先生だって間違うことはあるよ。</a:t>
            </a:r>
            <a:endParaRPr lang="en-US" altLang="ja-JP" sz="2400" dirty="0">
              <a:solidFill>
                <a:srgbClr val="00B050"/>
              </a:solidFill>
            </a:endParaRPr>
          </a:p>
          <a:p>
            <a:pPr>
              <a:lnSpc>
                <a:spcPct val="150000"/>
              </a:lnSpc>
            </a:pPr>
            <a:r>
              <a:rPr lang="ja-JP" altLang="en-US" sz="2400" dirty="0">
                <a:solidFill>
                  <a:srgbClr val="00B050"/>
                </a:solidFill>
              </a:rPr>
              <a:t>悩みがあるのはあなただけじゃない。ご家族だって、お友達だってみんな我慢してるさ。</a:t>
            </a:r>
            <a:endParaRPr lang="en-US" altLang="ja-JP" sz="2400" dirty="0">
              <a:solidFill>
                <a:srgbClr val="00B050"/>
              </a:solidFill>
            </a:endParaRPr>
          </a:p>
          <a:p>
            <a:pPr>
              <a:lnSpc>
                <a:spcPct val="150000"/>
              </a:lnSpc>
            </a:pPr>
            <a:r>
              <a:rPr lang="ja-JP" altLang="en-US" sz="2400" dirty="0">
                <a:solidFill>
                  <a:srgbClr val="00B050"/>
                </a:solidFill>
              </a:rPr>
              <a:t>誰にだって一つや二つは秘密がある。</a:t>
            </a:r>
            <a:endParaRPr lang="en-US" altLang="ja-JP" sz="2400" dirty="0">
              <a:solidFill>
                <a:srgbClr val="00B050"/>
              </a:solidFill>
            </a:endParaRPr>
          </a:p>
          <a:p>
            <a:pPr>
              <a:lnSpc>
                <a:spcPct val="150000"/>
              </a:lnSpc>
            </a:pPr>
            <a:r>
              <a:rPr lang="ja-JP" altLang="en-US" sz="2400" dirty="0">
                <a:solidFill>
                  <a:srgbClr val="00B050"/>
                </a:solidFill>
              </a:rPr>
              <a:t>そんな仕事誰だってやりたくない。</a:t>
            </a:r>
            <a:endParaRPr lang="en-US" altLang="ja-JP" sz="2400" dirty="0">
              <a:solidFill>
                <a:srgbClr val="00B050"/>
              </a:solidFill>
            </a:endParaRPr>
          </a:p>
          <a:p>
            <a:pPr>
              <a:lnSpc>
                <a:spcPct val="150000"/>
              </a:lnSpc>
            </a:pPr>
            <a:r>
              <a:rPr lang="ja-JP" altLang="en-US" sz="2400" dirty="0">
                <a:solidFill>
                  <a:srgbClr val="00B050"/>
                </a:solidFill>
              </a:rPr>
              <a:t>どれほどつらく思う時だって、諦めちゃいけない。</a:t>
            </a:r>
            <a:endParaRPr lang="en-US" altLang="ja-JP" sz="2400" dirty="0">
              <a:solidFill>
                <a:srgbClr val="00B050"/>
              </a:solidFill>
            </a:endParaRPr>
          </a:p>
          <a:p>
            <a:endParaRPr lang="zh-CN" altLang="en-US" dirty="0"/>
          </a:p>
        </p:txBody>
      </p:sp>
    </p:spTree>
    <p:extLst>
      <p:ext uri="{BB962C8B-B14F-4D97-AF65-F5344CB8AC3E}">
        <p14:creationId xmlns:p14="http://schemas.microsoft.com/office/powerpoint/2010/main" val="144633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4291E-1DC3-4940-B2EA-5983BF65E5A7}"/>
              </a:ext>
            </a:extLst>
          </p:cNvPr>
          <p:cNvSpPr>
            <a:spLocks noGrp="1"/>
          </p:cNvSpPr>
          <p:nvPr>
            <p:ph type="title"/>
          </p:nvPr>
        </p:nvSpPr>
        <p:spPr/>
        <p:txBody>
          <a:bodyPr/>
          <a:lstStyle/>
          <a:p>
            <a:r>
              <a:rPr lang="ja-JP" altLang="en-US" dirty="0"/>
              <a:t>だって</a:t>
            </a:r>
            <a:r>
              <a:rPr lang="en-US" altLang="ja-JP" dirty="0"/>
              <a:t>…</a:t>
            </a:r>
            <a:r>
              <a:rPr lang="ja-JP" altLang="en-US" dirty="0"/>
              <a:t>（もの）（理由を表す）</a:t>
            </a:r>
            <a:endParaRPr lang="zh-CN" altLang="en-US" dirty="0"/>
          </a:p>
        </p:txBody>
      </p:sp>
      <p:sp>
        <p:nvSpPr>
          <p:cNvPr id="3" name="内容占位符 2">
            <a:extLst>
              <a:ext uri="{FF2B5EF4-FFF2-40B4-BE49-F238E27FC236}">
                <a16:creationId xmlns:a16="http://schemas.microsoft.com/office/drawing/2014/main" id="{45C4592B-1496-4442-A6F8-6CC81D81DFBB}"/>
              </a:ext>
            </a:extLst>
          </p:cNvPr>
          <p:cNvSpPr>
            <a:spLocks noGrp="1"/>
          </p:cNvSpPr>
          <p:nvPr>
            <p:ph idx="1"/>
          </p:nvPr>
        </p:nvSpPr>
        <p:spPr/>
        <p:txBody>
          <a:bodyPr/>
          <a:lstStyle/>
          <a:p>
            <a:r>
              <a:rPr lang="en-US" altLang="ja-JP" dirty="0"/>
              <a:t>A</a:t>
            </a:r>
            <a:r>
              <a:rPr lang="ja-JP" altLang="en-US" dirty="0"/>
              <a:t>：どうして学校行かないの？　</a:t>
            </a:r>
            <a:endParaRPr lang="en-US" altLang="ja-JP" dirty="0"/>
          </a:p>
          <a:p>
            <a:r>
              <a:rPr lang="en-US" altLang="ja-JP" dirty="0"/>
              <a:t>B</a:t>
            </a:r>
            <a:r>
              <a:rPr lang="ja-JP" altLang="en-US" dirty="0"/>
              <a:t>：だって、寒いんだもん。</a:t>
            </a:r>
            <a:endParaRPr lang="en-US" altLang="ja-JP" dirty="0"/>
          </a:p>
          <a:p>
            <a:endParaRPr lang="en-US" altLang="zh-CN" dirty="0"/>
          </a:p>
          <a:p>
            <a:r>
              <a:rPr lang="en-US" altLang="ja-JP" dirty="0"/>
              <a:t>A</a:t>
            </a:r>
            <a:r>
              <a:rPr lang="ja-JP" altLang="en-US" dirty="0"/>
              <a:t>：プリンなくなったの？</a:t>
            </a:r>
            <a:endParaRPr lang="en-US" altLang="ja-JP" dirty="0"/>
          </a:p>
          <a:p>
            <a:r>
              <a:rPr lang="en-US" altLang="ja-JP" dirty="0"/>
              <a:t>B</a:t>
            </a:r>
            <a:r>
              <a:rPr lang="ja-JP" altLang="en-US" dirty="0"/>
              <a:t>：だって、今日は用事あるでしょ、スーパー行ってないわよ。</a:t>
            </a:r>
            <a:endParaRPr lang="en-US" altLang="ja-JP" dirty="0"/>
          </a:p>
          <a:p>
            <a:endParaRPr lang="en-US" altLang="zh-CN" dirty="0"/>
          </a:p>
          <a:p>
            <a:r>
              <a:rPr lang="en-US" altLang="ja-JP" dirty="0"/>
              <a:t>A</a:t>
            </a:r>
            <a:r>
              <a:rPr lang="ja-JP" altLang="en-US" dirty="0"/>
              <a:t>：どうして昨日待ってくれなかったの？</a:t>
            </a:r>
            <a:endParaRPr lang="en-US" altLang="ja-JP" dirty="0"/>
          </a:p>
          <a:p>
            <a:r>
              <a:rPr lang="en-US" altLang="ja-JP" dirty="0"/>
              <a:t>B</a:t>
            </a:r>
            <a:r>
              <a:rPr lang="ja-JP" altLang="en-US"/>
              <a:t>：だってあそこの店、知り合いが多くて居づらかったんだもん。</a:t>
            </a:r>
            <a:endParaRPr lang="en-US" altLang="zh-CN" dirty="0"/>
          </a:p>
          <a:p>
            <a:endParaRPr lang="zh-CN" altLang="en-US" dirty="0"/>
          </a:p>
        </p:txBody>
      </p:sp>
    </p:spTree>
    <p:extLst>
      <p:ext uri="{BB962C8B-B14F-4D97-AF65-F5344CB8AC3E}">
        <p14:creationId xmlns:p14="http://schemas.microsoft.com/office/powerpoint/2010/main" val="205358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83DF00-5978-4206-81FB-52D5FD8F3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085" y="0"/>
            <a:ext cx="6490915" cy="6858000"/>
          </a:xfrm>
          <a:prstGeom prst="rect">
            <a:avLst/>
          </a:prstGeom>
        </p:spPr>
      </p:pic>
      <p:sp>
        <p:nvSpPr>
          <p:cNvPr id="6" name="文本框 5">
            <a:extLst>
              <a:ext uri="{FF2B5EF4-FFF2-40B4-BE49-F238E27FC236}">
                <a16:creationId xmlns:a16="http://schemas.microsoft.com/office/drawing/2014/main" id="{4A237672-3799-41CE-81CF-8EFD559AD14A}"/>
              </a:ext>
            </a:extLst>
          </p:cNvPr>
          <p:cNvSpPr txBox="1"/>
          <p:nvPr/>
        </p:nvSpPr>
        <p:spPr>
          <a:xfrm>
            <a:off x="1714598" y="675861"/>
            <a:ext cx="2769989" cy="5804453"/>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rPr>
              <a:t>謹賀新年</a:t>
            </a:r>
            <a:endParaRPr kumimoji="0" lang="en-US" altLang="ja-JP"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rPr>
              <a:t>明けましておめでとうございます。</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rPr>
              <a:t>どうぞ良い年を！</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rPr>
              <a:t>長い間お疲れ様でした。</a:t>
            </a:r>
          </a:p>
        </p:txBody>
      </p:sp>
    </p:spTree>
    <p:extLst>
      <p:ext uri="{BB962C8B-B14F-4D97-AF65-F5344CB8AC3E}">
        <p14:creationId xmlns:p14="http://schemas.microsoft.com/office/powerpoint/2010/main" val="339900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D7DAC-751A-48E0-996C-6CBFBE0E62B1}"/>
              </a:ext>
            </a:extLst>
          </p:cNvPr>
          <p:cNvSpPr>
            <a:spLocks noGrp="1"/>
          </p:cNvSpPr>
          <p:nvPr>
            <p:ph type="title"/>
          </p:nvPr>
        </p:nvSpPr>
        <p:spPr/>
        <p:txBody>
          <a:bodyPr/>
          <a:lstStyle/>
          <a:p>
            <a:r>
              <a:rPr lang="ja-JP" altLang="en-US" dirty="0"/>
              <a:t>「は」：主題を表す。</a:t>
            </a:r>
            <a:endParaRPr lang="zh-CN" altLang="en-US" dirty="0"/>
          </a:p>
        </p:txBody>
      </p:sp>
      <p:sp>
        <p:nvSpPr>
          <p:cNvPr id="3" name="内容占位符 2">
            <a:extLst>
              <a:ext uri="{FF2B5EF4-FFF2-40B4-BE49-F238E27FC236}">
                <a16:creationId xmlns:a16="http://schemas.microsoft.com/office/drawing/2014/main" id="{B69AE665-808F-4FF1-811A-7FFDFAD8CCFB}"/>
              </a:ext>
            </a:extLst>
          </p:cNvPr>
          <p:cNvSpPr>
            <a:spLocks noGrp="1"/>
          </p:cNvSpPr>
          <p:nvPr>
            <p:ph idx="1"/>
          </p:nvPr>
        </p:nvSpPr>
        <p:spPr/>
        <p:txBody>
          <a:bodyPr>
            <a:normAutofit/>
          </a:bodyPr>
          <a:lstStyle/>
          <a:p>
            <a:r>
              <a:rPr lang="ja-JP" altLang="en-US" sz="3200" b="1" dirty="0">
                <a:solidFill>
                  <a:schemeClr val="tx1"/>
                </a:solidFill>
              </a:rPr>
              <a:t>洋子さんは美しい。</a:t>
            </a:r>
            <a:endParaRPr lang="en-US" altLang="ja-JP" sz="3200" b="1" dirty="0">
              <a:solidFill>
                <a:schemeClr val="tx1"/>
              </a:solidFill>
            </a:endParaRPr>
          </a:p>
          <a:p>
            <a:r>
              <a:rPr lang="ja-JP" altLang="en-US" sz="3200" b="1" dirty="0">
                <a:solidFill>
                  <a:schemeClr val="tx1"/>
                </a:solidFill>
              </a:rPr>
              <a:t>李さんはハンサムだ。</a:t>
            </a:r>
            <a:endParaRPr lang="en-US" altLang="ja-JP" sz="3200" b="1" dirty="0">
              <a:solidFill>
                <a:schemeClr val="tx1"/>
              </a:solidFill>
            </a:endParaRPr>
          </a:p>
          <a:p>
            <a:r>
              <a:rPr lang="ja-JP" altLang="en-US" sz="3200" b="1" dirty="0">
                <a:solidFill>
                  <a:schemeClr val="tx1"/>
                </a:solidFill>
              </a:rPr>
              <a:t>山田さんは学生です。</a:t>
            </a:r>
            <a:endParaRPr lang="en-US" altLang="ja-JP" sz="3200" b="1" dirty="0">
              <a:solidFill>
                <a:schemeClr val="tx1"/>
              </a:solidFill>
            </a:endParaRPr>
          </a:p>
          <a:p>
            <a:r>
              <a:rPr lang="ja-JP" altLang="en-US" sz="3200" b="1" dirty="0">
                <a:solidFill>
                  <a:schemeClr val="tx1"/>
                </a:solidFill>
              </a:rPr>
              <a:t>山田さんはパーティーに来ました。</a:t>
            </a:r>
            <a:endParaRPr lang="en-US" altLang="ja-JP" sz="3200" b="1" dirty="0">
              <a:solidFill>
                <a:schemeClr val="tx1"/>
              </a:solidFill>
            </a:endParaRPr>
          </a:p>
          <a:p>
            <a:r>
              <a:rPr lang="ja-JP" altLang="en-US" sz="3200" b="1" dirty="0">
                <a:solidFill>
                  <a:schemeClr val="tx1"/>
                </a:solidFill>
              </a:rPr>
              <a:t>これは履歴書です。</a:t>
            </a:r>
            <a:endParaRPr lang="en-US" altLang="ja-JP" sz="3200" b="1" dirty="0">
              <a:solidFill>
                <a:schemeClr val="tx1"/>
              </a:solidFill>
            </a:endParaRPr>
          </a:p>
          <a:p>
            <a:r>
              <a:rPr lang="ja-JP" altLang="en-US" sz="2800" dirty="0">
                <a:solidFill>
                  <a:srgbClr val="FF0000"/>
                </a:solidFill>
              </a:rPr>
              <a:t>注：主語を提示するものと違う。（例えば、</a:t>
            </a:r>
            <a:r>
              <a:rPr lang="en-US" altLang="zh-CN" sz="2800" dirty="0">
                <a:solidFill>
                  <a:srgbClr val="FF0000"/>
                </a:solidFill>
              </a:rPr>
              <a:t>I am</a:t>
            </a:r>
            <a:r>
              <a:rPr lang="ja-JP" altLang="en-US" sz="2800" dirty="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9294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FABBC-505A-4141-824F-D6A29775A563}"/>
              </a:ext>
            </a:extLst>
          </p:cNvPr>
          <p:cNvSpPr>
            <a:spLocks noGrp="1"/>
          </p:cNvSpPr>
          <p:nvPr>
            <p:ph type="title"/>
          </p:nvPr>
        </p:nvSpPr>
        <p:spPr/>
        <p:txBody>
          <a:bodyPr/>
          <a:lstStyle/>
          <a:p>
            <a:r>
              <a:rPr lang="ja-JP" altLang="en-US" dirty="0"/>
              <a:t>「は」：対比を表す</a:t>
            </a:r>
            <a:endParaRPr lang="zh-CN" altLang="en-US" dirty="0"/>
          </a:p>
        </p:txBody>
      </p:sp>
      <p:sp>
        <p:nvSpPr>
          <p:cNvPr id="3" name="内容占位符 2">
            <a:extLst>
              <a:ext uri="{FF2B5EF4-FFF2-40B4-BE49-F238E27FC236}">
                <a16:creationId xmlns:a16="http://schemas.microsoft.com/office/drawing/2014/main" id="{42A236C8-9C57-435D-8DDC-E4874A554E96}"/>
              </a:ext>
            </a:extLst>
          </p:cNvPr>
          <p:cNvSpPr>
            <a:spLocks noGrp="1"/>
          </p:cNvSpPr>
          <p:nvPr>
            <p:ph idx="1"/>
          </p:nvPr>
        </p:nvSpPr>
        <p:spPr/>
        <p:txBody>
          <a:bodyPr>
            <a:normAutofit lnSpcReduction="10000"/>
          </a:bodyPr>
          <a:lstStyle/>
          <a:p>
            <a:r>
              <a:rPr lang="ja-JP" altLang="en-US" dirty="0"/>
              <a:t>今度のパーティーに、田中さんは来ますが、山田さんは来ません。</a:t>
            </a:r>
            <a:endParaRPr lang="en-US" altLang="ja-JP" dirty="0"/>
          </a:p>
          <a:p>
            <a:r>
              <a:rPr lang="ja-JP" altLang="en-US" dirty="0"/>
              <a:t>雨は降っていますが、雪は降っていません。</a:t>
            </a:r>
            <a:endParaRPr lang="en-US" altLang="ja-JP" dirty="0"/>
          </a:p>
          <a:p>
            <a:endParaRPr lang="en-US" altLang="ja-JP" dirty="0"/>
          </a:p>
          <a:p>
            <a:r>
              <a:rPr lang="ja-JP" altLang="en-US" b="1" dirty="0"/>
              <a:t>私はみかん</a:t>
            </a:r>
            <a:r>
              <a:rPr lang="ja-JP" altLang="en-US" b="1" dirty="0">
                <a:solidFill>
                  <a:srgbClr val="FF0000"/>
                </a:solidFill>
              </a:rPr>
              <a:t>は</a:t>
            </a:r>
            <a:r>
              <a:rPr lang="ja-JP" altLang="en-US" b="1" dirty="0"/>
              <a:t>好きです。</a:t>
            </a:r>
            <a:endParaRPr lang="en-US" altLang="ja-JP" b="1" dirty="0"/>
          </a:p>
          <a:p>
            <a:r>
              <a:rPr lang="ja-JP" altLang="en-US" b="1" dirty="0">
                <a:solidFill>
                  <a:srgbClr val="0070C0"/>
                </a:solidFill>
              </a:rPr>
              <a:t>私はミカン</a:t>
            </a:r>
            <a:r>
              <a:rPr lang="ja-JP" altLang="en-US" b="1" dirty="0">
                <a:solidFill>
                  <a:srgbClr val="FF0000"/>
                </a:solidFill>
              </a:rPr>
              <a:t>が</a:t>
            </a:r>
            <a:r>
              <a:rPr lang="ja-JP" altLang="en-US" b="1" dirty="0">
                <a:solidFill>
                  <a:srgbClr val="0070C0"/>
                </a:solidFill>
              </a:rPr>
              <a:t>好きです。</a:t>
            </a:r>
            <a:endParaRPr lang="en-US" altLang="ja-JP" b="1" dirty="0">
              <a:solidFill>
                <a:srgbClr val="0070C0"/>
              </a:solidFill>
            </a:endParaRPr>
          </a:p>
          <a:p>
            <a:endParaRPr lang="en-US" altLang="zh-CN" dirty="0">
              <a:solidFill>
                <a:srgbClr val="0070C0"/>
              </a:solidFill>
            </a:endParaRPr>
          </a:p>
          <a:p>
            <a:r>
              <a:rPr lang="ja-JP" altLang="en-US" b="1" dirty="0"/>
              <a:t>田中さんはパリに</a:t>
            </a:r>
            <a:r>
              <a:rPr lang="ja-JP" altLang="en-US" b="1" dirty="0">
                <a:solidFill>
                  <a:srgbClr val="FF0000"/>
                </a:solidFill>
              </a:rPr>
              <a:t>は</a:t>
            </a:r>
            <a:r>
              <a:rPr lang="ja-JP" altLang="en-US" b="1" dirty="0"/>
              <a:t>行かないと思います。</a:t>
            </a:r>
            <a:endParaRPr lang="en-US" altLang="zh-CN" b="1" dirty="0"/>
          </a:p>
          <a:p>
            <a:r>
              <a:rPr lang="ja-JP" altLang="en-US" b="1" dirty="0">
                <a:solidFill>
                  <a:srgbClr val="0070C0"/>
                </a:solidFill>
              </a:rPr>
              <a:t>田中さんはパリに行かないと思います。　　　</a:t>
            </a:r>
            <a:endParaRPr lang="en-US" altLang="ja-JP" b="1" dirty="0">
              <a:solidFill>
                <a:srgbClr val="0070C0"/>
              </a:solidFill>
            </a:endParaRPr>
          </a:p>
          <a:p>
            <a:r>
              <a:rPr lang="ja-JP" altLang="en-US" b="1" dirty="0">
                <a:solidFill>
                  <a:srgbClr val="FF0000"/>
                </a:solidFill>
                <a:highlight>
                  <a:srgbClr val="000000"/>
                </a:highlight>
              </a:rPr>
              <a:t>注：名詞文要注意</a:t>
            </a:r>
            <a:endParaRPr lang="en-US" altLang="zh-CN" b="1" dirty="0">
              <a:solidFill>
                <a:srgbClr val="FF0000"/>
              </a:solidFill>
              <a:highlight>
                <a:srgbClr val="000000"/>
              </a:highlight>
            </a:endParaRPr>
          </a:p>
          <a:p>
            <a:endParaRPr lang="zh-CN" altLang="en-US" dirty="0">
              <a:solidFill>
                <a:srgbClr val="0070C0"/>
              </a:solidFill>
            </a:endParaRPr>
          </a:p>
        </p:txBody>
      </p:sp>
    </p:spTree>
    <p:extLst>
      <p:ext uri="{BB962C8B-B14F-4D97-AF65-F5344CB8AC3E}">
        <p14:creationId xmlns:p14="http://schemas.microsoft.com/office/powerpoint/2010/main" val="295445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EE5BF-35D7-4C2B-B4E8-8F5EA417DF4B}"/>
              </a:ext>
            </a:extLst>
          </p:cNvPr>
          <p:cNvSpPr>
            <a:spLocks noGrp="1"/>
          </p:cNvSpPr>
          <p:nvPr>
            <p:ph type="title"/>
          </p:nvPr>
        </p:nvSpPr>
        <p:spPr/>
        <p:txBody>
          <a:bodyPr/>
          <a:lstStyle/>
          <a:p>
            <a:r>
              <a:rPr lang="ja-JP" altLang="en-US" dirty="0"/>
              <a:t>「が」：中立叙述を表す</a:t>
            </a:r>
            <a:endParaRPr lang="zh-CN" altLang="en-US" dirty="0"/>
          </a:p>
        </p:txBody>
      </p:sp>
      <p:sp>
        <p:nvSpPr>
          <p:cNvPr id="3" name="内容占位符 2">
            <a:extLst>
              <a:ext uri="{FF2B5EF4-FFF2-40B4-BE49-F238E27FC236}">
                <a16:creationId xmlns:a16="http://schemas.microsoft.com/office/drawing/2014/main" id="{DDE06CDB-E90B-444B-A719-190F181E5F98}"/>
              </a:ext>
            </a:extLst>
          </p:cNvPr>
          <p:cNvSpPr>
            <a:spLocks noGrp="1"/>
          </p:cNvSpPr>
          <p:nvPr>
            <p:ph idx="1"/>
          </p:nvPr>
        </p:nvSpPr>
        <p:spPr/>
        <p:txBody>
          <a:bodyPr>
            <a:normAutofit/>
          </a:bodyPr>
          <a:lstStyle/>
          <a:p>
            <a:r>
              <a:rPr lang="ja-JP" altLang="en-US" sz="2400" b="1" dirty="0"/>
              <a:t>あっ、雨が降っている。</a:t>
            </a:r>
            <a:endParaRPr lang="en-US" altLang="ja-JP" sz="2400" b="1" dirty="0"/>
          </a:p>
          <a:p>
            <a:r>
              <a:rPr lang="en-US" altLang="ja-JP" sz="2400" b="1" dirty="0"/>
              <a:t>A</a:t>
            </a:r>
            <a:r>
              <a:rPr lang="ja-JP" altLang="en-US" sz="2400" b="1" dirty="0"/>
              <a:t>：私の留守の間に何かありましたか。</a:t>
            </a:r>
            <a:endParaRPr lang="en-US" altLang="ja-JP" sz="2400" b="1" dirty="0"/>
          </a:p>
          <a:p>
            <a:pPr marL="45720" indent="0">
              <a:buNone/>
            </a:pPr>
            <a:r>
              <a:rPr lang="ja-JP" altLang="en-US" sz="2400" b="1" dirty="0"/>
              <a:t>   </a:t>
            </a:r>
            <a:r>
              <a:rPr lang="en-US" altLang="ja-JP" sz="2400" b="1" dirty="0"/>
              <a:t>B</a:t>
            </a:r>
            <a:r>
              <a:rPr lang="ja-JP" altLang="en-US" sz="2400" b="1" dirty="0"/>
              <a:t>：山田さんが来ました。</a:t>
            </a:r>
            <a:endParaRPr lang="en-US" altLang="ja-JP" sz="2400" b="1" dirty="0"/>
          </a:p>
          <a:p>
            <a:pPr marL="45720" indent="0">
              <a:buNone/>
            </a:pPr>
            <a:r>
              <a:rPr lang="ja-JP" altLang="en-US" sz="2400" b="1" dirty="0"/>
              <a:t>（現象文）</a:t>
            </a:r>
            <a:endParaRPr lang="en-US" altLang="ja-JP" sz="2400" b="1" dirty="0"/>
          </a:p>
          <a:p>
            <a:pPr marL="45720" indent="0">
              <a:buNone/>
            </a:pPr>
            <a:endParaRPr lang="en-US" altLang="zh-CN" sz="2400" b="1" dirty="0"/>
          </a:p>
          <a:p>
            <a:pPr marL="45720" indent="0">
              <a:buNone/>
            </a:pPr>
            <a:r>
              <a:rPr lang="ja-JP" altLang="en-US" sz="2400" b="1" dirty="0"/>
              <a:t>（高原でバスを降りた直後に）うーん、空気がうまい。</a:t>
            </a:r>
            <a:endParaRPr lang="zh-CN" altLang="en-US" sz="2400" b="1" dirty="0"/>
          </a:p>
        </p:txBody>
      </p:sp>
    </p:spTree>
    <p:extLst>
      <p:ext uri="{BB962C8B-B14F-4D97-AF65-F5344CB8AC3E}">
        <p14:creationId xmlns:p14="http://schemas.microsoft.com/office/powerpoint/2010/main" val="277382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917CE-503B-4984-95EC-4C010BC3D99D}"/>
              </a:ext>
            </a:extLst>
          </p:cNvPr>
          <p:cNvSpPr>
            <a:spLocks noGrp="1"/>
          </p:cNvSpPr>
          <p:nvPr>
            <p:ph type="title"/>
          </p:nvPr>
        </p:nvSpPr>
        <p:spPr/>
        <p:txBody>
          <a:bodyPr/>
          <a:lstStyle/>
          <a:p>
            <a:r>
              <a:rPr lang="ja-JP" altLang="en-US" dirty="0"/>
              <a:t>「が」：総記を表す。</a:t>
            </a:r>
            <a:endParaRPr lang="zh-CN" altLang="en-US" dirty="0"/>
          </a:p>
        </p:txBody>
      </p:sp>
      <p:sp>
        <p:nvSpPr>
          <p:cNvPr id="3" name="内容占位符 2">
            <a:extLst>
              <a:ext uri="{FF2B5EF4-FFF2-40B4-BE49-F238E27FC236}">
                <a16:creationId xmlns:a16="http://schemas.microsoft.com/office/drawing/2014/main" id="{57025BEB-78E4-4482-B651-4F3D95397C67}"/>
              </a:ext>
            </a:extLst>
          </p:cNvPr>
          <p:cNvSpPr>
            <a:spLocks noGrp="1"/>
          </p:cNvSpPr>
          <p:nvPr>
            <p:ph idx="1"/>
          </p:nvPr>
        </p:nvSpPr>
        <p:spPr/>
        <p:txBody>
          <a:bodyPr/>
          <a:lstStyle/>
          <a:p>
            <a:r>
              <a:rPr lang="en-US" altLang="ja-JP" b="1" dirty="0"/>
              <a:t>A</a:t>
            </a:r>
            <a:r>
              <a:rPr lang="ja-JP" altLang="en-US" b="1" dirty="0"/>
              <a:t>：誰が来たのですか。</a:t>
            </a:r>
            <a:endParaRPr lang="en-US" altLang="ja-JP" b="1" dirty="0"/>
          </a:p>
          <a:p>
            <a:r>
              <a:rPr lang="en-US" altLang="ja-JP" b="1" dirty="0"/>
              <a:t>B</a:t>
            </a:r>
            <a:r>
              <a:rPr lang="ja-JP" altLang="en-US" b="1" dirty="0"/>
              <a:t>：山田さんが来ました。（山田さんです）</a:t>
            </a:r>
            <a:endParaRPr lang="en-US" altLang="ja-JP" b="1" dirty="0"/>
          </a:p>
          <a:p>
            <a:endParaRPr lang="en-US" altLang="zh-CN" b="1" dirty="0"/>
          </a:p>
          <a:p>
            <a:r>
              <a:rPr lang="en-US" altLang="ja-JP" b="1" dirty="0"/>
              <a:t>A</a:t>
            </a:r>
            <a:r>
              <a:rPr lang="ja-JP" altLang="en-US" b="1" dirty="0"/>
              <a:t>：どの料理がおいしかったですか。</a:t>
            </a:r>
            <a:endParaRPr lang="en-US" altLang="ja-JP" b="1" dirty="0"/>
          </a:p>
          <a:p>
            <a:r>
              <a:rPr lang="en-US" altLang="ja-JP" b="1" dirty="0"/>
              <a:t>B</a:t>
            </a:r>
            <a:r>
              <a:rPr lang="ja-JP" altLang="en-US" b="1" dirty="0"/>
              <a:t>：ステーキがおいしかったです。（ステーキです）</a:t>
            </a:r>
            <a:endParaRPr lang="en-US" altLang="ja-JP" b="1" dirty="0"/>
          </a:p>
          <a:p>
            <a:endParaRPr lang="en-US" altLang="zh-CN" b="1" dirty="0"/>
          </a:p>
          <a:p>
            <a:r>
              <a:rPr lang="en-US" altLang="ja-JP" b="1" dirty="0"/>
              <a:t>A</a:t>
            </a:r>
            <a:r>
              <a:rPr lang="ja-JP" altLang="en-US" b="1" dirty="0"/>
              <a:t>：どなたが幹事さんですか。</a:t>
            </a:r>
            <a:endParaRPr lang="en-US" altLang="ja-JP" b="1" dirty="0"/>
          </a:p>
          <a:p>
            <a:r>
              <a:rPr lang="en-US" altLang="ja-JP" b="1" dirty="0"/>
              <a:t>B</a:t>
            </a:r>
            <a:r>
              <a:rPr lang="ja-JP" altLang="en-US" b="1" dirty="0"/>
              <a:t>：田中さんが幹事です。（田中さんです）</a:t>
            </a:r>
            <a:endParaRPr lang="zh-CN" altLang="en-US" b="1" dirty="0"/>
          </a:p>
        </p:txBody>
      </p:sp>
    </p:spTree>
    <p:extLst>
      <p:ext uri="{BB962C8B-B14F-4D97-AF65-F5344CB8AC3E}">
        <p14:creationId xmlns:p14="http://schemas.microsoft.com/office/powerpoint/2010/main" val="399004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E03BE-9E2F-4863-912A-E986CE21FE26}"/>
              </a:ext>
            </a:extLst>
          </p:cNvPr>
          <p:cNvSpPr>
            <a:spLocks noGrp="1"/>
          </p:cNvSpPr>
          <p:nvPr>
            <p:ph type="title"/>
          </p:nvPr>
        </p:nvSpPr>
        <p:spPr/>
        <p:txBody>
          <a:bodyPr/>
          <a:lstStyle/>
          <a:p>
            <a:r>
              <a:rPr lang="ja-JP" altLang="en-US" dirty="0"/>
              <a:t>練習：</a:t>
            </a:r>
            <a:endParaRPr lang="zh-CN" altLang="en-US" dirty="0"/>
          </a:p>
        </p:txBody>
      </p:sp>
      <p:sp>
        <p:nvSpPr>
          <p:cNvPr id="3" name="内容占位符 2">
            <a:extLst>
              <a:ext uri="{FF2B5EF4-FFF2-40B4-BE49-F238E27FC236}">
                <a16:creationId xmlns:a16="http://schemas.microsoft.com/office/drawing/2014/main" id="{86B1697E-507F-4390-85B8-8B1C86183FF0}"/>
              </a:ext>
            </a:extLst>
          </p:cNvPr>
          <p:cNvSpPr>
            <a:spLocks noGrp="1"/>
          </p:cNvSpPr>
          <p:nvPr>
            <p:ph idx="1"/>
          </p:nvPr>
        </p:nvSpPr>
        <p:spPr/>
        <p:txBody>
          <a:bodyPr/>
          <a:lstStyle/>
          <a:p>
            <a:r>
              <a:rPr lang="ja-JP" altLang="en-US" dirty="0"/>
              <a:t>山田さんは大学生である。</a:t>
            </a:r>
            <a:endParaRPr lang="en-US" altLang="ja-JP" dirty="0"/>
          </a:p>
          <a:p>
            <a:r>
              <a:rPr lang="ja-JP" altLang="en-US" dirty="0"/>
              <a:t>山田さんが大学生である。</a:t>
            </a:r>
            <a:endParaRPr lang="en-US" altLang="ja-JP" dirty="0"/>
          </a:p>
          <a:p>
            <a:r>
              <a:rPr lang="ja-JP" altLang="en-US" dirty="0">
                <a:solidFill>
                  <a:srgbClr val="002060"/>
                </a:solidFill>
              </a:rPr>
              <a:t>（山田さんが大学生であることは事実です。）</a:t>
            </a:r>
            <a:endParaRPr lang="en-US" altLang="ja-JP" dirty="0">
              <a:solidFill>
                <a:srgbClr val="002060"/>
              </a:solidFill>
            </a:endParaRPr>
          </a:p>
          <a:p>
            <a:endParaRPr lang="en-US" altLang="zh-CN" dirty="0"/>
          </a:p>
          <a:p>
            <a:r>
              <a:rPr lang="ja-JP" altLang="en-US" dirty="0"/>
              <a:t>田中さんは山本さんを愛している。</a:t>
            </a:r>
            <a:endParaRPr lang="en-US" altLang="ja-JP" dirty="0"/>
          </a:p>
          <a:p>
            <a:r>
              <a:rPr lang="ja-JP" altLang="en-US" dirty="0"/>
              <a:t>田中さんが山本さんを愛している。</a:t>
            </a:r>
            <a:endParaRPr lang="en-US" altLang="ja-JP" dirty="0"/>
          </a:p>
          <a:p>
            <a:r>
              <a:rPr lang="ja-JP" altLang="en-US" dirty="0">
                <a:solidFill>
                  <a:srgbClr val="002060"/>
                </a:solidFill>
              </a:rPr>
              <a:t>（田中さんが山本さんを愛していることはみんなが知っている）</a:t>
            </a:r>
            <a:endParaRPr lang="zh-CN" altLang="en-US" dirty="0">
              <a:solidFill>
                <a:srgbClr val="002060"/>
              </a:solidFill>
            </a:endParaRPr>
          </a:p>
        </p:txBody>
      </p:sp>
    </p:spTree>
    <p:extLst>
      <p:ext uri="{BB962C8B-B14F-4D97-AF65-F5344CB8AC3E}">
        <p14:creationId xmlns:p14="http://schemas.microsoft.com/office/powerpoint/2010/main" val="35029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4A371-F29F-43C2-A0B6-5E4D15E55FEB}"/>
              </a:ext>
            </a:extLst>
          </p:cNvPr>
          <p:cNvSpPr>
            <a:spLocks noGrp="1"/>
          </p:cNvSpPr>
          <p:nvPr>
            <p:ph type="title"/>
          </p:nvPr>
        </p:nvSpPr>
        <p:spPr/>
        <p:txBody>
          <a:bodyPr/>
          <a:lstStyle/>
          <a:p>
            <a:r>
              <a:rPr lang="ja-JP" altLang="en-US" dirty="0"/>
              <a:t>練習</a:t>
            </a:r>
            <a:endParaRPr lang="zh-CN" altLang="en-US" dirty="0"/>
          </a:p>
        </p:txBody>
      </p:sp>
      <p:sp>
        <p:nvSpPr>
          <p:cNvPr id="3" name="内容占位符 2">
            <a:extLst>
              <a:ext uri="{FF2B5EF4-FFF2-40B4-BE49-F238E27FC236}">
                <a16:creationId xmlns:a16="http://schemas.microsoft.com/office/drawing/2014/main" id="{56B1915F-C808-4531-A892-0D8C61885603}"/>
              </a:ext>
            </a:extLst>
          </p:cNvPr>
          <p:cNvSpPr>
            <a:spLocks noGrp="1"/>
          </p:cNvSpPr>
          <p:nvPr>
            <p:ph idx="1"/>
          </p:nvPr>
        </p:nvSpPr>
        <p:spPr/>
        <p:txBody>
          <a:bodyPr/>
          <a:lstStyle/>
          <a:p>
            <a:r>
              <a:rPr lang="ja-JP" altLang="en-US" dirty="0"/>
              <a:t>あの子供</a:t>
            </a:r>
            <a:r>
              <a:rPr lang="ja-JP" altLang="en-US" dirty="0">
                <a:solidFill>
                  <a:srgbClr val="FF0000"/>
                </a:solidFill>
              </a:rPr>
              <a:t>が</a:t>
            </a:r>
            <a:r>
              <a:rPr lang="ja-JP" altLang="en-US" dirty="0"/>
              <a:t>友達とこの犬を棒で殴っていた。</a:t>
            </a:r>
            <a:endParaRPr lang="en-US" altLang="ja-JP" dirty="0"/>
          </a:p>
          <a:p>
            <a:r>
              <a:rPr lang="ja-JP" altLang="en-US" dirty="0"/>
              <a:t>あの子供</a:t>
            </a:r>
            <a:r>
              <a:rPr lang="ja-JP" altLang="en-US" dirty="0">
                <a:solidFill>
                  <a:srgbClr val="FF0000"/>
                </a:solidFill>
              </a:rPr>
              <a:t>は</a:t>
            </a:r>
            <a:r>
              <a:rPr lang="ja-JP" altLang="en-US" dirty="0"/>
              <a:t>友達とこの犬を棒で殴っていた。</a:t>
            </a:r>
            <a:endParaRPr lang="en-US" altLang="ja-JP" dirty="0"/>
          </a:p>
          <a:p>
            <a:endParaRPr lang="en-US" altLang="ja-JP" dirty="0"/>
          </a:p>
          <a:p>
            <a:r>
              <a:rPr lang="ja-JP" altLang="en-US" dirty="0"/>
              <a:t>彼（）来たので、パーティーは面白かった。</a:t>
            </a:r>
            <a:endParaRPr lang="en-US" altLang="ja-JP" dirty="0"/>
          </a:p>
          <a:p>
            <a:r>
              <a:rPr lang="ja-JP" altLang="en-US" dirty="0"/>
              <a:t>私（）生協で買った靴下（）これです。</a:t>
            </a:r>
            <a:endParaRPr lang="en-US" altLang="ja-JP" dirty="0"/>
          </a:p>
          <a:p>
            <a:r>
              <a:rPr lang="ja-JP" altLang="en-US" dirty="0"/>
              <a:t>来たの（）誰ですか。</a:t>
            </a:r>
            <a:endParaRPr lang="en-US" altLang="ja-JP" dirty="0"/>
          </a:p>
          <a:p>
            <a:r>
              <a:rPr lang="ja-JP" altLang="en-US" dirty="0"/>
              <a:t>誰（）来たのですか。</a:t>
            </a:r>
            <a:endParaRPr lang="en-US" altLang="ja-JP" dirty="0"/>
          </a:p>
          <a:p>
            <a:r>
              <a:rPr lang="ja-JP" altLang="en-US" dirty="0"/>
              <a:t>あっ、ガキ（）かかっていない。</a:t>
            </a:r>
          </a:p>
          <a:p>
            <a:endParaRPr lang="zh-CN" altLang="en-US" dirty="0"/>
          </a:p>
        </p:txBody>
      </p:sp>
    </p:spTree>
    <p:extLst>
      <p:ext uri="{BB962C8B-B14F-4D97-AF65-F5344CB8AC3E}">
        <p14:creationId xmlns:p14="http://schemas.microsoft.com/office/powerpoint/2010/main" val="416679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E4399-C244-41EE-A263-176A8D94C144}"/>
              </a:ext>
            </a:extLst>
          </p:cNvPr>
          <p:cNvSpPr>
            <a:spLocks noGrp="1"/>
          </p:cNvSpPr>
          <p:nvPr>
            <p:ph type="ctrTitle"/>
          </p:nvPr>
        </p:nvSpPr>
        <p:spPr/>
        <p:txBody>
          <a:bodyPr>
            <a:normAutofit/>
          </a:bodyPr>
          <a:lstStyle/>
          <a:p>
            <a:r>
              <a:rPr lang="ja-JP" altLang="en-US" sz="4400" dirty="0">
                <a:latin typeface="KaiTi" panose="020B0503020204020204" pitchFamily="49" charset="-122"/>
                <a:ea typeface="KaiTi" panose="020B0503020204020204" pitchFamily="49" charset="-122"/>
              </a:rPr>
              <a:t>第</a:t>
            </a:r>
            <a:r>
              <a:rPr lang="en-US" altLang="ja-JP" sz="4400" dirty="0">
                <a:latin typeface="KaiTi" panose="020B0503020204020204" pitchFamily="49" charset="-122"/>
                <a:ea typeface="KaiTi" panose="020B0503020204020204" pitchFamily="49" charset="-122"/>
              </a:rPr>
              <a:t>13</a:t>
            </a:r>
            <a:r>
              <a:rPr lang="ja-JP" altLang="en-US" sz="4400" dirty="0">
                <a:latin typeface="KaiTi" panose="020B0503020204020204" pitchFamily="49" charset="-122"/>
                <a:ea typeface="KaiTi" panose="020B0503020204020204" pitchFamily="49" charset="-122"/>
              </a:rPr>
              <a:t>課　</a:t>
            </a:r>
            <a:r>
              <a:rPr lang="en-US" altLang="ja-JP" sz="4400" dirty="0">
                <a:latin typeface="KaiTi" panose="020B0503020204020204" pitchFamily="49" charset="-122"/>
                <a:ea typeface="KaiTi" panose="020B0503020204020204" pitchFamily="49" charset="-122"/>
              </a:rPr>
              <a:t>50</a:t>
            </a:r>
            <a:r>
              <a:rPr lang="ja-JP" altLang="en-US" sz="4400" dirty="0">
                <a:latin typeface="KaiTi" panose="020B0503020204020204" pitchFamily="49" charset="-122"/>
                <a:ea typeface="KaiTi" panose="020B0503020204020204" pitchFamily="49" charset="-122"/>
              </a:rPr>
              <a:t>億人目の赤ちゃん</a:t>
            </a:r>
            <a:endParaRPr lang="zh-CN" altLang="en-US" sz="4400" dirty="0">
              <a:latin typeface="KaiTi" panose="020B0503020204020204" pitchFamily="49" charset="-122"/>
              <a:ea typeface="KaiTi" panose="020B0503020204020204" pitchFamily="49" charset="-122"/>
            </a:endParaRPr>
          </a:p>
        </p:txBody>
      </p:sp>
      <p:sp>
        <p:nvSpPr>
          <p:cNvPr id="3" name="副标题 2">
            <a:extLst>
              <a:ext uri="{FF2B5EF4-FFF2-40B4-BE49-F238E27FC236}">
                <a16:creationId xmlns:a16="http://schemas.microsoft.com/office/drawing/2014/main" id="{1069E240-4BB5-4C7B-8663-5C1A419E0CEA}"/>
              </a:ext>
            </a:extLst>
          </p:cNvPr>
          <p:cNvSpPr>
            <a:spLocks noGrp="1"/>
          </p:cNvSpPr>
          <p:nvPr>
            <p:ph type="subTitle" idx="1"/>
          </p:nvPr>
        </p:nvSpPr>
        <p:spPr/>
        <p:txBody>
          <a:bodyPr/>
          <a:lstStyle/>
          <a:p>
            <a:endParaRPr lang="en-US" altLang="ja-JP" dirty="0"/>
          </a:p>
          <a:p>
            <a:pPr algn="r"/>
            <a:r>
              <a:rPr lang="ja-JP" altLang="en-US" sz="2800" dirty="0"/>
              <a:t>胡　文海</a:t>
            </a:r>
            <a:endParaRPr lang="zh-CN" altLang="en-US" sz="2800" dirty="0"/>
          </a:p>
        </p:txBody>
      </p:sp>
    </p:spTree>
    <p:extLst>
      <p:ext uri="{BB962C8B-B14F-4D97-AF65-F5344CB8AC3E}">
        <p14:creationId xmlns:p14="http://schemas.microsoft.com/office/powerpoint/2010/main" val="138363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ABA6C-C706-4CCA-A721-62FDB0ED7805}"/>
              </a:ext>
            </a:extLst>
          </p:cNvPr>
          <p:cNvSpPr>
            <a:spLocks noGrp="1"/>
          </p:cNvSpPr>
          <p:nvPr>
            <p:ph type="title"/>
          </p:nvPr>
        </p:nvSpPr>
        <p:spPr/>
        <p:txBody>
          <a:bodyPr/>
          <a:lstStyle/>
          <a:p>
            <a:r>
              <a:rPr lang="ja-JP" altLang="en-US" dirty="0"/>
              <a:t>ことにする</a:t>
            </a:r>
            <a:endParaRPr lang="zh-CN" altLang="en-US" dirty="0"/>
          </a:p>
        </p:txBody>
      </p:sp>
      <p:sp>
        <p:nvSpPr>
          <p:cNvPr id="3" name="内容占位符 2">
            <a:extLst>
              <a:ext uri="{FF2B5EF4-FFF2-40B4-BE49-F238E27FC236}">
                <a16:creationId xmlns:a16="http://schemas.microsoft.com/office/drawing/2014/main" id="{2C148D66-7F84-4884-B76F-B655C6BFE0DA}"/>
              </a:ext>
            </a:extLst>
          </p:cNvPr>
          <p:cNvSpPr>
            <a:spLocks noGrp="1"/>
          </p:cNvSpPr>
          <p:nvPr>
            <p:ph idx="1"/>
          </p:nvPr>
        </p:nvSpPr>
        <p:spPr/>
        <p:txBody>
          <a:bodyPr/>
          <a:lstStyle/>
          <a:p>
            <a:r>
              <a:rPr lang="ja-JP" altLang="en-US" b="1" dirty="0">
                <a:solidFill>
                  <a:srgbClr val="FF0000"/>
                </a:solidFill>
              </a:rPr>
              <a:t>決心</a:t>
            </a:r>
            <a:r>
              <a:rPr lang="en-US" altLang="ja-JP" b="1" dirty="0">
                <a:solidFill>
                  <a:srgbClr val="FF0000"/>
                </a:solidFill>
              </a:rPr>
              <a:t>/</a:t>
            </a:r>
            <a:r>
              <a:rPr lang="ja-JP" altLang="en-US" b="1" dirty="0">
                <a:solidFill>
                  <a:srgbClr val="FF0000"/>
                </a:solidFill>
              </a:rPr>
              <a:t>決定</a:t>
            </a:r>
            <a:endParaRPr lang="en-US" altLang="ja-JP" b="1" dirty="0">
              <a:solidFill>
                <a:srgbClr val="FF0000"/>
              </a:solidFill>
            </a:endParaRPr>
          </a:p>
          <a:p>
            <a:r>
              <a:rPr lang="ja-JP" altLang="en-US" b="1" dirty="0"/>
              <a:t>明日からダイエットすることにしよう。</a:t>
            </a:r>
            <a:endParaRPr lang="en-US" altLang="ja-JP" b="1" dirty="0"/>
          </a:p>
          <a:p>
            <a:r>
              <a:rPr lang="ja-JP" altLang="en-US" b="1" dirty="0"/>
              <a:t>今日はどこへも行かないで読書することにしたよ。</a:t>
            </a:r>
            <a:endParaRPr lang="en-US" altLang="ja-JP" b="1" dirty="0"/>
          </a:p>
          <a:p>
            <a:endParaRPr lang="en-US" altLang="ja-JP" b="1" dirty="0"/>
          </a:p>
          <a:p>
            <a:r>
              <a:rPr lang="ja-JP" altLang="en-US" b="1" dirty="0">
                <a:solidFill>
                  <a:srgbClr val="FF0000"/>
                </a:solidFill>
              </a:rPr>
              <a:t>見做す（ということにする）</a:t>
            </a:r>
            <a:endParaRPr lang="en-US" altLang="ja-JP" b="1" dirty="0">
              <a:solidFill>
                <a:srgbClr val="FF0000"/>
              </a:solidFill>
            </a:endParaRPr>
          </a:p>
          <a:p>
            <a:r>
              <a:rPr lang="ja-JP" altLang="en-US" b="1" dirty="0"/>
              <a:t>その話は聞かなかったことにしましょう。</a:t>
            </a:r>
            <a:endParaRPr lang="en-US" altLang="ja-JP" b="1" dirty="0"/>
          </a:p>
          <a:p>
            <a:r>
              <a:rPr lang="ja-JP" altLang="en-US" b="1" dirty="0"/>
              <a:t>出張に行ったということにして出張費を着服したり不正流用することを、俗に「カラ出張」と言う。</a:t>
            </a:r>
            <a:endParaRPr lang="en-US" altLang="ja-JP" b="1" dirty="0"/>
          </a:p>
          <a:p>
            <a:endParaRPr lang="en-US" altLang="zh-CN" dirty="0"/>
          </a:p>
        </p:txBody>
      </p:sp>
    </p:spTree>
    <p:extLst>
      <p:ext uri="{BB962C8B-B14F-4D97-AF65-F5344CB8AC3E}">
        <p14:creationId xmlns:p14="http://schemas.microsoft.com/office/powerpoint/2010/main" val="3007676454"/>
      </p:ext>
    </p:extLst>
  </p:cSld>
  <p:clrMapOvr>
    <a:masterClrMapping/>
  </p:clrMapOvr>
</p:sld>
</file>

<file path=ppt/theme/theme1.xml><?xml version="1.0" encoding="utf-8"?>
<a:theme xmlns:a="http://schemas.openxmlformats.org/drawingml/2006/main" name="基础">
  <a:themeElements>
    <a:clrScheme name="基础">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基础</Template>
  <TotalTime>140</TotalTime>
  <Words>888</Words>
  <Application>Microsoft Office PowerPoint</Application>
  <PresentationFormat>宽屏</PresentationFormat>
  <Paragraphs>133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KaiTi</vt:lpstr>
      <vt:lpstr>ＭＳ ゴシック</vt:lpstr>
      <vt:lpstr>Arial</vt:lpstr>
      <vt:lpstr>Corbel</vt:lpstr>
      <vt:lpstr>Trebuchet MS</vt:lpstr>
      <vt:lpstr>Wingdings 3</vt:lpstr>
      <vt:lpstr>基础</vt:lpstr>
      <vt:lpstr>平面</vt:lpstr>
      <vt:lpstr>「は」と「が」</vt:lpstr>
      <vt:lpstr>「は」：主題を表す。</vt:lpstr>
      <vt:lpstr>「は」：対比を表す</vt:lpstr>
      <vt:lpstr>「が」：中立叙述を表す</vt:lpstr>
      <vt:lpstr>「が」：総記を表す。</vt:lpstr>
      <vt:lpstr>練習：</vt:lpstr>
      <vt:lpstr>練習</vt:lpstr>
      <vt:lpstr>第13課　50億人目の赤ちゃん</vt:lpstr>
      <vt:lpstr>ことにする</vt:lpstr>
      <vt:lpstr>ことになっている・ことになる</vt:lpstr>
      <vt:lpstr>ことになる（決定）</vt:lpstr>
      <vt:lpstr>急激：激しい</vt:lpstr>
      <vt:lpstr>のは…からだ</vt:lpstr>
      <vt:lpstr>ばかりは（も）いられない</vt:lpstr>
      <vt:lpstr>に違いない</vt:lpstr>
      <vt:lpstr>とともに</vt:lpstr>
      <vt:lpstr>だって（でも）</vt:lpstr>
      <vt:lpstr>だって…（もの）（理由を表す）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文海</dc:creator>
  <cp:lastModifiedBy>胡 文海</cp:lastModifiedBy>
  <cp:revision>25</cp:revision>
  <dcterms:created xsi:type="dcterms:W3CDTF">2019-12-30T11:05:31Z</dcterms:created>
  <dcterms:modified xsi:type="dcterms:W3CDTF">2020-01-06T06:01:48Z</dcterms:modified>
</cp:coreProperties>
</file>