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p:sldMasterIdLst>
    <p:sldMasterId id="2147483649" r:id="rId1"/>
  </p:sldMasterIdLst>
  <p:notesMasterIdLst>
    <p:notesMasterId r:id="rId25"/>
  </p:notesMasterIdLst>
  <p:handoutMasterIdLst>
    <p:handoutMasterId r:id="rId26"/>
  </p:handoutMasterIdLst>
  <p:sldIdLst>
    <p:sldId id="828" r:id="rId2"/>
    <p:sldId id="776" r:id="rId3"/>
    <p:sldId id="803" r:id="rId4"/>
    <p:sldId id="802" r:id="rId5"/>
    <p:sldId id="805" r:id="rId6"/>
    <p:sldId id="810" r:id="rId7"/>
    <p:sldId id="817" r:id="rId8"/>
    <p:sldId id="811" r:id="rId9"/>
    <p:sldId id="816" r:id="rId10"/>
    <p:sldId id="812" r:id="rId11"/>
    <p:sldId id="818" r:id="rId12"/>
    <p:sldId id="813" r:id="rId13"/>
    <p:sldId id="819" r:id="rId14"/>
    <p:sldId id="814" r:id="rId15"/>
    <p:sldId id="820" r:id="rId16"/>
    <p:sldId id="815" r:id="rId17"/>
    <p:sldId id="821" r:id="rId18"/>
    <p:sldId id="824" r:id="rId19"/>
    <p:sldId id="825" r:id="rId20"/>
    <p:sldId id="779" r:id="rId21"/>
    <p:sldId id="635" r:id="rId22"/>
    <p:sldId id="827" r:id="rId23"/>
    <p:sldId id="826" r:id="rId24"/>
  </p:sldIdLst>
  <p:sldSz cx="9144000" cy="6858000" type="screen4x3"/>
  <p:notesSz cx="7099300" cy="10234613"/>
  <p:embeddedFontLst>
    <p:embeddedFont>
      <p:font typeface="Arial Black" panose="020B0604020202020204" pitchFamily="34" charset="0"/>
      <p:bold r:id="rId27"/>
    </p:embeddedFont>
    <p:embeddedFont>
      <p:font typeface="Verdana" panose="020B0604030504040204" pitchFamily="34" charset="0"/>
      <p:regular r:id="rId28"/>
      <p:bold r:id="rId29"/>
      <p:italic r:id="rId30"/>
      <p:boldItalic r:id="rId31"/>
    </p:embeddedFont>
    <p:embeddedFont>
      <p:font typeface="Webdings" pitchFamily="2" charset="77"/>
      <p:regular r:id="rId32"/>
    </p:embeddedFont>
  </p:embeddedFontLst>
  <p:defaultTextStyle>
    <a:defPPr>
      <a:defRPr lang="en-US"/>
    </a:defPPr>
    <a:lvl1pPr algn="ctr" rtl="0" eaLnBrk="0" fontAlgn="base" hangingPunct="0">
      <a:spcBef>
        <a:spcPct val="0"/>
      </a:spcBef>
      <a:spcAft>
        <a:spcPct val="0"/>
      </a:spcAft>
      <a:defRPr sz="1400" kern="1200">
        <a:solidFill>
          <a:schemeClr val="tx1"/>
        </a:solidFill>
        <a:latin typeface="Verdana" pitchFamily="34" charset="0"/>
        <a:ea typeface="+mn-ea"/>
        <a:cs typeface="+mn-cs"/>
      </a:defRPr>
    </a:lvl1pPr>
    <a:lvl2pPr marL="457200" algn="ctr" rtl="0" eaLnBrk="0" fontAlgn="base" hangingPunct="0">
      <a:spcBef>
        <a:spcPct val="0"/>
      </a:spcBef>
      <a:spcAft>
        <a:spcPct val="0"/>
      </a:spcAft>
      <a:defRPr sz="1400" kern="1200">
        <a:solidFill>
          <a:schemeClr val="tx1"/>
        </a:solidFill>
        <a:latin typeface="Verdana" pitchFamily="34" charset="0"/>
        <a:ea typeface="+mn-ea"/>
        <a:cs typeface="+mn-cs"/>
      </a:defRPr>
    </a:lvl2pPr>
    <a:lvl3pPr marL="914400" algn="ctr" rtl="0" eaLnBrk="0" fontAlgn="base" hangingPunct="0">
      <a:spcBef>
        <a:spcPct val="0"/>
      </a:spcBef>
      <a:spcAft>
        <a:spcPct val="0"/>
      </a:spcAft>
      <a:defRPr sz="1400" kern="1200">
        <a:solidFill>
          <a:schemeClr val="tx1"/>
        </a:solidFill>
        <a:latin typeface="Verdana" pitchFamily="34" charset="0"/>
        <a:ea typeface="+mn-ea"/>
        <a:cs typeface="+mn-cs"/>
      </a:defRPr>
    </a:lvl3pPr>
    <a:lvl4pPr marL="1371600" algn="ctr" rtl="0" eaLnBrk="0" fontAlgn="base" hangingPunct="0">
      <a:spcBef>
        <a:spcPct val="0"/>
      </a:spcBef>
      <a:spcAft>
        <a:spcPct val="0"/>
      </a:spcAft>
      <a:defRPr sz="1400" kern="1200">
        <a:solidFill>
          <a:schemeClr val="tx1"/>
        </a:solidFill>
        <a:latin typeface="Verdana" pitchFamily="34" charset="0"/>
        <a:ea typeface="+mn-ea"/>
        <a:cs typeface="+mn-cs"/>
      </a:defRPr>
    </a:lvl4pPr>
    <a:lvl5pPr marL="1828800" algn="ctr" rtl="0" eaLnBrk="0" fontAlgn="base" hangingPunct="0">
      <a:spcBef>
        <a:spcPct val="0"/>
      </a:spcBef>
      <a:spcAft>
        <a:spcPct val="0"/>
      </a:spcAft>
      <a:defRPr sz="1400" kern="1200">
        <a:solidFill>
          <a:schemeClr val="tx1"/>
        </a:solidFill>
        <a:latin typeface="Verdana" pitchFamily="34" charset="0"/>
        <a:ea typeface="+mn-ea"/>
        <a:cs typeface="+mn-cs"/>
      </a:defRPr>
    </a:lvl5pPr>
    <a:lvl6pPr marL="2286000" algn="l" defTabSz="914400" rtl="0" eaLnBrk="1" latinLnBrk="0" hangingPunct="1">
      <a:defRPr sz="1400" kern="1200">
        <a:solidFill>
          <a:schemeClr val="tx1"/>
        </a:solidFill>
        <a:latin typeface="Verdana" pitchFamily="34" charset="0"/>
        <a:ea typeface="+mn-ea"/>
        <a:cs typeface="+mn-cs"/>
      </a:defRPr>
    </a:lvl6pPr>
    <a:lvl7pPr marL="2743200" algn="l" defTabSz="914400" rtl="0" eaLnBrk="1" latinLnBrk="0" hangingPunct="1">
      <a:defRPr sz="1400" kern="1200">
        <a:solidFill>
          <a:schemeClr val="tx1"/>
        </a:solidFill>
        <a:latin typeface="Verdana" pitchFamily="34" charset="0"/>
        <a:ea typeface="+mn-ea"/>
        <a:cs typeface="+mn-cs"/>
      </a:defRPr>
    </a:lvl7pPr>
    <a:lvl8pPr marL="3200400" algn="l" defTabSz="914400" rtl="0" eaLnBrk="1" latinLnBrk="0" hangingPunct="1">
      <a:defRPr sz="1400" kern="1200">
        <a:solidFill>
          <a:schemeClr val="tx1"/>
        </a:solidFill>
        <a:latin typeface="Verdana" pitchFamily="34" charset="0"/>
        <a:ea typeface="+mn-ea"/>
        <a:cs typeface="+mn-cs"/>
      </a:defRPr>
    </a:lvl8pPr>
    <a:lvl9pPr marL="3657600" algn="l" defTabSz="914400" rtl="0" eaLnBrk="1" latinLnBrk="0" hangingPunct="1">
      <a:defRPr sz="14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2">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7BB31A"/>
    <a:srgbClr val="0000FF"/>
    <a:srgbClr val="0066FF"/>
    <a:srgbClr val="FF9C00"/>
    <a:srgbClr val="CCCC99"/>
    <a:srgbClr val="FADC00"/>
    <a:srgbClr val="5F5F5F"/>
    <a:srgbClr val="8B8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F6C2246-B29A-4440-A36A-D8348EC891B0}" v="1" dt="2024-03-14T07:38:01.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41" autoAdjust="0"/>
    <p:restoredTop sz="96327" autoAdjust="0"/>
  </p:normalViewPr>
  <p:slideViewPr>
    <p:cSldViewPr>
      <p:cViewPr varScale="1">
        <p:scale>
          <a:sx n="128" d="100"/>
          <a:sy n="128" d="100"/>
        </p:scale>
        <p:origin x="160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5" d="100"/>
        <a:sy n="75" d="100"/>
      </p:scale>
      <p:origin x="0" y="0"/>
    </p:cViewPr>
  </p:sorterViewPr>
  <p:notesViewPr>
    <p:cSldViewPr>
      <p:cViewPr>
        <p:scale>
          <a:sx n="75" d="100"/>
          <a:sy n="75" d="100"/>
        </p:scale>
        <p:origin x="-2142" y="-324"/>
      </p:cViewPr>
      <p:guideLst>
        <p:guide orient="horz" pos="3222"/>
        <p:guide pos="2236"/>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legrakis, I. (Yannis)" userId="4f35c71a-e81a-4f2c-8f83-d7dd3283ce80" providerId="ADAL" clId="{6F6C2246-B29A-4440-A36A-D8348EC891B0}"/>
    <pc:docChg chg="custSel modSld">
      <pc:chgData name="Velegrakis, I. (Yannis)" userId="4f35c71a-e81a-4f2c-8f83-d7dd3283ce80" providerId="ADAL" clId="{6F6C2246-B29A-4440-A36A-D8348EC891B0}" dt="2024-03-14T07:38:58.203" v="108" actId="20577"/>
      <pc:docMkLst>
        <pc:docMk/>
      </pc:docMkLst>
      <pc:sldChg chg="addSp modSp mod">
        <pc:chgData name="Velegrakis, I. (Yannis)" userId="4f35c71a-e81a-4f2c-8f83-d7dd3283ce80" providerId="ADAL" clId="{6F6C2246-B29A-4440-A36A-D8348EC891B0}" dt="2024-03-14T07:38:58.203" v="108" actId="20577"/>
        <pc:sldMkLst>
          <pc:docMk/>
          <pc:sldMk cId="0" sldId="828"/>
        </pc:sldMkLst>
        <pc:spChg chg="add mod">
          <ac:chgData name="Velegrakis, I. (Yannis)" userId="4f35c71a-e81a-4f2c-8f83-d7dd3283ce80" providerId="ADAL" clId="{6F6C2246-B29A-4440-A36A-D8348EC891B0}" dt="2024-03-14T07:38:43.390" v="89" actId="1076"/>
          <ac:spMkLst>
            <pc:docMk/>
            <pc:sldMk cId="0" sldId="828"/>
            <ac:spMk id="2" creationId="{EFF51682-14EB-445C-AC9D-9FE2B89F4526}"/>
          </ac:spMkLst>
        </pc:spChg>
        <pc:spChg chg="mod">
          <ac:chgData name="Velegrakis, I. (Yannis)" userId="4f35c71a-e81a-4f2c-8f83-d7dd3283ce80" providerId="ADAL" clId="{6F6C2246-B29A-4440-A36A-D8348EC891B0}" dt="2024-03-14T07:38:58.203" v="108" actId="20577"/>
          <ac:spMkLst>
            <pc:docMk/>
            <pc:sldMk cId="0" sldId="828"/>
            <ac:spMk id="307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76672" cy="512747"/>
          </a:xfrm>
          <a:prstGeom prst="rect">
            <a:avLst/>
          </a:prstGeom>
          <a:noFill/>
          <a:ln w="12700" cap="sq">
            <a:noFill/>
            <a:miter lim="800000"/>
            <a:headEnd type="none" w="sm" len="sm"/>
            <a:tailEnd type="none" w="sm" len="sm"/>
          </a:ln>
          <a:effectLst/>
        </p:spPr>
        <p:txBody>
          <a:bodyPr vert="horz" wrap="square" lIns="96841" tIns="48422" rIns="96841" bIns="48422" numCol="1" anchor="t" anchorCtr="0" compatLnSpc="1">
            <a:prstTxWarp prst="textNoShape">
              <a:avLst/>
            </a:prstTxWarp>
          </a:bodyPr>
          <a:lstStyle>
            <a:lvl1pPr algn="l" defTabSz="968375">
              <a:defRPr sz="1200" smtClean="0"/>
            </a:lvl1pPr>
          </a:lstStyle>
          <a:p>
            <a:pPr>
              <a:defRPr/>
            </a:pPr>
            <a:endParaRPr lang="en-US"/>
          </a:p>
        </p:txBody>
      </p:sp>
      <p:sp>
        <p:nvSpPr>
          <p:cNvPr id="5123" name="Rectangle 3"/>
          <p:cNvSpPr>
            <a:spLocks noGrp="1" noChangeArrowheads="1"/>
          </p:cNvSpPr>
          <p:nvPr>
            <p:ph type="dt" sz="quarter" idx="1"/>
          </p:nvPr>
        </p:nvSpPr>
        <p:spPr bwMode="auto">
          <a:xfrm>
            <a:off x="4022629" y="0"/>
            <a:ext cx="3076671" cy="512747"/>
          </a:xfrm>
          <a:prstGeom prst="rect">
            <a:avLst/>
          </a:prstGeom>
          <a:noFill/>
          <a:ln w="12700" cap="sq">
            <a:noFill/>
            <a:miter lim="800000"/>
            <a:headEnd type="none" w="sm" len="sm"/>
            <a:tailEnd type="none" w="sm" len="sm"/>
          </a:ln>
          <a:effectLst/>
        </p:spPr>
        <p:txBody>
          <a:bodyPr vert="horz" wrap="square" lIns="96841" tIns="48422" rIns="96841" bIns="48422" numCol="1" anchor="t" anchorCtr="0" compatLnSpc="1">
            <a:prstTxWarp prst="textNoShape">
              <a:avLst/>
            </a:prstTxWarp>
          </a:bodyPr>
          <a:lstStyle>
            <a:lvl1pPr algn="r" defTabSz="968375">
              <a:defRPr sz="1200" smtClean="0"/>
            </a:lvl1pPr>
          </a:lstStyle>
          <a:p>
            <a:pPr>
              <a:defRPr/>
            </a:pPr>
            <a:endParaRPr lang="en-US"/>
          </a:p>
        </p:txBody>
      </p:sp>
      <p:sp>
        <p:nvSpPr>
          <p:cNvPr id="5124" name="Rectangle 4"/>
          <p:cNvSpPr>
            <a:spLocks noGrp="1" noChangeArrowheads="1"/>
          </p:cNvSpPr>
          <p:nvPr>
            <p:ph type="ftr" sz="quarter" idx="2"/>
          </p:nvPr>
        </p:nvSpPr>
        <p:spPr bwMode="auto">
          <a:xfrm>
            <a:off x="0" y="9721868"/>
            <a:ext cx="3076672" cy="512745"/>
          </a:xfrm>
          <a:prstGeom prst="rect">
            <a:avLst/>
          </a:prstGeom>
          <a:noFill/>
          <a:ln w="12700" cap="sq">
            <a:noFill/>
            <a:miter lim="800000"/>
            <a:headEnd type="none" w="sm" len="sm"/>
            <a:tailEnd type="none" w="sm" len="sm"/>
          </a:ln>
          <a:effectLst/>
        </p:spPr>
        <p:txBody>
          <a:bodyPr vert="horz" wrap="square" lIns="96841" tIns="48422" rIns="96841" bIns="48422" numCol="1" anchor="b" anchorCtr="0" compatLnSpc="1">
            <a:prstTxWarp prst="textNoShape">
              <a:avLst/>
            </a:prstTxWarp>
          </a:bodyPr>
          <a:lstStyle>
            <a:lvl1pPr algn="l" defTabSz="968375">
              <a:defRPr sz="1200" smtClean="0"/>
            </a:lvl1pPr>
          </a:lstStyle>
          <a:p>
            <a:pPr>
              <a:defRPr/>
            </a:pPr>
            <a:endParaRPr lang="en-US"/>
          </a:p>
        </p:txBody>
      </p:sp>
      <p:sp>
        <p:nvSpPr>
          <p:cNvPr id="5125" name="Rectangle 5"/>
          <p:cNvSpPr>
            <a:spLocks noGrp="1" noChangeArrowheads="1"/>
          </p:cNvSpPr>
          <p:nvPr>
            <p:ph type="sldNum" sz="quarter" idx="3"/>
          </p:nvPr>
        </p:nvSpPr>
        <p:spPr bwMode="auto">
          <a:xfrm>
            <a:off x="4022629" y="9721868"/>
            <a:ext cx="3076671" cy="512745"/>
          </a:xfrm>
          <a:prstGeom prst="rect">
            <a:avLst/>
          </a:prstGeom>
          <a:noFill/>
          <a:ln w="12700" cap="sq">
            <a:noFill/>
            <a:miter lim="800000"/>
            <a:headEnd type="none" w="sm" len="sm"/>
            <a:tailEnd type="none" w="sm" len="sm"/>
          </a:ln>
          <a:effectLst/>
        </p:spPr>
        <p:txBody>
          <a:bodyPr vert="horz" wrap="square" lIns="96841" tIns="48422" rIns="96841" bIns="48422" numCol="1" anchor="b" anchorCtr="0" compatLnSpc="1">
            <a:prstTxWarp prst="textNoShape">
              <a:avLst/>
            </a:prstTxWarp>
          </a:bodyPr>
          <a:lstStyle>
            <a:lvl1pPr algn="r" defTabSz="968375">
              <a:defRPr sz="1200" smtClean="0"/>
            </a:lvl1pPr>
          </a:lstStyle>
          <a:p>
            <a:pPr>
              <a:defRPr/>
            </a:pPr>
            <a:fld id="{329F8D6A-B66A-41C2-A37D-BD510EC04025}" type="slidenum">
              <a:rPr lang="en-US"/>
              <a:pPr>
                <a:defRPr/>
              </a:pPr>
              <a:t>‹#›</a:t>
            </a:fld>
            <a:endParaRPr lang="en-US"/>
          </a:p>
        </p:txBody>
      </p:sp>
    </p:spTree>
    <p:extLst>
      <p:ext uri="{BB962C8B-B14F-4D97-AF65-F5344CB8AC3E}">
        <p14:creationId xmlns:p14="http://schemas.microsoft.com/office/powerpoint/2010/main" val="22889684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076672" cy="512747"/>
          </a:xfrm>
          <a:prstGeom prst="rect">
            <a:avLst/>
          </a:prstGeom>
          <a:noFill/>
          <a:ln w="12700" cap="sq">
            <a:noFill/>
            <a:miter lim="800000"/>
            <a:headEnd type="none" w="sm" len="sm"/>
            <a:tailEnd type="none" w="sm" len="sm"/>
          </a:ln>
          <a:effectLst/>
        </p:spPr>
        <p:txBody>
          <a:bodyPr vert="horz" wrap="square" lIns="96841" tIns="48422" rIns="96841" bIns="48422" numCol="1" anchor="t" anchorCtr="0" compatLnSpc="1">
            <a:prstTxWarp prst="textNoShape">
              <a:avLst/>
            </a:prstTxWarp>
          </a:bodyPr>
          <a:lstStyle>
            <a:lvl1pPr algn="l" defTabSz="968375">
              <a:defRPr sz="1200" smtClean="0"/>
            </a:lvl1pPr>
          </a:lstStyle>
          <a:p>
            <a:pPr>
              <a:defRPr/>
            </a:pPr>
            <a:endParaRPr lang="en-US"/>
          </a:p>
        </p:txBody>
      </p:sp>
      <p:sp>
        <p:nvSpPr>
          <p:cNvPr id="7171" name="Rectangle 3"/>
          <p:cNvSpPr>
            <a:spLocks noGrp="1" noChangeArrowheads="1"/>
          </p:cNvSpPr>
          <p:nvPr>
            <p:ph type="dt" idx="1"/>
          </p:nvPr>
        </p:nvSpPr>
        <p:spPr bwMode="auto">
          <a:xfrm>
            <a:off x="4022629" y="0"/>
            <a:ext cx="3076671" cy="512747"/>
          </a:xfrm>
          <a:prstGeom prst="rect">
            <a:avLst/>
          </a:prstGeom>
          <a:noFill/>
          <a:ln w="12700" cap="sq">
            <a:noFill/>
            <a:miter lim="800000"/>
            <a:headEnd type="none" w="sm" len="sm"/>
            <a:tailEnd type="none" w="sm" len="sm"/>
          </a:ln>
          <a:effectLst/>
        </p:spPr>
        <p:txBody>
          <a:bodyPr vert="horz" wrap="square" lIns="96841" tIns="48422" rIns="96841" bIns="48422" numCol="1" anchor="t" anchorCtr="0" compatLnSpc="1">
            <a:prstTxWarp prst="textNoShape">
              <a:avLst/>
            </a:prstTxWarp>
          </a:bodyPr>
          <a:lstStyle>
            <a:lvl1pPr algn="r" defTabSz="968375">
              <a:defRPr sz="1200" smtClean="0"/>
            </a:lvl1pPr>
          </a:lstStyle>
          <a:p>
            <a:pPr>
              <a:defRPr/>
            </a:pPr>
            <a:endParaRPr lang="en-US"/>
          </a:p>
        </p:txBody>
      </p:sp>
      <p:sp>
        <p:nvSpPr>
          <p:cNvPr id="26628" name="Rectangle 4"/>
          <p:cNvSpPr>
            <a:spLocks noGrp="1" noRot="1" noChangeAspect="1" noChangeArrowheads="1" noTextEdit="1"/>
          </p:cNvSpPr>
          <p:nvPr>
            <p:ph type="sldImg" idx="2"/>
          </p:nvPr>
        </p:nvSpPr>
        <p:spPr bwMode="auto">
          <a:xfrm>
            <a:off x="993775" y="768350"/>
            <a:ext cx="5113338" cy="3836988"/>
          </a:xfrm>
          <a:prstGeom prst="rect">
            <a:avLst/>
          </a:prstGeom>
          <a:noFill/>
          <a:ln w="9525">
            <a:solidFill>
              <a:srgbClr val="000000"/>
            </a:solidFill>
            <a:miter lim="800000"/>
            <a:headEnd/>
            <a:tailEnd/>
          </a:ln>
        </p:spPr>
      </p:sp>
      <p:sp>
        <p:nvSpPr>
          <p:cNvPr id="7173" name="Rectangle 5"/>
          <p:cNvSpPr>
            <a:spLocks noGrp="1" noChangeArrowheads="1"/>
          </p:cNvSpPr>
          <p:nvPr>
            <p:ph type="body" sz="quarter" idx="3"/>
          </p:nvPr>
        </p:nvSpPr>
        <p:spPr bwMode="auto">
          <a:xfrm>
            <a:off x="949039" y="4863472"/>
            <a:ext cx="5201223" cy="4602868"/>
          </a:xfrm>
          <a:prstGeom prst="rect">
            <a:avLst/>
          </a:prstGeom>
          <a:noFill/>
          <a:ln w="12700" cap="sq">
            <a:noFill/>
            <a:miter lim="800000"/>
            <a:headEnd type="none" w="sm" len="sm"/>
            <a:tailEnd type="none" w="sm" len="sm"/>
          </a:ln>
          <a:effectLst/>
        </p:spPr>
        <p:txBody>
          <a:bodyPr vert="horz" wrap="square" lIns="96841" tIns="48422" rIns="96841" bIns="484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174" name="Rectangle 6"/>
          <p:cNvSpPr>
            <a:spLocks noGrp="1" noChangeArrowheads="1"/>
          </p:cNvSpPr>
          <p:nvPr>
            <p:ph type="ftr" sz="quarter" idx="4"/>
          </p:nvPr>
        </p:nvSpPr>
        <p:spPr bwMode="auto">
          <a:xfrm>
            <a:off x="0" y="9721868"/>
            <a:ext cx="3076672" cy="512745"/>
          </a:xfrm>
          <a:prstGeom prst="rect">
            <a:avLst/>
          </a:prstGeom>
          <a:noFill/>
          <a:ln w="12700" cap="sq">
            <a:noFill/>
            <a:miter lim="800000"/>
            <a:headEnd type="none" w="sm" len="sm"/>
            <a:tailEnd type="none" w="sm" len="sm"/>
          </a:ln>
          <a:effectLst/>
        </p:spPr>
        <p:txBody>
          <a:bodyPr vert="horz" wrap="square" lIns="96841" tIns="48422" rIns="96841" bIns="48422" numCol="1" anchor="b" anchorCtr="0" compatLnSpc="1">
            <a:prstTxWarp prst="textNoShape">
              <a:avLst/>
            </a:prstTxWarp>
          </a:bodyPr>
          <a:lstStyle>
            <a:lvl1pPr algn="l" defTabSz="968375">
              <a:defRPr sz="1200" smtClean="0"/>
            </a:lvl1pPr>
          </a:lstStyle>
          <a:p>
            <a:pPr>
              <a:defRPr/>
            </a:pPr>
            <a:endParaRPr lang="en-US"/>
          </a:p>
        </p:txBody>
      </p:sp>
      <p:sp>
        <p:nvSpPr>
          <p:cNvPr id="7175" name="Rectangle 7"/>
          <p:cNvSpPr>
            <a:spLocks noGrp="1" noChangeArrowheads="1"/>
          </p:cNvSpPr>
          <p:nvPr>
            <p:ph type="sldNum" sz="quarter" idx="5"/>
          </p:nvPr>
        </p:nvSpPr>
        <p:spPr bwMode="auto">
          <a:xfrm>
            <a:off x="4022629" y="9721868"/>
            <a:ext cx="3076671" cy="512745"/>
          </a:xfrm>
          <a:prstGeom prst="rect">
            <a:avLst/>
          </a:prstGeom>
          <a:noFill/>
          <a:ln w="12700" cap="sq">
            <a:noFill/>
            <a:miter lim="800000"/>
            <a:headEnd type="none" w="sm" len="sm"/>
            <a:tailEnd type="none" w="sm" len="sm"/>
          </a:ln>
          <a:effectLst/>
        </p:spPr>
        <p:txBody>
          <a:bodyPr vert="horz" wrap="square" lIns="96841" tIns="48422" rIns="96841" bIns="48422" numCol="1" anchor="b" anchorCtr="0" compatLnSpc="1">
            <a:prstTxWarp prst="textNoShape">
              <a:avLst/>
            </a:prstTxWarp>
          </a:bodyPr>
          <a:lstStyle>
            <a:lvl1pPr algn="r" defTabSz="968375">
              <a:defRPr sz="1200" smtClean="0"/>
            </a:lvl1pPr>
          </a:lstStyle>
          <a:p>
            <a:pPr>
              <a:defRPr/>
            </a:pPr>
            <a:fld id="{E22AC962-AE81-4D03-910D-356A3C74C81E}" type="slidenum">
              <a:rPr lang="en-US"/>
              <a:pPr>
                <a:defRPr/>
              </a:pPr>
              <a:t>‹#›</a:t>
            </a:fld>
            <a:endParaRPr lang="en-US"/>
          </a:p>
        </p:txBody>
      </p:sp>
    </p:spTree>
    <p:extLst>
      <p:ext uri="{BB962C8B-B14F-4D97-AF65-F5344CB8AC3E}">
        <p14:creationId xmlns:p14="http://schemas.microsoft.com/office/powerpoint/2010/main" val="16626691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Verdana"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Verdana"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Verdana"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Verdana"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Verdan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F98CCDE3-7D41-4FE2-966F-96F12D34BEB9}" type="slidenum">
              <a:rPr lang="en-US"/>
              <a:pPr/>
              <a:t>1</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w="9525"/>
        </p:spPr>
        <p:txBody>
          <a:bodyPr/>
          <a:lstStyle/>
          <a:p>
            <a:pPr algn="just"/>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FCFBAADC-EC84-4B99-A12F-EA386D152BDD}" type="slidenum">
              <a:rPr lang="en-US"/>
              <a:pPr/>
              <a:t>10</a:t>
            </a:fld>
            <a:endParaRPr lang="en-US"/>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8CAFA5D-4230-4303-AACE-B339B2CA580D}" type="slidenum">
              <a:rPr lang="en-US"/>
              <a:pPr/>
              <a:t>11</a:t>
            </a:fld>
            <a:endParaRPr lang="en-US"/>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3B77451E-0F01-4AC3-B456-770A22FCF7F6}" type="slidenum">
              <a:rPr lang="en-US"/>
              <a:pPr/>
              <a:t>12</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87398CEF-A476-478B-AC1D-7576A2654EBD}" type="slidenum">
              <a:rPr lang="en-US"/>
              <a:pPr/>
              <a:t>13</a:t>
            </a:fld>
            <a:endParaRPr lang="en-US"/>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3E7B2DE0-C208-4805-9EA2-E2D6BED0EA5B}" type="slidenum">
              <a:rPr lang="en-US"/>
              <a:pPr/>
              <a:t>14</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C1387D67-7D66-484B-8163-F227A40700B4}" type="slidenum">
              <a:rPr lang="en-US"/>
              <a:pPr/>
              <a:t>15</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68F742D5-60E8-4226-8FE7-1619B9F4D35F}" type="slidenum">
              <a:rPr lang="en-US"/>
              <a:pPr/>
              <a:t>16</a:t>
            </a:fld>
            <a:endParaRPr lang="en-US"/>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2D189454-A1EA-4874-AEFB-06CFC51ABBD3}" type="slidenum">
              <a:rPr lang="en-US"/>
              <a:pPr/>
              <a:t>17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46AB4884-CCF2-47DC-BB5D-E813ADA58DA9}" type="slidenum">
              <a:rPr lang="en-US"/>
              <a:pPr/>
              <a:t>18</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A62A5526-06CB-4E7E-836A-8BCF4B92C552}" type="slidenum">
              <a:rPr lang="en-US"/>
              <a:pPr/>
              <a:t>19</a:t>
            </a:fld>
            <a:endParaRPr 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48DB0A7F-F5AD-4843-B146-D5A3A5CE3387}" type="slidenum">
              <a:rPr lang="en-US"/>
              <a:pPr/>
              <a:t>2</a:t>
            </a:fld>
            <a:endParaRPr lang="en-US"/>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w="9525"/>
        </p:spPr>
        <p:txBody>
          <a:bodyPr/>
          <a:lstStyle/>
          <a:p>
            <a:pPr>
              <a:lnSpc>
                <a:spcPct val="80000"/>
              </a:lnSpc>
            </a:pPr>
            <a:endParaRPr lang="en-US" sz="8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1DDC0CAD-C3AF-4114-BD23-96F55596ECC6}" type="slidenum">
              <a:rPr lang="en-US"/>
              <a:pPr/>
              <a:t>20</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p:spPr>
        <p:txBody>
          <a:bodyPr/>
          <a:lstStyle/>
          <a:p>
            <a:pPr algn="just"/>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F78864B-83FE-4242-B142-2B0623EEE5AD}" type="slidenum">
              <a:rPr lang="en-US"/>
              <a:pPr/>
              <a:t>21</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AF8B5904-1376-427C-831C-CF298B562433}" type="slidenum">
              <a:rPr lang="en-US"/>
              <a:pPr/>
              <a:t>22</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71A3E66-8D5A-4864-BCB4-0DCD840FAEC0}" type="slidenum">
              <a:rPr lang="en-US"/>
              <a:pPr/>
              <a:t>23</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D2E92E5C-20C1-4012-852A-85DC2B414F37}" type="slidenum">
              <a:rPr lang="en-US"/>
              <a:pPr/>
              <a:t>3</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3F1CF267-09B7-44FA-BDBD-2DD26AE598EF}" type="slidenum">
              <a:rPr lang="en-US"/>
              <a:pPr/>
              <a:t>4</a:t>
            </a:fld>
            <a:endParaRPr 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w="9525"/>
        </p:spPr>
        <p:txBody>
          <a:bodyPr/>
          <a:lstStyle/>
          <a:p>
            <a:pPr>
              <a:lnSpc>
                <a:spcPct val="80000"/>
              </a:lnSpc>
              <a:buFontTx/>
              <a:buChar char="•"/>
            </a:pPr>
            <a:r>
              <a:rPr lang="en-US" sz="800"/>
              <a:t>The context of my work is large-scale data integration systems and this is the architecture envisioned by database researchers.</a:t>
            </a:r>
          </a:p>
          <a:p>
            <a:pPr>
              <a:lnSpc>
                <a:spcPct val="80000"/>
              </a:lnSpc>
              <a:buFontTx/>
              <a:buChar char="•"/>
            </a:pPr>
            <a:r>
              <a:rPr lang="en-US" sz="800"/>
              <a:t>Developers build applications that integrate several sources by making use of their exported content and access methods. Portals are the prominent examples at this level.</a:t>
            </a:r>
          </a:p>
          <a:p>
            <a:pPr>
              <a:lnSpc>
                <a:spcPct val="80000"/>
              </a:lnSpc>
              <a:buFontTx/>
              <a:buChar char="•"/>
            </a:pPr>
            <a:r>
              <a:rPr lang="en-US" sz="800"/>
              <a:t>At the bottom of the stack, sources export structure, content and access methods using web services. Typically, only a limited set of access methods are exported for business reasons, security constraints or technology limitations. Access methods are commonly expressed as database views of the sources’ schema. These are data-oriented services.</a:t>
            </a:r>
          </a:p>
          <a:p>
            <a:pPr lvl="1">
              <a:lnSpc>
                <a:spcPct val="80000"/>
              </a:lnSpc>
              <a:buFontTx/>
              <a:buChar char="•"/>
            </a:pPr>
            <a:r>
              <a:rPr lang="en-US" sz="800" b="1"/>
              <a:t>The service-oriented part.</a:t>
            </a:r>
          </a:p>
          <a:p>
            <a:pPr>
              <a:lnSpc>
                <a:spcPct val="80000"/>
              </a:lnSpc>
              <a:buFontTx/>
              <a:buChar char="•"/>
            </a:pPr>
            <a:r>
              <a:rPr lang="en-US" sz="800"/>
              <a:t>The large number of sources (10s-100s) and the large number of access methods introduce heterogeneity in data formats, vocabularies and access methods. These phenomena prevents a unified access by developers.</a:t>
            </a:r>
          </a:p>
          <a:p>
            <a:pPr>
              <a:lnSpc>
                <a:spcPct val="80000"/>
              </a:lnSpc>
              <a:buFontTx/>
              <a:buChar char="•"/>
            </a:pPr>
            <a:r>
              <a:rPr lang="en-US" sz="800"/>
              <a:t>The developer would like to acquire the information by issuing a declarative query against the integrated schema. Not by specifying with brute-force code or a workflow system step-by-step how the data are to be obtained and put together.</a:t>
            </a:r>
          </a:p>
          <a:p>
            <a:pPr>
              <a:lnSpc>
                <a:spcPct val="80000"/>
              </a:lnSpc>
              <a:buFontTx/>
              <a:buChar char="•"/>
            </a:pPr>
            <a:r>
              <a:rPr lang="en-US" sz="800"/>
              <a:t>For that reason, a mediator is employed in order to provide such a unified view.</a:t>
            </a:r>
          </a:p>
          <a:p>
            <a:pPr lvl="1">
              <a:lnSpc>
                <a:spcPct val="80000"/>
              </a:lnSpc>
              <a:buFontTx/>
              <a:buChar char="•"/>
            </a:pPr>
            <a:r>
              <a:rPr lang="en-US" sz="800" b="1"/>
              <a:t>The integration part.</a:t>
            </a:r>
          </a:p>
          <a:p>
            <a:pPr>
              <a:lnSpc>
                <a:spcPct val="80000"/>
              </a:lnSpc>
              <a:buFontTx/>
              <a:buChar char="•"/>
            </a:pPr>
            <a:r>
              <a:rPr lang="en-US" sz="800"/>
              <a:t>The integration engineer governs the process, inspects the services exported by the sources and constructs an integrated schema that satisfies the needs of the developers above.</a:t>
            </a:r>
          </a:p>
          <a:p>
            <a:pPr>
              <a:lnSpc>
                <a:spcPct val="80000"/>
              </a:lnSpc>
              <a:buFontTx/>
              <a:buChar char="•"/>
            </a:pPr>
            <a:r>
              <a:rPr lang="en-US" sz="800"/>
              <a:t>Through the integrated schema, the mediators provides a virtual view of the underlying sources to the developers. No data are stored, as opposed to the warehousing approach adopted since mid 90s through the use of ETL tools. Data are extracted from sources whenever a query is posed in an on-demand fashion.</a:t>
            </a:r>
          </a:p>
          <a:p>
            <a:pPr>
              <a:lnSpc>
                <a:spcPct val="80000"/>
              </a:lnSpc>
              <a:buFontTx/>
              <a:buChar char="•"/>
            </a:pPr>
            <a:r>
              <a:rPr lang="en-US" sz="800"/>
              <a:t>The mediator provides source transparency</a:t>
            </a:r>
          </a:p>
          <a:p>
            <a:pPr lvl="1">
              <a:lnSpc>
                <a:spcPct val="80000"/>
              </a:lnSpc>
              <a:buFontTx/>
              <a:buChar char="•"/>
            </a:pPr>
            <a:r>
              <a:rPr lang="en-US" sz="800"/>
              <a:t>Analogous to Physical Layer Transparency in RDBMSs</a:t>
            </a:r>
          </a:p>
          <a:p>
            <a:pPr>
              <a:lnSpc>
                <a:spcPct val="80000"/>
              </a:lnSpc>
              <a:buFontTx/>
              <a:buChar char="•"/>
            </a:pPr>
            <a:r>
              <a:rPr lang="en-US" sz="800"/>
              <a:t>Moreover, the developers need to provide interfaces for end-users that do not use query languages, but understand web-based query forms and reports.</a:t>
            </a:r>
          </a:p>
          <a:p>
            <a:pPr lvl="1">
              <a:lnSpc>
                <a:spcPct val="80000"/>
              </a:lnSpc>
              <a:buFontTx/>
              <a:buChar char="•"/>
            </a:pPr>
            <a:r>
              <a:rPr lang="en-US" sz="800" b="1"/>
              <a:t>The publishing part.</a:t>
            </a:r>
          </a:p>
          <a:p>
            <a:pPr>
              <a:lnSpc>
                <a:spcPct val="80000"/>
              </a:lnSpc>
              <a:buFontTx/>
              <a:buChar char="•"/>
            </a:pPr>
            <a:endParaRPr lang="en-US" sz="800"/>
          </a:p>
          <a:p>
            <a:pPr>
              <a:lnSpc>
                <a:spcPct val="80000"/>
              </a:lnSpc>
              <a:buFontTx/>
              <a:buChar char="•"/>
            </a:pPr>
            <a:r>
              <a:rPr lang="en-US" sz="800"/>
              <a:t>Information model: can be relational, object-oriented or XML. During the current transient period other combinations are also observed.</a:t>
            </a:r>
          </a:p>
          <a:p>
            <a:pPr>
              <a:lnSpc>
                <a:spcPct val="80000"/>
              </a:lnSpc>
              <a:buFontTx/>
              <a:buChar char="•"/>
            </a:pPr>
            <a:r>
              <a:rPr lang="en-US" sz="800"/>
              <a:t>Great stuff on query processing. Query reformulation, distributed query optimization and execution.</a:t>
            </a:r>
          </a:p>
          <a:p>
            <a:pPr>
              <a:lnSpc>
                <a:spcPct val="80000"/>
              </a:lnSpc>
              <a:buFontTx/>
              <a:buChar char="•"/>
            </a:pPr>
            <a:endParaRPr lang="en-US" sz="8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66DC6A5F-BC5E-4123-A326-22E86F8BC3EA}" type="slidenum">
              <a:rPr lang="en-US"/>
              <a:pPr/>
              <a:t>5</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5A0E2057-23E8-408B-A935-C03A189FA1EB}" type="slidenum">
              <a:rPr lang="en-US"/>
              <a:pPr/>
              <a:t>6</a:t>
            </a:fld>
            <a:endParaRPr lang="en-US"/>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w="9525"/>
        </p:spPr>
        <p:txBody>
          <a:bodyPr/>
          <a:lstStyle/>
          <a:p>
            <a:pPr>
              <a:lnSpc>
                <a:spcPct val="80000"/>
              </a:lnSpc>
              <a:buFontTx/>
              <a:buChar char="•"/>
            </a:pPr>
            <a:r>
              <a:rPr lang="en-US" sz="800" dirty="0"/>
              <a:t>The context of my work is large-scale data integration systems and this is the architecture envisioned by database researchers.</a:t>
            </a:r>
          </a:p>
          <a:p>
            <a:pPr>
              <a:lnSpc>
                <a:spcPct val="80000"/>
              </a:lnSpc>
              <a:buFontTx/>
              <a:buChar char="•"/>
            </a:pPr>
            <a:r>
              <a:rPr lang="en-US" sz="800" dirty="0"/>
              <a:t>Developers build applications that integrate several sources by making use of their exported content and access methods. Portals are the prominent examples at this level.</a:t>
            </a:r>
          </a:p>
          <a:p>
            <a:pPr>
              <a:lnSpc>
                <a:spcPct val="80000"/>
              </a:lnSpc>
              <a:buFontTx/>
              <a:buChar char="•"/>
            </a:pPr>
            <a:r>
              <a:rPr lang="en-US" sz="800" dirty="0"/>
              <a:t>At the bottom of the stack, sources export structure, content and access methods using web services. Typically, only a limited set of access methods are exported for business reasons, security constraints or technology limitations. Access methods are commonly expressed as database views of the sources’ schema. These are data-oriented services.</a:t>
            </a:r>
          </a:p>
          <a:p>
            <a:pPr lvl="1">
              <a:lnSpc>
                <a:spcPct val="80000"/>
              </a:lnSpc>
              <a:buFontTx/>
              <a:buChar char="•"/>
            </a:pPr>
            <a:r>
              <a:rPr lang="en-US" sz="800" b="1" dirty="0"/>
              <a:t>The service-oriented part.</a:t>
            </a:r>
          </a:p>
          <a:p>
            <a:pPr>
              <a:lnSpc>
                <a:spcPct val="80000"/>
              </a:lnSpc>
              <a:buFontTx/>
              <a:buChar char="•"/>
            </a:pPr>
            <a:r>
              <a:rPr lang="en-US" sz="800" dirty="0"/>
              <a:t>The large number of sources (10s-100s) and the large number of access methods introduce heterogeneity in data formats, vocabularies and access methods. These phenomena prevents a unified access by developers.</a:t>
            </a:r>
          </a:p>
          <a:p>
            <a:pPr>
              <a:lnSpc>
                <a:spcPct val="80000"/>
              </a:lnSpc>
              <a:buFontTx/>
              <a:buChar char="•"/>
            </a:pPr>
            <a:r>
              <a:rPr lang="en-US" sz="800" dirty="0"/>
              <a:t>The developer would like to acquire the information by issuing a declarative query against the integrated schema. Not by specifying with brute-force code or a workflow system step-by-step how the data are to be obtained and put together.</a:t>
            </a:r>
          </a:p>
          <a:p>
            <a:pPr>
              <a:lnSpc>
                <a:spcPct val="80000"/>
              </a:lnSpc>
              <a:buFontTx/>
              <a:buChar char="•"/>
            </a:pPr>
            <a:r>
              <a:rPr lang="en-US" sz="800" dirty="0"/>
              <a:t>For that reason, a mediator is employed in order to provide such a unified view.</a:t>
            </a:r>
          </a:p>
          <a:p>
            <a:pPr lvl="1">
              <a:lnSpc>
                <a:spcPct val="80000"/>
              </a:lnSpc>
              <a:buFontTx/>
              <a:buChar char="•"/>
            </a:pPr>
            <a:r>
              <a:rPr lang="en-US" sz="800" b="1" dirty="0"/>
              <a:t>The integration part.</a:t>
            </a:r>
          </a:p>
          <a:p>
            <a:pPr>
              <a:lnSpc>
                <a:spcPct val="80000"/>
              </a:lnSpc>
              <a:buFontTx/>
              <a:buChar char="•"/>
            </a:pPr>
            <a:r>
              <a:rPr lang="en-US" sz="800" dirty="0"/>
              <a:t>The integration engineer governs the process, inspects the services exported by the sources and constructs an integrated schema that satisfies the needs of the developers above.</a:t>
            </a:r>
          </a:p>
          <a:p>
            <a:pPr>
              <a:lnSpc>
                <a:spcPct val="80000"/>
              </a:lnSpc>
              <a:buFontTx/>
              <a:buChar char="•"/>
            </a:pPr>
            <a:r>
              <a:rPr lang="en-US" sz="800" dirty="0"/>
              <a:t>Through the integrated schema, the mediators provides a virtual view of the underlying sources to the developers. No data are stored, as opposed to the warehousing approach adopted since mid 90s through the use of ETL tools. Data are extracted from sources whenever a query is posed in an on-demand fashion.</a:t>
            </a:r>
          </a:p>
          <a:p>
            <a:pPr>
              <a:lnSpc>
                <a:spcPct val="80000"/>
              </a:lnSpc>
              <a:buFontTx/>
              <a:buChar char="•"/>
            </a:pPr>
            <a:r>
              <a:rPr lang="en-US" sz="800" dirty="0"/>
              <a:t>The mediator provides source transparency</a:t>
            </a:r>
          </a:p>
          <a:p>
            <a:pPr lvl="1">
              <a:lnSpc>
                <a:spcPct val="80000"/>
              </a:lnSpc>
              <a:buFontTx/>
              <a:buChar char="•"/>
            </a:pPr>
            <a:r>
              <a:rPr lang="en-US" sz="800" dirty="0"/>
              <a:t>Analogous to Physical Layer Transparency in RDBMSs</a:t>
            </a:r>
          </a:p>
          <a:p>
            <a:pPr>
              <a:lnSpc>
                <a:spcPct val="80000"/>
              </a:lnSpc>
              <a:buFontTx/>
              <a:buChar char="•"/>
            </a:pPr>
            <a:r>
              <a:rPr lang="en-US" sz="800" dirty="0"/>
              <a:t>Moreover, the developers need to provide interfaces for end-users that do not use query languages, but understand web-based query forms and reports.</a:t>
            </a:r>
          </a:p>
          <a:p>
            <a:pPr lvl="1">
              <a:lnSpc>
                <a:spcPct val="80000"/>
              </a:lnSpc>
              <a:buFontTx/>
              <a:buChar char="•"/>
            </a:pPr>
            <a:r>
              <a:rPr lang="en-US" sz="800" b="1" dirty="0"/>
              <a:t>The publishing part.</a:t>
            </a:r>
          </a:p>
          <a:p>
            <a:pPr>
              <a:lnSpc>
                <a:spcPct val="80000"/>
              </a:lnSpc>
              <a:buFontTx/>
              <a:buChar char="•"/>
            </a:pPr>
            <a:endParaRPr lang="en-US" sz="800" dirty="0"/>
          </a:p>
          <a:p>
            <a:pPr>
              <a:lnSpc>
                <a:spcPct val="80000"/>
              </a:lnSpc>
              <a:buFontTx/>
              <a:buChar char="•"/>
            </a:pPr>
            <a:r>
              <a:rPr lang="en-US" sz="800" dirty="0"/>
              <a:t>Information model: can be relational, object-oriented or XML. During the current transient period other combinations are also observed.</a:t>
            </a:r>
          </a:p>
          <a:p>
            <a:pPr>
              <a:lnSpc>
                <a:spcPct val="80000"/>
              </a:lnSpc>
              <a:buFontTx/>
              <a:buChar char="•"/>
            </a:pPr>
            <a:r>
              <a:rPr lang="en-US" sz="800" dirty="0"/>
              <a:t>Great stuff on query processing. Query reformulation, distributed query optimization and execution.</a:t>
            </a:r>
          </a:p>
          <a:p>
            <a:pPr>
              <a:lnSpc>
                <a:spcPct val="80000"/>
              </a:lnSpc>
              <a:buFontTx/>
              <a:buChar char="•"/>
            </a:pPr>
            <a:endParaRPr lang="en-US" sz="8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78F44D03-ABA6-4C23-B272-662634D16FB9}" type="slidenum">
              <a:rPr lang="en-US"/>
              <a:pPr/>
              <a:t>7</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0B24D96C-6F29-426E-B015-504C877C60D9}" type="slidenum">
              <a:rPr lang="en-US"/>
              <a:pPr/>
              <a:t>8</a:t>
            </a:fld>
            <a:endParaRPr lang="en-US"/>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004D4510-FFE8-406E-873F-10055AACB957}" type="slidenum">
              <a:rPr lang="en-US"/>
              <a:pPr/>
              <a:t>9</a:t>
            </a:fld>
            <a:endParaRPr 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100" name="Rectangle 28"/>
          <p:cNvSpPr>
            <a:spLocks noGrp="1" noChangeArrowheads="1"/>
          </p:cNvSpPr>
          <p:nvPr>
            <p:ph type="ctrTitle" sz="quarter"/>
          </p:nvPr>
        </p:nvSpPr>
        <p:spPr>
          <a:xfrm>
            <a:off x="685800" y="1828800"/>
            <a:ext cx="7772400" cy="1600200"/>
          </a:xfrm>
          <a:noFill/>
        </p:spPr>
        <p:txBody>
          <a:bodyPr lIns="92075"/>
          <a:lstStyle>
            <a:lvl1pPr>
              <a:defRPr/>
            </a:lvl1pPr>
          </a:lstStyle>
          <a:p>
            <a:endParaRPr lang="en-US"/>
          </a:p>
        </p:txBody>
      </p:sp>
      <p:sp>
        <p:nvSpPr>
          <p:cNvPr id="3101" name="Rectangle 29"/>
          <p:cNvSpPr>
            <a:spLocks noGrp="1" noChangeArrowheads="1"/>
          </p:cNvSpPr>
          <p:nvPr>
            <p:ph type="subTitle" sz="quarter" idx="1"/>
          </p:nvPr>
        </p:nvSpPr>
        <p:spPr>
          <a:xfrm>
            <a:off x="2057400" y="4114800"/>
            <a:ext cx="6400800" cy="1752600"/>
          </a:xfrm>
        </p:spPr>
        <p:txBody>
          <a:bodyPr/>
          <a:lstStyle>
            <a:lvl1pPr marL="0" indent="0" algn="ctr">
              <a:buFontTx/>
              <a:buNone/>
              <a:defRPr/>
            </a:lvl1pPr>
          </a:lstStyle>
          <a:p>
            <a:r>
              <a:rPr lang="en-US"/>
              <a:t>Click to edit Master subtitle style</a:t>
            </a: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0"/>
            <a:ext cx="2286000" cy="6477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705600" cy="6477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Table Placeholder 2"/>
          <p:cNvSpPr>
            <a:spLocks noGrp="1"/>
          </p:cNvSpPr>
          <p:nvPr>
            <p:ph type="tbl" idx="1"/>
          </p:nvPr>
        </p:nvSpPr>
        <p:spPr>
          <a:xfrm>
            <a:off x="533400" y="1371600"/>
            <a:ext cx="8077200" cy="5105400"/>
          </a:xfrm>
        </p:spPr>
        <p:txBody>
          <a:bodyPr/>
          <a:lstStyle/>
          <a:p>
            <a:pPr lvl="0"/>
            <a:endParaRPr lang="en-US" noProof="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lipArt Placeholder 2"/>
          <p:cNvSpPr>
            <a:spLocks noGrp="1"/>
          </p:cNvSpPr>
          <p:nvPr>
            <p:ph type="clipArt" sz="half" idx="1"/>
          </p:nvPr>
        </p:nvSpPr>
        <p:spPr>
          <a:xfrm>
            <a:off x="533400" y="1371600"/>
            <a:ext cx="3962400" cy="5105400"/>
          </a:xfrm>
        </p:spPr>
        <p:txBody>
          <a:bodyPr/>
          <a:lstStyle/>
          <a:p>
            <a:pPr lvl="0"/>
            <a:endParaRPr lang="en-US" noProof="0"/>
          </a:p>
        </p:txBody>
      </p:sp>
      <p:sp>
        <p:nvSpPr>
          <p:cNvPr id="4" name="Text Placeholder 3"/>
          <p:cNvSpPr>
            <a:spLocks noGrp="1"/>
          </p:cNvSpPr>
          <p:nvPr>
            <p:ph type="body" sz="half" idx="2"/>
          </p:nvPr>
        </p:nvSpPr>
        <p:spPr>
          <a:xfrm>
            <a:off x="4648200" y="1371600"/>
            <a:ext cx="3962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AndTx" preserve="1">
  <p:cSld name="Title, Ch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lstStyle/>
          <a:p>
            <a:r>
              <a:rPr lang="en-US"/>
              <a:t>Click to edit Master title style</a:t>
            </a:r>
          </a:p>
        </p:txBody>
      </p:sp>
      <p:sp>
        <p:nvSpPr>
          <p:cNvPr id="3" name="Chart Placeholder 2"/>
          <p:cNvSpPr>
            <a:spLocks noGrp="1"/>
          </p:cNvSpPr>
          <p:nvPr>
            <p:ph type="chart" sz="half" idx="1"/>
          </p:nvPr>
        </p:nvSpPr>
        <p:spPr>
          <a:xfrm>
            <a:off x="533400" y="1371600"/>
            <a:ext cx="3962400" cy="5105400"/>
          </a:xfrm>
        </p:spPr>
        <p:txBody>
          <a:bodyPr/>
          <a:lstStyle/>
          <a:p>
            <a:pPr lvl="0"/>
            <a:endParaRPr lang="en-US" noProof="0"/>
          </a:p>
        </p:txBody>
      </p:sp>
      <p:sp>
        <p:nvSpPr>
          <p:cNvPr id="4" name="Text Placeholder 3"/>
          <p:cNvSpPr>
            <a:spLocks noGrp="1"/>
          </p:cNvSpPr>
          <p:nvPr>
            <p:ph type="body" sz="half" idx="2"/>
          </p:nvPr>
        </p:nvSpPr>
        <p:spPr>
          <a:xfrm>
            <a:off x="4648200" y="1371600"/>
            <a:ext cx="3962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371600"/>
            <a:ext cx="396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39624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7"/>
          <p:cNvSpPr>
            <a:spLocks noGrp="1" noChangeArrowheads="1"/>
          </p:cNvSpPr>
          <p:nvPr>
            <p:ph type="title"/>
          </p:nvPr>
        </p:nvSpPr>
        <p:spPr bwMode="auto">
          <a:xfrm>
            <a:off x="0" y="0"/>
            <a:ext cx="9144000" cy="914400"/>
          </a:xfrm>
          <a:prstGeom prst="rect">
            <a:avLst/>
          </a:prstGeom>
          <a:solidFill>
            <a:srgbClr val="003366"/>
          </a:solidFill>
          <a:ln w="9525">
            <a:noFill/>
            <a:miter lim="800000"/>
            <a:headEnd/>
            <a:tailEnd/>
          </a:ln>
        </p:spPr>
        <p:txBody>
          <a:bodyPr vert="horz" wrap="square" lIns="274320" tIns="46038" rIns="92075" bIns="46038" numCol="1" anchor="ctr" anchorCtr="0" compatLnSpc="1">
            <a:prstTxWarp prst="textNoShape">
              <a:avLst/>
            </a:prstTxWarp>
          </a:bodyPr>
          <a:lstStyle/>
          <a:p>
            <a:pPr lvl="0"/>
            <a:r>
              <a:rPr lang="en-US"/>
              <a:t>Click to edit Master title style</a:t>
            </a:r>
          </a:p>
        </p:txBody>
      </p:sp>
      <p:sp>
        <p:nvSpPr>
          <p:cNvPr id="1027" name="Rectangle 18"/>
          <p:cNvSpPr>
            <a:spLocks noGrp="1" noChangeArrowheads="1"/>
          </p:cNvSpPr>
          <p:nvPr>
            <p:ph type="body" idx="1"/>
          </p:nvPr>
        </p:nvSpPr>
        <p:spPr bwMode="auto">
          <a:xfrm>
            <a:off x="533400" y="1371600"/>
            <a:ext cx="8077200" cy="5105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Fourth level</a:t>
            </a:r>
          </a:p>
          <a:p>
            <a:pPr lvl="4"/>
            <a:r>
              <a:rPr lang="en-US"/>
              <a:t>Fifth level</a:t>
            </a:r>
          </a:p>
        </p:txBody>
      </p:sp>
      <p:sp>
        <p:nvSpPr>
          <p:cNvPr id="2112" name="Rectangle 64"/>
          <p:cNvSpPr>
            <a:spLocks noChangeArrowheads="1"/>
          </p:cNvSpPr>
          <p:nvPr userDrawn="1"/>
        </p:nvSpPr>
        <p:spPr bwMode="auto">
          <a:xfrm>
            <a:off x="0" y="914400"/>
            <a:ext cx="9144000" cy="76200"/>
          </a:xfrm>
          <a:prstGeom prst="rect">
            <a:avLst/>
          </a:prstGeom>
          <a:solidFill>
            <a:srgbClr val="CCCC99"/>
          </a:solidFill>
          <a:ln w="9525">
            <a:noFill/>
            <a:miter lim="800000"/>
            <a:headEnd/>
            <a:tailEnd/>
          </a:ln>
          <a:effectLst/>
        </p:spPr>
        <p:txBody>
          <a:bodyPr/>
          <a:lstStyle/>
          <a:p>
            <a:pPr>
              <a:defRPr/>
            </a:pPr>
            <a:endParaRPr lang="en-US"/>
          </a:p>
        </p:txBody>
      </p:sp>
      <p:sp>
        <p:nvSpPr>
          <p:cNvPr id="2113" name="Text Box 65"/>
          <p:cNvSpPr txBox="1">
            <a:spLocks noChangeArrowheads="1"/>
          </p:cNvSpPr>
          <p:nvPr userDrawn="1"/>
        </p:nvSpPr>
        <p:spPr bwMode="auto">
          <a:xfrm>
            <a:off x="8742363" y="6613525"/>
            <a:ext cx="401637" cy="244475"/>
          </a:xfrm>
          <a:prstGeom prst="rect">
            <a:avLst/>
          </a:prstGeom>
          <a:noFill/>
          <a:ln w="9525">
            <a:noFill/>
            <a:miter lim="800000"/>
            <a:headEnd/>
            <a:tailEnd/>
          </a:ln>
          <a:effectLst/>
        </p:spPr>
        <p:txBody>
          <a:bodyPr wrap="none">
            <a:spAutoFit/>
          </a:bodyPr>
          <a:lstStyle/>
          <a:p>
            <a:pPr>
              <a:defRPr/>
            </a:pPr>
            <a:fld id="{C1618CF5-BB8D-4AEA-BBEB-DF1D9D131553}" type="slidenum">
              <a:rPr lang="en-US" sz="1000"/>
              <a:pPr>
                <a:defRPr/>
              </a:pPr>
              <a:t>‹#›</a:t>
            </a:fld>
            <a:endParaRPr lang="en-US" sz="1000"/>
          </a:p>
        </p:txBody>
      </p:sp>
    </p:spTree>
  </p:cSld>
  <p:clrMap bg1="lt1" tx1="dk1" bg2="lt2" tx2="dk2" accent1="accent1" accent2="accent2" accent3="accent3" accent4="accent4" accent5="accent5" accent6="accent6" hlink="hlink" folHlink="folHlink"/>
  <p:sldLayoutIdLst>
    <p:sldLayoutId id="2147483678"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transition/>
  <p:txStyles>
    <p:titleStyle>
      <a:lvl1pPr algn="l" rtl="0" eaLnBrk="0" fontAlgn="base" hangingPunct="0">
        <a:spcBef>
          <a:spcPct val="0"/>
        </a:spcBef>
        <a:spcAft>
          <a:spcPct val="0"/>
        </a:spcAft>
        <a:defRPr kumimoji="1" sz="3200">
          <a:solidFill>
            <a:srgbClr val="CCCCCC"/>
          </a:solidFill>
          <a:latin typeface="+mj-lt"/>
          <a:ea typeface="+mj-ea"/>
          <a:cs typeface="+mj-cs"/>
        </a:defRPr>
      </a:lvl1pPr>
      <a:lvl2pPr algn="l" rtl="0" eaLnBrk="0" fontAlgn="base" hangingPunct="0">
        <a:spcBef>
          <a:spcPct val="0"/>
        </a:spcBef>
        <a:spcAft>
          <a:spcPct val="0"/>
        </a:spcAft>
        <a:defRPr kumimoji="1" sz="3200">
          <a:solidFill>
            <a:srgbClr val="CCCCCC"/>
          </a:solidFill>
          <a:latin typeface="Arial Black" pitchFamily="34" charset="0"/>
        </a:defRPr>
      </a:lvl2pPr>
      <a:lvl3pPr algn="l" rtl="0" eaLnBrk="0" fontAlgn="base" hangingPunct="0">
        <a:spcBef>
          <a:spcPct val="0"/>
        </a:spcBef>
        <a:spcAft>
          <a:spcPct val="0"/>
        </a:spcAft>
        <a:defRPr kumimoji="1" sz="3200">
          <a:solidFill>
            <a:srgbClr val="CCCCCC"/>
          </a:solidFill>
          <a:latin typeface="Arial Black" pitchFamily="34" charset="0"/>
        </a:defRPr>
      </a:lvl3pPr>
      <a:lvl4pPr algn="l" rtl="0" eaLnBrk="0" fontAlgn="base" hangingPunct="0">
        <a:spcBef>
          <a:spcPct val="0"/>
        </a:spcBef>
        <a:spcAft>
          <a:spcPct val="0"/>
        </a:spcAft>
        <a:defRPr kumimoji="1" sz="3200">
          <a:solidFill>
            <a:srgbClr val="CCCCCC"/>
          </a:solidFill>
          <a:latin typeface="Arial Black" pitchFamily="34" charset="0"/>
        </a:defRPr>
      </a:lvl4pPr>
      <a:lvl5pPr algn="l" rtl="0" eaLnBrk="0" fontAlgn="base" hangingPunct="0">
        <a:spcBef>
          <a:spcPct val="0"/>
        </a:spcBef>
        <a:spcAft>
          <a:spcPct val="0"/>
        </a:spcAft>
        <a:defRPr kumimoji="1" sz="3200">
          <a:solidFill>
            <a:srgbClr val="CCCCCC"/>
          </a:solidFill>
          <a:latin typeface="Arial Black" pitchFamily="34" charset="0"/>
        </a:defRPr>
      </a:lvl5pPr>
      <a:lvl6pPr marL="457200" algn="l" rtl="0" eaLnBrk="0" fontAlgn="base" hangingPunct="0">
        <a:spcBef>
          <a:spcPct val="0"/>
        </a:spcBef>
        <a:spcAft>
          <a:spcPct val="0"/>
        </a:spcAft>
        <a:defRPr kumimoji="1" sz="3200">
          <a:solidFill>
            <a:srgbClr val="CCCCCC"/>
          </a:solidFill>
          <a:latin typeface="Arial Black" pitchFamily="34" charset="0"/>
        </a:defRPr>
      </a:lvl6pPr>
      <a:lvl7pPr marL="914400" algn="l" rtl="0" eaLnBrk="0" fontAlgn="base" hangingPunct="0">
        <a:spcBef>
          <a:spcPct val="0"/>
        </a:spcBef>
        <a:spcAft>
          <a:spcPct val="0"/>
        </a:spcAft>
        <a:defRPr kumimoji="1" sz="3200">
          <a:solidFill>
            <a:srgbClr val="CCCCCC"/>
          </a:solidFill>
          <a:latin typeface="Arial Black" pitchFamily="34" charset="0"/>
        </a:defRPr>
      </a:lvl7pPr>
      <a:lvl8pPr marL="1371600" algn="l" rtl="0" eaLnBrk="0" fontAlgn="base" hangingPunct="0">
        <a:spcBef>
          <a:spcPct val="0"/>
        </a:spcBef>
        <a:spcAft>
          <a:spcPct val="0"/>
        </a:spcAft>
        <a:defRPr kumimoji="1" sz="3200">
          <a:solidFill>
            <a:srgbClr val="CCCCCC"/>
          </a:solidFill>
          <a:latin typeface="Arial Black" pitchFamily="34" charset="0"/>
        </a:defRPr>
      </a:lvl8pPr>
      <a:lvl9pPr marL="1828800" algn="l" rtl="0" eaLnBrk="0" fontAlgn="base" hangingPunct="0">
        <a:spcBef>
          <a:spcPct val="0"/>
        </a:spcBef>
        <a:spcAft>
          <a:spcPct val="0"/>
        </a:spcAft>
        <a:defRPr kumimoji="1" sz="3200">
          <a:solidFill>
            <a:srgbClr val="CCCCCC"/>
          </a:solidFill>
          <a:latin typeface="Arial Black" pitchFamily="34" charset="0"/>
        </a:defRPr>
      </a:lvl9pPr>
    </p:titleStyle>
    <p:bodyStyle>
      <a:lvl1pPr marL="342900" indent="-342900" algn="l" rtl="0" eaLnBrk="0" fontAlgn="base" hangingPunct="0">
        <a:spcBef>
          <a:spcPct val="20000"/>
        </a:spcBef>
        <a:spcAft>
          <a:spcPct val="0"/>
        </a:spcAft>
        <a:buClr>
          <a:srgbClr val="969696"/>
        </a:buClr>
        <a:buChar char="•"/>
        <a:defRPr kumimoji="1" sz="2400">
          <a:solidFill>
            <a:srgbClr val="292929"/>
          </a:solidFill>
          <a:latin typeface="+mn-lt"/>
          <a:ea typeface="+mn-ea"/>
          <a:cs typeface="+mn-cs"/>
        </a:defRPr>
      </a:lvl1pPr>
      <a:lvl2pPr marL="742950" indent="-285750" algn="l" rtl="0" eaLnBrk="0" fontAlgn="base" hangingPunct="0">
        <a:spcBef>
          <a:spcPct val="20000"/>
        </a:spcBef>
        <a:spcAft>
          <a:spcPct val="0"/>
        </a:spcAft>
        <a:buChar char="–"/>
        <a:defRPr kumimoji="1" sz="2000">
          <a:solidFill>
            <a:srgbClr val="292929"/>
          </a:solidFill>
          <a:latin typeface="+mn-lt"/>
        </a:defRPr>
      </a:lvl2pPr>
      <a:lvl3pPr marL="1143000" indent="-228600" algn="l" rtl="0" eaLnBrk="0" fontAlgn="base" hangingPunct="0">
        <a:spcBef>
          <a:spcPct val="20000"/>
        </a:spcBef>
        <a:spcAft>
          <a:spcPct val="0"/>
        </a:spcAft>
        <a:buChar char="–"/>
        <a:defRPr kumimoji="1" sz="1600">
          <a:solidFill>
            <a:srgbClr val="292929"/>
          </a:solidFill>
          <a:latin typeface="+mn-lt"/>
        </a:defRPr>
      </a:lvl3pPr>
      <a:lvl4pPr marL="1600200" indent="-228600" algn="l" rtl="0" eaLnBrk="0" fontAlgn="base" hangingPunct="0">
        <a:spcBef>
          <a:spcPct val="20000"/>
        </a:spcBef>
        <a:spcAft>
          <a:spcPct val="0"/>
        </a:spcAft>
        <a:buChar char="–"/>
        <a:defRPr kumimoji="1" sz="2000">
          <a:solidFill>
            <a:srgbClr val="292929"/>
          </a:solidFill>
          <a:latin typeface="+mn-lt"/>
        </a:defRPr>
      </a:lvl4pPr>
      <a:lvl5pPr marL="2057400" indent="-228600" algn="l" rtl="0" eaLnBrk="0" fontAlgn="base" hangingPunct="0">
        <a:spcBef>
          <a:spcPct val="20000"/>
        </a:spcBef>
        <a:spcAft>
          <a:spcPct val="0"/>
        </a:spcAft>
        <a:buChar char="•"/>
        <a:defRPr kumimoji="1" sz="2000">
          <a:solidFill>
            <a:srgbClr val="292929"/>
          </a:solidFill>
          <a:latin typeface="+mn-lt"/>
        </a:defRPr>
      </a:lvl5pPr>
      <a:lvl6pPr marL="2514600" indent="-228600" algn="l" rtl="0" eaLnBrk="0" fontAlgn="base" hangingPunct="0">
        <a:spcBef>
          <a:spcPct val="20000"/>
        </a:spcBef>
        <a:spcAft>
          <a:spcPct val="0"/>
        </a:spcAft>
        <a:buChar char="•"/>
        <a:defRPr kumimoji="1" sz="2000">
          <a:solidFill>
            <a:srgbClr val="292929"/>
          </a:solidFill>
          <a:latin typeface="+mn-lt"/>
        </a:defRPr>
      </a:lvl6pPr>
      <a:lvl7pPr marL="2971800" indent="-228600" algn="l" rtl="0" eaLnBrk="0" fontAlgn="base" hangingPunct="0">
        <a:spcBef>
          <a:spcPct val="20000"/>
        </a:spcBef>
        <a:spcAft>
          <a:spcPct val="0"/>
        </a:spcAft>
        <a:buChar char="•"/>
        <a:defRPr kumimoji="1" sz="2000">
          <a:solidFill>
            <a:srgbClr val="292929"/>
          </a:solidFill>
          <a:latin typeface="+mn-lt"/>
        </a:defRPr>
      </a:lvl7pPr>
      <a:lvl8pPr marL="3429000" indent="-228600" algn="l" rtl="0" eaLnBrk="0" fontAlgn="base" hangingPunct="0">
        <a:spcBef>
          <a:spcPct val="20000"/>
        </a:spcBef>
        <a:spcAft>
          <a:spcPct val="0"/>
        </a:spcAft>
        <a:buChar char="•"/>
        <a:defRPr kumimoji="1" sz="2000">
          <a:solidFill>
            <a:srgbClr val="292929"/>
          </a:solidFill>
          <a:latin typeface="+mn-lt"/>
        </a:defRPr>
      </a:lvl8pPr>
      <a:lvl9pPr marL="3886200" indent="-228600" algn="l" rtl="0" eaLnBrk="0" fontAlgn="base" hangingPunct="0">
        <a:spcBef>
          <a:spcPct val="20000"/>
        </a:spcBef>
        <a:spcAft>
          <a:spcPct val="0"/>
        </a:spcAft>
        <a:buChar char="•"/>
        <a:defRPr kumimoji="1" sz="2000">
          <a:solidFill>
            <a:srgbClr val="292929"/>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ChangeArrowheads="1"/>
          </p:cNvSpPr>
          <p:nvPr/>
        </p:nvSpPr>
        <p:spPr bwMode="auto">
          <a:xfrm>
            <a:off x="0" y="0"/>
            <a:ext cx="9144000" cy="914400"/>
          </a:xfrm>
          <a:prstGeom prst="rect">
            <a:avLst/>
          </a:prstGeom>
          <a:solidFill>
            <a:srgbClr val="003366"/>
          </a:solidFill>
          <a:ln w="9525">
            <a:noFill/>
            <a:miter lim="800000"/>
            <a:headEnd/>
            <a:tailEnd/>
          </a:ln>
        </p:spPr>
        <p:txBody>
          <a:bodyPr lIns="92075" tIns="46038" rIns="92075" bIns="46038" anchor="ctr"/>
          <a:lstStyle/>
          <a:p>
            <a:pPr algn="l"/>
            <a:endParaRPr kumimoji="1" lang="en-US" sz="3200">
              <a:solidFill>
                <a:schemeClr val="accent1"/>
              </a:solidFill>
              <a:latin typeface="Arial Black" pitchFamily="34" charset="0"/>
            </a:endParaRPr>
          </a:p>
        </p:txBody>
      </p:sp>
      <p:sp>
        <p:nvSpPr>
          <p:cNvPr id="3076" name="Rectangle 4"/>
          <p:cNvSpPr>
            <a:spLocks noGrp="1" noChangeArrowheads="1"/>
          </p:cNvSpPr>
          <p:nvPr>
            <p:ph type="ctrTitle"/>
          </p:nvPr>
        </p:nvSpPr>
        <p:spPr>
          <a:xfrm>
            <a:off x="457200" y="1524000"/>
            <a:ext cx="8229600" cy="1600200"/>
          </a:xfrm>
          <a:noFill/>
        </p:spPr>
        <p:txBody>
          <a:bodyPr/>
          <a:lstStyle/>
          <a:p>
            <a:pPr algn="ctr"/>
            <a:r>
              <a:rPr kumimoji="0" lang="en-US" sz="3600" dirty="0">
                <a:solidFill>
                  <a:schemeClr val="tx1"/>
                </a:solidFill>
              </a:rPr>
              <a:t>Data Integration </a:t>
            </a:r>
            <a:r>
              <a:rPr kumimoji="0" lang="en-US" sz="3600">
                <a:solidFill>
                  <a:schemeClr val="tx1"/>
                </a:solidFill>
              </a:rPr>
              <a:t>Systems:</a:t>
            </a:r>
            <a:br>
              <a:rPr kumimoji="0" lang="en-US" sz="3600">
                <a:solidFill>
                  <a:schemeClr val="tx1"/>
                </a:solidFill>
              </a:rPr>
            </a:br>
            <a:r>
              <a:rPr kumimoji="0" lang="en-US" sz="3600">
                <a:solidFill>
                  <a:schemeClr val="tx1"/>
                </a:solidFill>
              </a:rPr>
              <a:t>An </a:t>
            </a:r>
            <a:r>
              <a:rPr kumimoji="0" lang="en-US" sz="3600" dirty="0">
                <a:solidFill>
                  <a:schemeClr val="tx1"/>
                </a:solidFill>
              </a:rPr>
              <a:t>Introduction</a:t>
            </a:r>
          </a:p>
        </p:txBody>
      </p:sp>
      <p:sp>
        <p:nvSpPr>
          <p:cNvPr id="3077" name="Rectangle 5"/>
          <p:cNvSpPr>
            <a:spLocks noGrp="1" noChangeArrowheads="1"/>
          </p:cNvSpPr>
          <p:nvPr>
            <p:ph type="subTitle" idx="1"/>
          </p:nvPr>
        </p:nvSpPr>
        <p:spPr>
          <a:xfrm>
            <a:off x="457200" y="3581400"/>
            <a:ext cx="8229600" cy="990600"/>
          </a:xfrm>
        </p:spPr>
        <p:txBody>
          <a:bodyPr/>
          <a:lstStyle/>
          <a:p>
            <a:pPr algn="r"/>
            <a:r>
              <a:rPr lang="en-US" sz="1800" i="1" dirty="0">
                <a:solidFill>
                  <a:srgbClr val="003366"/>
                </a:solidFill>
              </a:rPr>
              <a:t>Yannis </a:t>
            </a:r>
            <a:r>
              <a:rPr lang="en-US" sz="1800" i="1" dirty="0" err="1">
                <a:solidFill>
                  <a:srgbClr val="003366"/>
                </a:solidFill>
              </a:rPr>
              <a:t>Velegrakis</a:t>
            </a:r>
            <a:endParaRPr lang="en-US" sz="1800" i="1" dirty="0">
              <a:solidFill>
                <a:srgbClr val="003366"/>
              </a:solidFill>
            </a:endParaRPr>
          </a:p>
          <a:p>
            <a:pPr algn="r"/>
            <a:r>
              <a:rPr lang="en-US" sz="1800" i="1" dirty="0">
                <a:solidFill>
                  <a:srgbClr val="003366"/>
                </a:solidFill>
              </a:rPr>
              <a:t>Utrecht University</a:t>
            </a:r>
          </a:p>
        </p:txBody>
      </p:sp>
      <p:sp>
        <p:nvSpPr>
          <p:cNvPr id="3078" name="Rectangle 6"/>
          <p:cNvSpPr>
            <a:spLocks noChangeArrowheads="1"/>
          </p:cNvSpPr>
          <p:nvPr/>
        </p:nvSpPr>
        <p:spPr bwMode="auto">
          <a:xfrm>
            <a:off x="0" y="914400"/>
            <a:ext cx="9144000" cy="74613"/>
          </a:xfrm>
          <a:prstGeom prst="rect">
            <a:avLst/>
          </a:prstGeom>
          <a:solidFill>
            <a:srgbClr val="CCCC99"/>
          </a:solidFill>
          <a:ln w="9525">
            <a:noFill/>
            <a:miter lim="800000"/>
            <a:headEnd/>
            <a:tailEnd/>
          </a:ln>
        </p:spPr>
        <p:txBody>
          <a:bodyPr/>
          <a:lstStyle/>
          <a:p>
            <a:endParaRPr lang="en-US"/>
          </a:p>
        </p:txBody>
      </p:sp>
      <p:sp>
        <p:nvSpPr>
          <p:cNvPr id="3079" name="Rectangle 7"/>
          <p:cNvSpPr>
            <a:spLocks noChangeArrowheads="1"/>
          </p:cNvSpPr>
          <p:nvPr/>
        </p:nvSpPr>
        <p:spPr bwMode="auto">
          <a:xfrm>
            <a:off x="0" y="6096000"/>
            <a:ext cx="9144000" cy="762000"/>
          </a:xfrm>
          <a:prstGeom prst="rect">
            <a:avLst/>
          </a:prstGeom>
          <a:solidFill>
            <a:srgbClr val="003366"/>
          </a:solidFill>
          <a:ln w="9525">
            <a:noFill/>
            <a:miter lim="800000"/>
            <a:headEnd/>
            <a:tailEnd/>
          </a:ln>
        </p:spPr>
        <p:txBody>
          <a:bodyPr lIns="92075" tIns="46038" rIns="92075" bIns="46038" anchor="ctr"/>
          <a:lstStyle/>
          <a:p>
            <a:pPr>
              <a:spcBef>
                <a:spcPct val="20000"/>
              </a:spcBef>
              <a:buClr>
                <a:srgbClr val="969696"/>
              </a:buClr>
            </a:pPr>
            <a:endParaRPr kumimoji="1" lang="en-US" b="1">
              <a:solidFill>
                <a:srgbClr val="CCCCCC"/>
              </a:solidFill>
            </a:endParaRPr>
          </a:p>
        </p:txBody>
      </p:sp>
      <p:sp>
        <p:nvSpPr>
          <p:cNvPr id="2" name="TextBox 1">
            <a:extLst>
              <a:ext uri="{FF2B5EF4-FFF2-40B4-BE49-F238E27FC236}">
                <a16:creationId xmlns:a16="http://schemas.microsoft.com/office/drawing/2014/main" id="{EFF51682-14EB-445C-AC9D-9FE2B89F4526}"/>
              </a:ext>
            </a:extLst>
          </p:cNvPr>
          <p:cNvSpPr txBox="1"/>
          <p:nvPr/>
        </p:nvSpPr>
        <p:spPr>
          <a:xfrm>
            <a:off x="0" y="6642556"/>
            <a:ext cx="3227165" cy="215444"/>
          </a:xfrm>
          <a:prstGeom prst="rect">
            <a:avLst/>
          </a:prstGeom>
          <a:noFill/>
        </p:spPr>
        <p:txBody>
          <a:bodyPr wrap="none" rtlCol="0">
            <a:spAutoFit/>
          </a:bodyPr>
          <a:lstStyle/>
          <a:p>
            <a:r>
              <a:rPr lang="en-NL" sz="800" i="1" dirty="0">
                <a:solidFill>
                  <a:schemeClr val="bg1"/>
                </a:solidFill>
              </a:rPr>
              <a:t>Special Thanks to Michalis Petropoulos for t</a:t>
            </a:r>
            <a:r>
              <a:rPr lang="en-GB" sz="800" i="1" dirty="0">
                <a:solidFill>
                  <a:schemeClr val="bg1"/>
                </a:solidFill>
              </a:rPr>
              <a:t>he</a:t>
            </a:r>
            <a:r>
              <a:rPr lang="en-NL" sz="800" i="1" dirty="0">
                <a:solidFill>
                  <a:schemeClr val="bg1"/>
                </a:solidFill>
              </a:rPr>
              <a:t> initial Slides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12291" name="Rectangle 3"/>
          <p:cNvSpPr>
            <a:spLocks noGrp="1" noChangeArrowheads="1"/>
          </p:cNvSpPr>
          <p:nvPr>
            <p:ph type="title"/>
          </p:nvPr>
        </p:nvSpPr>
        <p:spPr/>
        <p:txBody>
          <a:bodyPr/>
          <a:lstStyle/>
          <a:p>
            <a:r>
              <a:rPr lang="en-US"/>
              <a:t>Issues for Query Processing</a:t>
            </a:r>
          </a:p>
        </p:txBody>
      </p:sp>
      <p:sp>
        <p:nvSpPr>
          <p:cNvPr id="12292"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2293"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2294"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12295"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2296"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2297"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12298"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2299"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2300"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12301" name="AutoShape 13"/>
          <p:cNvCxnSpPr>
            <a:cxnSpLocks noChangeShapeType="1"/>
            <a:stCxn id="12304" idx="2"/>
            <a:endCxn id="12296"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12302" name="AutoShape 14"/>
          <p:cNvCxnSpPr>
            <a:cxnSpLocks noChangeShapeType="1"/>
            <a:stCxn id="12294" idx="2"/>
            <a:endCxn id="12295"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12303" name="AutoShape 15"/>
          <p:cNvCxnSpPr>
            <a:cxnSpLocks noChangeShapeType="1"/>
            <a:stCxn id="12305" idx="2"/>
            <a:endCxn id="12299"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12304"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12305"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12306"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Translation</a:t>
            </a:r>
          </a:p>
        </p:txBody>
      </p:sp>
      <p:sp>
        <p:nvSpPr>
          <p:cNvPr id="12307" name="AutoShape 20"/>
          <p:cNvSpPr>
            <a:spLocks noChangeArrowheads="1"/>
          </p:cNvSpPr>
          <p:nvPr/>
        </p:nvSpPr>
        <p:spPr bwMode="auto">
          <a:xfrm>
            <a:off x="1447800" y="2971800"/>
            <a:ext cx="1562100" cy="304800"/>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sp>
        <p:nvSpPr>
          <p:cNvPr id="1289237" name="AutoShape 21"/>
          <p:cNvSpPr>
            <a:spLocks noChangeArrowheads="1"/>
          </p:cNvSpPr>
          <p:nvPr/>
        </p:nvSpPr>
        <p:spPr bwMode="auto">
          <a:xfrm>
            <a:off x="1447800" y="3352800"/>
            <a:ext cx="1562100" cy="304800"/>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Optimization</a:t>
            </a:r>
          </a:p>
        </p:txBody>
      </p:sp>
      <p:sp>
        <p:nvSpPr>
          <p:cNvPr id="1289238" name="AutoShape 22"/>
          <p:cNvSpPr>
            <a:spLocks noChangeArrowheads="1"/>
          </p:cNvSpPr>
          <p:nvPr/>
        </p:nvSpPr>
        <p:spPr bwMode="auto">
          <a:xfrm>
            <a:off x="1447800" y="3733800"/>
            <a:ext cx="1562100" cy="304800"/>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Execution</a:t>
            </a:r>
          </a:p>
        </p:txBody>
      </p:sp>
      <p:cxnSp>
        <p:nvCxnSpPr>
          <p:cNvPr id="12310" name="AutoShape 23"/>
          <p:cNvCxnSpPr>
            <a:cxnSpLocks noChangeShapeType="1"/>
            <a:endCxn id="12311"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12311"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cxnSp>
        <p:nvCxnSpPr>
          <p:cNvPr id="1289244" name="AutoShape 28"/>
          <p:cNvCxnSpPr>
            <a:cxnSpLocks noChangeShapeType="1"/>
          </p:cNvCxnSpPr>
          <p:nvPr/>
        </p:nvCxnSpPr>
        <p:spPr bwMode="auto">
          <a:xfrm flipV="1">
            <a:off x="838200" y="5334000"/>
            <a:ext cx="0" cy="228600"/>
          </a:xfrm>
          <a:prstGeom prst="straightConnector1">
            <a:avLst/>
          </a:prstGeom>
          <a:noFill/>
          <a:ln w="12700">
            <a:solidFill>
              <a:schemeClr val="tx1"/>
            </a:solidFill>
            <a:round/>
            <a:headEnd type="triangle" w="med" len="med"/>
            <a:tailEnd/>
          </a:ln>
        </p:spPr>
      </p:cxnSp>
      <p:grpSp>
        <p:nvGrpSpPr>
          <p:cNvPr id="2" name="Group 29"/>
          <p:cNvGrpSpPr>
            <a:grpSpLocks/>
          </p:cNvGrpSpPr>
          <p:nvPr/>
        </p:nvGrpSpPr>
        <p:grpSpPr bwMode="auto">
          <a:xfrm>
            <a:off x="457200" y="4191000"/>
            <a:ext cx="1390650" cy="1143000"/>
            <a:chOff x="768" y="2544"/>
            <a:chExt cx="876" cy="720"/>
          </a:xfrm>
        </p:grpSpPr>
        <p:sp>
          <p:nvSpPr>
            <p:cNvPr id="12315" name="AutoShape 30"/>
            <p:cNvSpPr>
              <a:spLocks noChangeArrowheads="1"/>
            </p:cNvSpPr>
            <p:nvPr/>
          </p:nvSpPr>
          <p:spPr bwMode="auto">
            <a:xfrm>
              <a:off x="768"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2316" name="AutoShape 31"/>
            <p:cNvCxnSpPr>
              <a:cxnSpLocks noChangeShapeType="1"/>
            </p:cNvCxnSpPr>
            <p:nvPr/>
          </p:nvCxnSpPr>
          <p:spPr bwMode="auto">
            <a:xfrm flipV="1">
              <a:off x="960" y="2544"/>
              <a:ext cx="684" cy="432"/>
            </a:xfrm>
            <a:prstGeom prst="straightConnector1">
              <a:avLst/>
            </a:prstGeom>
            <a:noFill/>
            <a:ln w="12700">
              <a:solidFill>
                <a:schemeClr val="tx1"/>
              </a:solidFill>
              <a:round/>
              <a:headEnd type="triangle" w="med" len="med"/>
              <a:tailEnd/>
            </a:ln>
          </p:spPr>
        </p:cxnSp>
      </p:grpSp>
      <p:sp>
        <p:nvSpPr>
          <p:cNvPr id="1289256" name="Rectangle 40"/>
          <p:cNvSpPr>
            <a:spLocks noChangeArrowheads="1"/>
          </p:cNvSpPr>
          <p:nvPr/>
        </p:nvSpPr>
        <p:spPr bwMode="auto">
          <a:xfrm>
            <a:off x="4648200" y="2057400"/>
            <a:ext cx="4191000" cy="19812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buFontTx/>
              <a:buChar char="•"/>
            </a:pPr>
            <a:r>
              <a:rPr kumimoji="1" lang="en-US" sz="2400">
                <a:solidFill>
                  <a:srgbClr val="292929"/>
                </a:solidFill>
              </a:rPr>
              <a:t>Different query languages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923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89238"/>
                                        </p:tgtEl>
                                        <p:attrNameLst>
                                          <p:attrName>style.visibility</p:attrName>
                                        </p:attrNameLst>
                                      </p:cBhvr>
                                      <p:to>
                                        <p:strVal val="visible"/>
                                      </p:to>
                                    </p:set>
                                  </p:childTnLst>
                                </p:cTn>
                              </p:par>
                            </p:childTnLst>
                          </p:cTn>
                        </p:par>
                        <p:par>
                          <p:cTn id="10" fill="hold">
                            <p:stCondLst>
                              <p:cond delay="0"/>
                            </p:stCondLst>
                            <p:childTnLst>
                              <p:par>
                                <p:cTn id="11" presetID="22" presetClass="entr" presetSubtype="1"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up)">
                                      <p:cBhvr>
                                        <p:cTn id="13" dur="500"/>
                                        <p:tgtEl>
                                          <p:spTgt spid="2"/>
                                        </p:tgtEl>
                                      </p:cBhvr>
                                    </p:animEffect>
                                  </p:childTnLst>
                                </p:cTn>
                              </p:par>
                            </p:childTnLst>
                          </p:cTn>
                        </p:par>
                        <p:par>
                          <p:cTn id="14" fill="hold">
                            <p:stCondLst>
                              <p:cond delay="500"/>
                            </p:stCondLst>
                            <p:childTnLst>
                              <p:par>
                                <p:cTn id="15" presetID="22" presetClass="entr" presetSubtype="1" fill="hold" nodeType="afterEffect">
                                  <p:stCondLst>
                                    <p:cond delay="0"/>
                                  </p:stCondLst>
                                  <p:childTnLst>
                                    <p:set>
                                      <p:cBhvr>
                                        <p:cTn id="16" dur="1" fill="hold">
                                          <p:stCondLst>
                                            <p:cond delay="0"/>
                                          </p:stCondLst>
                                        </p:cTn>
                                        <p:tgtEl>
                                          <p:spTgt spid="1289244"/>
                                        </p:tgtEl>
                                        <p:attrNameLst>
                                          <p:attrName>style.visibility</p:attrName>
                                        </p:attrNameLst>
                                      </p:cBhvr>
                                      <p:to>
                                        <p:strVal val="visible"/>
                                      </p:to>
                                    </p:set>
                                    <p:animEffect transition="in" filter="wipe(up)">
                                      <p:cBhvr>
                                        <p:cTn id="17" dur="500"/>
                                        <p:tgtEl>
                                          <p:spTgt spid="1289244"/>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289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9237" grpId="0" animBg="1"/>
      <p:bldP spid="1289238" grpId="0" animBg="1"/>
      <p:bldP spid="128925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5399" name="AutoShape 39"/>
          <p:cNvSpPr>
            <a:spLocks noChangeArrowheads="1"/>
          </p:cNvSpPr>
          <p:nvPr/>
        </p:nvSpPr>
        <p:spPr bwMode="auto">
          <a:xfrm>
            <a:off x="762000" y="3657600"/>
            <a:ext cx="6172200" cy="2819400"/>
          </a:xfrm>
          <a:prstGeom prst="roundRect">
            <a:avLst>
              <a:gd name="adj" fmla="val 2310"/>
            </a:avLst>
          </a:prstGeom>
          <a:solidFill>
            <a:srgbClr val="CCCC99"/>
          </a:solidFill>
          <a:ln w="25400">
            <a:noFill/>
            <a:round/>
            <a:headEnd/>
            <a:tailEnd/>
          </a:ln>
        </p:spPr>
        <p:txBody>
          <a:bodyPr wrap="none"/>
          <a:lstStyle/>
          <a:p>
            <a:r>
              <a:rPr lang="en-US" b="1"/>
              <a:t>Local Source A</a:t>
            </a:r>
          </a:p>
        </p:txBody>
      </p:sp>
      <p:pic>
        <p:nvPicPr>
          <p:cNvPr id="1295405" name="Picture 45"/>
          <p:cNvPicPr>
            <a:picLocks noChangeAspect="1" noChangeArrowheads="1"/>
          </p:cNvPicPr>
          <p:nvPr/>
        </p:nvPicPr>
        <p:blipFill>
          <a:blip r:embed="rId3"/>
          <a:srcRect r="41028" b="74138"/>
          <a:stretch>
            <a:fillRect/>
          </a:stretch>
        </p:blipFill>
        <p:spPr bwMode="auto">
          <a:xfrm>
            <a:off x="914400" y="4038600"/>
            <a:ext cx="5791200" cy="2286000"/>
          </a:xfrm>
          <a:prstGeom prst="rect">
            <a:avLst/>
          </a:prstGeom>
          <a:noFill/>
          <a:ln w="9525">
            <a:noFill/>
            <a:miter lim="800000"/>
            <a:headEnd/>
            <a:tailEnd/>
          </a:ln>
        </p:spPr>
      </p:pic>
      <p:sp>
        <p:nvSpPr>
          <p:cNvPr id="13316" name="Rectangle 3"/>
          <p:cNvSpPr>
            <a:spLocks noGrp="1" noChangeArrowheads="1"/>
          </p:cNvSpPr>
          <p:nvPr>
            <p:ph type="title"/>
          </p:nvPr>
        </p:nvSpPr>
        <p:spPr/>
        <p:txBody>
          <a:bodyPr/>
          <a:lstStyle/>
          <a:p>
            <a:r>
              <a:rPr lang="en-US"/>
              <a:t>Issues for Query Processing</a:t>
            </a:r>
          </a:p>
        </p:txBody>
      </p:sp>
      <p:sp>
        <p:nvSpPr>
          <p:cNvPr id="13317"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Translation</a:t>
            </a:r>
          </a:p>
        </p:txBody>
      </p:sp>
      <p:sp>
        <p:nvSpPr>
          <p:cNvPr id="1295396" name="AutoShape 36"/>
          <p:cNvSpPr>
            <a:spLocks noChangeArrowheads="1"/>
          </p:cNvSpPr>
          <p:nvPr/>
        </p:nvSpPr>
        <p:spPr bwMode="auto">
          <a:xfrm>
            <a:off x="7010400" y="3276600"/>
            <a:ext cx="533400" cy="2895600"/>
          </a:xfrm>
          <a:prstGeom prst="downArrow">
            <a:avLst>
              <a:gd name="adj1" fmla="val 50000"/>
              <a:gd name="adj2" fmla="val 66952"/>
            </a:avLst>
          </a:prstGeom>
          <a:gradFill rotWithShape="1">
            <a:gsLst>
              <a:gs pos="0">
                <a:schemeClr val="accent2">
                  <a:gamma/>
                  <a:tint val="0"/>
                  <a:invGamma/>
                </a:schemeClr>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3319" name="AutoShape 37"/>
          <p:cNvSpPr>
            <a:spLocks noChangeArrowheads="1"/>
          </p:cNvSpPr>
          <p:nvPr/>
        </p:nvSpPr>
        <p:spPr bwMode="auto">
          <a:xfrm>
            <a:off x="762000" y="1752600"/>
            <a:ext cx="1981200" cy="1828800"/>
          </a:xfrm>
          <a:prstGeom prst="roundRect">
            <a:avLst>
              <a:gd name="adj" fmla="val 3380"/>
            </a:avLst>
          </a:prstGeom>
          <a:solidFill>
            <a:srgbClr val="CCCC99"/>
          </a:solidFill>
          <a:ln w="25400">
            <a:noFill/>
            <a:round/>
            <a:headEnd/>
            <a:tailEnd/>
          </a:ln>
        </p:spPr>
        <p:txBody>
          <a:bodyPr wrap="none"/>
          <a:lstStyle/>
          <a:p>
            <a:r>
              <a:rPr lang="en-US" b="1"/>
              <a:t>Global Schema</a:t>
            </a:r>
          </a:p>
        </p:txBody>
      </p:sp>
      <p:sp>
        <p:nvSpPr>
          <p:cNvPr id="13320" name="AutoShape 38"/>
          <p:cNvSpPr>
            <a:spLocks noChangeArrowheads="1"/>
          </p:cNvSpPr>
          <p:nvPr/>
        </p:nvSpPr>
        <p:spPr bwMode="auto">
          <a:xfrm>
            <a:off x="990600" y="213360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t>
            </a:r>
          </a:p>
          <a:p>
            <a:pPr algn="l" defTabSz="417513" eaLnBrk="1" hangingPunct="1"/>
            <a:r>
              <a:rPr lang="en-US" sz="1200"/>
              <a:t>Title</a:t>
            </a:r>
          </a:p>
          <a:p>
            <a:pPr algn="l" defTabSz="417513" eaLnBrk="1" hangingPunct="1"/>
            <a:r>
              <a:rPr lang="en-US" sz="1200"/>
              <a:t>ISBN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Edition</a:t>
            </a:r>
          </a:p>
        </p:txBody>
      </p:sp>
      <p:sp>
        <p:nvSpPr>
          <p:cNvPr id="13321" name="Rectangle 41"/>
          <p:cNvSpPr>
            <a:spLocks noChangeArrowheads="1"/>
          </p:cNvSpPr>
          <p:nvPr/>
        </p:nvSpPr>
        <p:spPr bwMode="auto">
          <a:xfrm>
            <a:off x="3124200" y="1981200"/>
            <a:ext cx="4724400" cy="13716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2400">
                <a:solidFill>
                  <a:srgbClr val="292929"/>
                </a:solidFill>
              </a:rPr>
              <a:t>SELECT ISBN, Price</a:t>
            </a:r>
          </a:p>
          <a:p>
            <a:pPr marL="342900" indent="-342900" algn="l">
              <a:spcBef>
                <a:spcPct val="20000"/>
              </a:spcBef>
              <a:buClr>
                <a:srgbClr val="969696"/>
              </a:buClr>
            </a:pPr>
            <a:r>
              <a:rPr kumimoji="1" lang="en-US" sz="2400">
                <a:solidFill>
                  <a:srgbClr val="292929"/>
                </a:solidFill>
              </a:rPr>
              <a:t>FROM Books</a:t>
            </a:r>
          </a:p>
          <a:p>
            <a:pPr marL="342900" indent="-342900" algn="l">
              <a:spcBef>
                <a:spcPct val="20000"/>
              </a:spcBef>
              <a:buClr>
                <a:srgbClr val="969696"/>
              </a:buClr>
            </a:pPr>
            <a:r>
              <a:rPr kumimoji="1" lang="en-US" sz="2400">
                <a:solidFill>
                  <a:srgbClr val="292929"/>
                </a:solidFill>
              </a:rPr>
              <a:t>WHERE Title = ‘on the road’</a:t>
            </a:r>
            <a:endParaRPr kumimoji="1" lang="en-US" sz="2400" i="1">
              <a:solidFill>
                <a:srgbClr val="292929"/>
              </a:solidFill>
            </a:endParaRPr>
          </a:p>
        </p:txBody>
      </p:sp>
      <p:sp>
        <p:nvSpPr>
          <p:cNvPr id="1295402" name="Rectangle 42"/>
          <p:cNvSpPr>
            <a:spLocks noChangeArrowheads="1"/>
          </p:cNvSpPr>
          <p:nvPr/>
        </p:nvSpPr>
        <p:spPr bwMode="auto">
          <a:xfrm>
            <a:off x="457200" y="6172200"/>
            <a:ext cx="8305800" cy="304800"/>
          </a:xfrm>
          <a:prstGeom prst="rect">
            <a:avLst/>
          </a:prstGeom>
          <a:solidFill>
            <a:schemeClr val="bg1"/>
          </a:solidFill>
          <a:ln w="9525">
            <a:noFill/>
            <a:miter lim="800000"/>
            <a:headEnd/>
            <a:tailEnd/>
          </a:ln>
        </p:spPr>
        <p:txBody>
          <a:bodyPr lIns="0" tIns="46038" rIns="0" bIns="46038"/>
          <a:lstStyle/>
          <a:p>
            <a:pPr marL="342900" indent="-342900" algn="l">
              <a:spcBef>
                <a:spcPct val="20000"/>
              </a:spcBef>
              <a:buClr>
                <a:srgbClr val="969696"/>
              </a:buClr>
            </a:pPr>
            <a:r>
              <a:rPr kumimoji="1" lang="en-US" sz="1600">
                <a:solidFill>
                  <a:srgbClr val="292929"/>
                </a:solidFill>
              </a:rPr>
              <a:t>http://www.amazon.com/homepage.html?ItemType=Books&amp;Title=on+the+road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53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954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1295396"/>
                                        </p:tgtEl>
                                        <p:attrNameLst>
                                          <p:attrName>style.visibility</p:attrName>
                                        </p:attrNameLst>
                                      </p:cBhvr>
                                      <p:to>
                                        <p:strVal val="visible"/>
                                      </p:to>
                                    </p:set>
                                    <p:animEffect transition="in" filter="wipe(up)">
                                      <p:cBhvr>
                                        <p:cTn id="13" dur="500"/>
                                        <p:tgtEl>
                                          <p:spTgt spid="1295396"/>
                                        </p:tgtEl>
                                      </p:cBhvr>
                                    </p:animEffec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295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5399" grpId="0" animBg="1"/>
      <p:bldP spid="1295396" grpId="0" animBg="1"/>
      <p:bldP spid="129540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14339" name="Rectangle 3"/>
          <p:cNvSpPr>
            <a:spLocks noGrp="1" noChangeArrowheads="1"/>
          </p:cNvSpPr>
          <p:nvPr>
            <p:ph type="title"/>
          </p:nvPr>
        </p:nvSpPr>
        <p:spPr/>
        <p:txBody>
          <a:bodyPr/>
          <a:lstStyle/>
          <a:p>
            <a:r>
              <a:rPr lang="en-US"/>
              <a:t>Issues for Query Processing</a:t>
            </a:r>
          </a:p>
        </p:txBody>
      </p:sp>
      <p:sp>
        <p:nvSpPr>
          <p:cNvPr id="14340"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4341"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4342"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14343"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4344"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4345"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14346"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4347"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4348"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14349" name="AutoShape 13"/>
          <p:cNvCxnSpPr>
            <a:cxnSpLocks noChangeShapeType="1"/>
            <a:stCxn id="14352" idx="2"/>
            <a:endCxn id="14344"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14350" name="AutoShape 14"/>
          <p:cNvCxnSpPr>
            <a:cxnSpLocks noChangeShapeType="1"/>
            <a:stCxn id="14342" idx="2"/>
            <a:endCxn id="14343"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14351" name="AutoShape 15"/>
          <p:cNvCxnSpPr>
            <a:cxnSpLocks noChangeShapeType="1"/>
            <a:stCxn id="14353" idx="2"/>
            <a:endCxn id="14347"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14352"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14353"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14354"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Data Translation</a:t>
            </a:r>
          </a:p>
        </p:txBody>
      </p:sp>
      <p:grpSp>
        <p:nvGrpSpPr>
          <p:cNvPr id="14355" name="Group 19"/>
          <p:cNvGrpSpPr>
            <a:grpSpLocks/>
          </p:cNvGrpSpPr>
          <p:nvPr/>
        </p:nvGrpSpPr>
        <p:grpSpPr bwMode="auto">
          <a:xfrm>
            <a:off x="1447800" y="2971800"/>
            <a:ext cx="1562100" cy="1066800"/>
            <a:chOff x="1392" y="1776"/>
            <a:chExt cx="984" cy="672"/>
          </a:xfrm>
        </p:grpSpPr>
        <p:sp>
          <p:nvSpPr>
            <p:cNvPr id="14365" name="AutoShape 20"/>
            <p:cNvSpPr>
              <a:spLocks noChangeArrowheads="1"/>
            </p:cNvSpPr>
            <p:nvPr/>
          </p:nvSpPr>
          <p:spPr bwMode="auto">
            <a:xfrm>
              <a:off x="1392" y="177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sp>
          <p:nvSpPr>
            <p:cNvPr id="14366" name="AutoShape 21"/>
            <p:cNvSpPr>
              <a:spLocks noChangeArrowheads="1"/>
            </p:cNvSpPr>
            <p:nvPr/>
          </p:nvSpPr>
          <p:spPr bwMode="auto">
            <a:xfrm>
              <a:off x="1392" y="201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Optimization</a:t>
              </a:r>
            </a:p>
          </p:txBody>
        </p:sp>
        <p:sp>
          <p:nvSpPr>
            <p:cNvPr id="14367" name="AutoShape 22"/>
            <p:cNvSpPr>
              <a:spLocks noChangeArrowheads="1"/>
            </p:cNvSpPr>
            <p:nvPr/>
          </p:nvSpPr>
          <p:spPr bwMode="auto">
            <a:xfrm>
              <a:off x="1392" y="225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Execution</a:t>
              </a:r>
            </a:p>
          </p:txBody>
        </p:sp>
      </p:grpSp>
      <p:cxnSp>
        <p:nvCxnSpPr>
          <p:cNvPr id="14356" name="AutoShape 23"/>
          <p:cNvCxnSpPr>
            <a:cxnSpLocks noChangeShapeType="1"/>
            <a:endCxn id="14357"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14357"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cxnSp>
        <p:nvCxnSpPr>
          <p:cNvPr id="1290267" name="AutoShape 27"/>
          <p:cNvCxnSpPr>
            <a:cxnSpLocks noChangeShapeType="1"/>
          </p:cNvCxnSpPr>
          <p:nvPr/>
        </p:nvCxnSpPr>
        <p:spPr bwMode="auto">
          <a:xfrm flipV="1">
            <a:off x="990600" y="5334000"/>
            <a:ext cx="0" cy="228600"/>
          </a:xfrm>
          <a:prstGeom prst="straightConnector1">
            <a:avLst/>
          </a:prstGeom>
          <a:noFill/>
          <a:ln w="12700">
            <a:solidFill>
              <a:schemeClr val="tx1"/>
            </a:solidFill>
            <a:round/>
            <a:headEnd/>
            <a:tailEnd type="triangle" w="med" len="med"/>
          </a:ln>
        </p:spPr>
      </p:cxnSp>
      <p:cxnSp>
        <p:nvCxnSpPr>
          <p:cNvPr id="14359" name="AutoShape 28"/>
          <p:cNvCxnSpPr>
            <a:cxnSpLocks noChangeShapeType="1"/>
          </p:cNvCxnSpPr>
          <p:nvPr/>
        </p:nvCxnSpPr>
        <p:spPr bwMode="auto">
          <a:xfrm flipV="1">
            <a:off x="838200" y="5334000"/>
            <a:ext cx="0" cy="228600"/>
          </a:xfrm>
          <a:prstGeom prst="straightConnector1">
            <a:avLst/>
          </a:prstGeom>
          <a:noFill/>
          <a:ln w="12700">
            <a:solidFill>
              <a:schemeClr val="tx1"/>
            </a:solidFill>
            <a:round/>
            <a:headEnd type="triangle" w="med" len="med"/>
            <a:tailEnd/>
          </a:ln>
        </p:spPr>
      </p:cxnSp>
      <p:grpSp>
        <p:nvGrpSpPr>
          <p:cNvPr id="14360" name="Group 29"/>
          <p:cNvGrpSpPr>
            <a:grpSpLocks/>
          </p:cNvGrpSpPr>
          <p:nvPr/>
        </p:nvGrpSpPr>
        <p:grpSpPr bwMode="auto">
          <a:xfrm>
            <a:off x="457200" y="4191000"/>
            <a:ext cx="1390650" cy="1143000"/>
            <a:chOff x="768" y="2544"/>
            <a:chExt cx="876" cy="720"/>
          </a:xfrm>
        </p:grpSpPr>
        <p:sp>
          <p:nvSpPr>
            <p:cNvPr id="14363" name="AutoShape 30"/>
            <p:cNvSpPr>
              <a:spLocks noChangeArrowheads="1"/>
            </p:cNvSpPr>
            <p:nvPr/>
          </p:nvSpPr>
          <p:spPr bwMode="auto">
            <a:xfrm>
              <a:off x="768"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4364" name="AutoShape 31"/>
            <p:cNvCxnSpPr>
              <a:cxnSpLocks noChangeShapeType="1"/>
            </p:cNvCxnSpPr>
            <p:nvPr/>
          </p:nvCxnSpPr>
          <p:spPr bwMode="auto">
            <a:xfrm flipV="1">
              <a:off x="960" y="2544"/>
              <a:ext cx="684" cy="432"/>
            </a:xfrm>
            <a:prstGeom prst="straightConnector1">
              <a:avLst/>
            </a:prstGeom>
            <a:noFill/>
            <a:ln w="12700">
              <a:solidFill>
                <a:schemeClr val="tx1"/>
              </a:solidFill>
              <a:round/>
              <a:headEnd type="triangle" w="med" len="med"/>
              <a:tailEnd/>
            </a:ln>
          </p:spPr>
        </p:cxnSp>
      </p:grpSp>
      <p:cxnSp>
        <p:nvCxnSpPr>
          <p:cNvPr id="1290278" name="AutoShape 38"/>
          <p:cNvCxnSpPr>
            <a:cxnSpLocks noChangeShapeType="1"/>
          </p:cNvCxnSpPr>
          <p:nvPr/>
        </p:nvCxnSpPr>
        <p:spPr bwMode="auto">
          <a:xfrm flipV="1">
            <a:off x="1047750" y="4191000"/>
            <a:ext cx="1085850" cy="685800"/>
          </a:xfrm>
          <a:prstGeom prst="straightConnector1">
            <a:avLst/>
          </a:prstGeom>
          <a:noFill/>
          <a:ln w="12700">
            <a:solidFill>
              <a:schemeClr val="tx1"/>
            </a:solidFill>
            <a:round/>
            <a:headEnd/>
            <a:tailEnd type="triangle" w="med" len="med"/>
          </a:ln>
        </p:spPr>
      </p:cxnSp>
      <p:sp>
        <p:nvSpPr>
          <p:cNvPr id="1290281" name="Rectangle 41"/>
          <p:cNvSpPr>
            <a:spLocks noChangeArrowheads="1"/>
          </p:cNvSpPr>
          <p:nvPr/>
        </p:nvSpPr>
        <p:spPr bwMode="auto">
          <a:xfrm>
            <a:off x="4648200" y="2057400"/>
            <a:ext cx="4191000" cy="19812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buFontTx/>
              <a:buChar char="•"/>
            </a:pPr>
            <a:r>
              <a:rPr kumimoji="1" lang="en-US" sz="2400">
                <a:solidFill>
                  <a:srgbClr val="292929"/>
                </a:solidFill>
              </a:rPr>
              <a:t>Different data models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90267"/>
                                        </p:tgtEl>
                                        <p:attrNameLst>
                                          <p:attrName>style.visibility</p:attrName>
                                        </p:attrNameLst>
                                      </p:cBhvr>
                                      <p:to>
                                        <p:strVal val="visible"/>
                                      </p:to>
                                    </p:set>
                                    <p:animEffect transition="in" filter="wipe(down)">
                                      <p:cBhvr>
                                        <p:cTn id="7" dur="500"/>
                                        <p:tgtEl>
                                          <p:spTgt spid="12902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1290278"/>
                                        </p:tgtEl>
                                        <p:attrNameLst>
                                          <p:attrName>style.visibility</p:attrName>
                                        </p:attrNameLst>
                                      </p:cBhvr>
                                      <p:to>
                                        <p:strVal val="visible"/>
                                      </p:to>
                                    </p:set>
                                    <p:animEffect transition="in" filter="wipe(down)">
                                      <p:cBhvr>
                                        <p:cTn id="11" dur="500"/>
                                        <p:tgtEl>
                                          <p:spTgt spid="1290278"/>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290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title"/>
          </p:nvPr>
        </p:nvSpPr>
        <p:spPr/>
        <p:txBody>
          <a:bodyPr/>
          <a:lstStyle/>
          <a:p>
            <a:r>
              <a:rPr lang="en-US"/>
              <a:t>Issues for Query Processing</a:t>
            </a:r>
          </a:p>
        </p:txBody>
      </p:sp>
      <p:sp>
        <p:nvSpPr>
          <p:cNvPr id="15363"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Data Translation</a:t>
            </a:r>
          </a:p>
        </p:txBody>
      </p:sp>
      <p:sp>
        <p:nvSpPr>
          <p:cNvPr id="15364" name="Rectangle 32"/>
          <p:cNvSpPr>
            <a:spLocks noChangeArrowheads="1"/>
          </p:cNvSpPr>
          <p:nvPr/>
        </p:nvSpPr>
        <p:spPr bwMode="auto">
          <a:xfrm>
            <a:off x="5181600" y="3498850"/>
            <a:ext cx="3505200" cy="3282950"/>
          </a:xfrm>
          <a:prstGeom prst="rect">
            <a:avLst/>
          </a:prstGeom>
          <a:noFill/>
          <a:ln w="9525">
            <a:noFill/>
            <a:miter lim="800000"/>
            <a:headEnd/>
            <a:tailEnd/>
          </a:ln>
        </p:spPr>
        <p:txBody>
          <a:bodyPr>
            <a:spAutoFit/>
          </a:bodyPr>
          <a:lstStyle/>
          <a:p>
            <a:pPr algn="l"/>
            <a:r>
              <a:rPr lang="en-US"/>
              <a:t>&lt;table&gt;</a:t>
            </a:r>
          </a:p>
          <a:p>
            <a:pPr algn="l"/>
            <a:r>
              <a:rPr lang="en-US"/>
              <a:t>   &lt;tr&gt;</a:t>
            </a:r>
          </a:p>
          <a:p>
            <a:pPr algn="l"/>
            <a:r>
              <a:rPr lang="en-US"/>
              <a:t>      &lt;td&gt;</a:t>
            </a:r>
          </a:p>
          <a:p>
            <a:pPr algn="l"/>
            <a:r>
              <a:rPr lang="en-US"/>
              <a:t>         &lt;a href=/details?isbn=123&gt;</a:t>
            </a:r>
          </a:p>
          <a:p>
            <a:pPr algn="l"/>
            <a:r>
              <a:rPr lang="en-US"/>
              <a:t>            &lt;b&gt;On the Road&lt;/b&gt;</a:t>
            </a:r>
          </a:p>
          <a:p>
            <a:pPr algn="l"/>
            <a:r>
              <a:rPr lang="en-US"/>
              <a:t>         &lt;/a&gt;</a:t>
            </a:r>
          </a:p>
          <a:p>
            <a:pPr algn="l"/>
            <a:r>
              <a:rPr lang="en-US"/>
              <a:t>         -- by Jack Kerouac; Paperback</a:t>
            </a:r>
          </a:p>
          <a:p>
            <a:pPr algn="l"/>
            <a:r>
              <a:rPr lang="en-US"/>
              <a:t>         &lt;br&gt;</a:t>
            </a:r>
          </a:p>
          <a:p>
            <a:pPr algn="l"/>
            <a:r>
              <a:rPr lang="en-US"/>
              <a:t>         &lt;a href=/details?isbn=123&gt;</a:t>
            </a:r>
          </a:p>
          <a:p>
            <a:pPr algn="l"/>
            <a:r>
              <a:rPr lang="en-US"/>
              <a:t>            Buy new</a:t>
            </a:r>
          </a:p>
          <a:p>
            <a:pPr algn="l"/>
            <a:r>
              <a:rPr lang="en-US"/>
              <a:t>         &lt;/a&gt;</a:t>
            </a:r>
          </a:p>
          <a:p>
            <a:pPr algn="l"/>
            <a:r>
              <a:rPr lang="en-US"/>
              <a:t>         :&lt;b class=price&gt;$10.86&lt;/b&gt;</a:t>
            </a:r>
          </a:p>
          <a:p>
            <a:pPr algn="l"/>
            <a:r>
              <a:rPr lang="en-US"/>
              <a:t>      &lt;/td&gt;</a:t>
            </a:r>
          </a:p>
          <a:p>
            <a:pPr algn="l"/>
            <a:r>
              <a:rPr lang="en-US"/>
              <a:t>   &lt;/tr&gt;</a:t>
            </a:r>
          </a:p>
          <a:p>
            <a:pPr algn="l"/>
            <a:r>
              <a:rPr lang="en-US"/>
              <a:t>&lt;/table&gt;</a:t>
            </a:r>
          </a:p>
        </p:txBody>
      </p:sp>
      <p:sp>
        <p:nvSpPr>
          <p:cNvPr id="15365" name="AutoShape 33"/>
          <p:cNvSpPr>
            <a:spLocks noChangeArrowheads="1"/>
          </p:cNvSpPr>
          <p:nvPr/>
        </p:nvSpPr>
        <p:spPr bwMode="auto">
          <a:xfrm>
            <a:off x="762000" y="4343400"/>
            <a:ext cx="4495800" cy="1447800"/>
          </a:xfrm>
          <a:prstGeom prst="roundRect">
            <a:avLst>
              <a:gd name="adj" fmla="val 2310"/>
            </a:avLst>
          </a:prstGeom>
          <a:solidFill>
            <a:srgbClr val="CCCC99"/>
          </a:solidFill>
          <a:ln w="25400">
            <a:noFill/>
            <a:round/>
            <a:headEnd/>
            <a:tailEnd/>
          </a:ln>
        </p:spPr>
        <p:txBody>
          <a:bodyPr wrap="none"/>
          <a:lstStyle/>
          <a:p>
            <a:r>
              <a:rPr lang="en-US" b="1"/>
              <a:t>Local Result A</a:t>
            </a:r>
          </a:p>
        </p:txBody>
      </p:sp>
      <p:sp>
        <p:nvSpPr>
          <p:cNvPr id="15366" name="AutoShape 36"/>
          <p:cNvSpPr>
            <a:spLocks noChangeArrowheads="1"/>
          </p:cNvSpPr>
          <p:nvPr/>
        </p:nvSpPr>
        <p:spPr bwMode="auto">
          <a:xfrm>
            <a:off x="762000" y="1752600"/>
            <a:ext cx="1981200" cy="1828800"/>
          </a:xfrm>
          <a:prstGeom prst="roundRect">
            <a:avLst>
              <a:gd name="adj" fmla="val 3380"/>
            </a:avLst>
          </a:prstGeom>
          <a:solidFill>
            <a:srgbClr val="CCCC99"/>
          </a:solidFill>
          <a:ln w="25400">
            <a:noFill/>
            <a:round/>
            <a:headEnd/>
            <a:tailEnd/>
          </a:ln>
        </p:spPr>
        <p:txBody>
          <a:bodyPr wrap="none"/>
          <a:lstStyle/>
          <a:p>
            <a:r>
              <a:rPr lang="en-US" b="1"/>
              <a:t>Global Schema</a:t>
            </a:r>
          </a:p>
        </p:txBody>
      </p:sp>
      <p:sp>
        <p:nvSpPr>
          <p:cNvPr id="15367" name="AutoShape 37"/>
          <p:cNvSpPr>
            <a:spLocks noChangeArrowheads="1"/>
          </p:cNvSpPr>
          <p:nvPr/>
        </p:nvSpPr>
        <p:spPr bwMode="auto">
          <a:xfrm>
            <a:off x="990600" y="213360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t>
            </a:r>
          </a:p>
          <a:p>
            <a:pPr algn="l" defTabSz="417513" eaLnBrk="1" hangingPunct="1"/>
            <a:r>
              <a:rPr lang="en-US" sz="1200"/>
              <a:t>Title</a:t>
            </a:r>
          </a:p>
          <a:p>
            <a:pPr algn="l" defTabSz="417513" eaLnBrk="1" hangingPunct="1"/>
            <a:r>
              <a:rPr lang="en-US" sz="1200"/>
              <a:t>ISBN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Edition</a:t>
            </a:r>
          </a:p>
        </p:txBody>
      </p:sp>
      <p:pic>
        <p:nvPicPr>
          <p:cNvPr id="15368" name="Picture 40"/>
          <p:cNvPicPr>
            <a:picLocks noChangeAspect="1" noChangeArrowheads="1"/>
          </p:cNvPicPr>
          <p:nvPr/>
        </p:nvPicPr>
        <p:blipFill>
          <a:blip r:embed="rId3"/>
          <a:srcRect l="21291" t="38792" r="36809" b="50862"/>
          <a:stretch>
            <a:fillRect/>
          </a:stretch>
        </p:blipFill>
        <p:spPr bwMode="auto">
          <a:xfrm>
            <a:off x="914400" y="4724400"/>
            <a:ext cx="4114800" cy="914400"/>
          </a:xfrm>
          <a:prstGeom prst="rect">
            <a:avLst/>
          </a:prstGeom>
          <a:noFill/>
          <a:ln w="9525">
            <a:noFill/>
            <a:miter lim="800000"/>
            <a:headEnd/>
            <a:tailEnd/>
          </a:ln>
        </p:spPr>
      </p:pic>
      <p:sp>
        <p:nvSpPr>
          <p:cNvPr id="1296425" name="AutoShape 41"/>
          <p:cNvSpPr>
            <a:spLocks noChangeArrowheads="1"/>
          </p:cNvSpPr>
          <p:nvPr/>
        </p:nvSpPr>
        <p:spPr bwMode="auto">
          <a:xfrm flipV="1">
            <a:off x="6781800" y="2819400"/>
            <a:ext cx="533400" cy="1143000"/>
          </a:xfrm>
          <a:prstGeom prst="downArrow">
            <a:avLst>
              <a:gd name="adj1" fmla="val 50000"/>
              <a:gd name="adj2" fmla="val 53571"/>
            </a:avLst>
          </a:prstGeom>
          <a:gradFill rotWithShape="1">
            <a:gsLst>
              <a:gs pos="0">
                <a:schemeClr val="accent2">
                  <a:gamma/>
                  <a:tint val="0"/>
                  <a:invGamma/>
                </a:schemeClr>
              </a:gs>
              <a:gs pos="100000">
                <a:schemeClr val="accent2"/>
              </a:gs>
            </a:gsLst>
            <a:lin ang="5400000" scaled="1"/>
          </a:gradFill>
          <a:ln w="9525">
            <a:noFill/>
            <a:miter lim="800000"/>
            <a:headEnd/>
            <a:tailEnd/>
          </a:ln>
          <a:effectLst/>
        </p:spPr>
        <p:txBody>
          <a:bodyPr wrap="none" anchor="ctr"/>
          <a:lstStyle/>
          <a:p>
            <a:pPr>
              <a:defRPr/>
            </a:pPr>
            <a:endParaRPr lang="en-US"/>
          </a:p>
        </p:txBody>
      </p:sp>
      <p:graphicFrame>
        <p:nvGraphicFramePr>
          <p:cNvPr id="1296485" name="Group 101"/>
          <p:cNvGraphicFramePr>
            <a:graphicFrameLocks noGrp="1"/>
          </p:cNvGraphicFramePr>
          <p:nvPr>
            <p:ph idx="1"/>
          </p:nvPr>
        </p:nvGraphicFramePr>
        <p:xfrm>
          <a:off x="3048000" y="1828800"/>
          <a:ext cx="5638800" cy="914400"/>
        </p:xfrm>
        <a:graphic>
          <a:graphicData uri="http://schemas.openxmlformats.org/drawingml/2006/table">
            <a:tbl>
              <a:tblPr/>
              <a:tblGrid>
                <a:gridCol w="22098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chemeClr val="bg1"/>
                          </a:solidFill>
                          <a:effectLst/>
                          <a:latin typeface="Verdana" pitchFamily="34" charset="0"/>
                        </a:rPr>
                        <a:t>Title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chemeClr val="bg1"/>
                          </a:solidFill>
                          <a:effectLst/>
                          <a:latin typeface="Verdana" pitchFamily="34" charset="0"/>
                        </a:rPr>
                        <a:t>ISBN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chemeClr val="bg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chemeClr val="bg1"/>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rgbClr val="292929"/>
                          </a:solidFill>
                          <a:effectLst/>
                          <a:latin typeface="Verdana" pitchFamily="34" charset="0"/>
                        </a:rPr>
                        <a:t>On the Road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rgbClr val="292929"/>
                          </a:solidFill>
                          <a:effectLst/>
                          <a:latin typeface="Verdana" pitchFamily="34" charset="0"/>
                        </a:rPr>
                        <a:t>123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rgbClr val="292929"/>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2400" b="0" i="0" u="none" strike="noStrike" cap="none" normalizeH="0" baseline="0">
                          <a:ln>
                            <a:noFill/>
                          </a:ln>
                          <a:solidFill>
                            <a:srgbClr val="292929"/>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96425"/>
                                        </p:tgtEl>
                                        <p:attrNameLst>
                                          <p:attrName>style.visibility</p:attrName>
                                        </p:attrNameLst>
                                      </p:cBhvr>
                                      <p:to>
                                        <p:strVal val="visible"/>
                                      </p:to>
                                    </p:set>
                                    <p:animEffect transition="in" filter="wipe(down)">
                                      <p:cBhvr>
                                        <p:cTn id="7" dur="500"/>
                                        <p:tgtEl>
                                          <p:spTgt spid="1296425"/>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296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642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16387" name="Rectangle 3"/>
          <p:cNvSpPr>
            <a:spLocks noGrp="1" noChangeArrowheads="1"/>
          </p:cNvSpPr>
          <p:nvPr>
            <p:ph type="title"/>
          </p:nvPr>
        </p:nvSpPr>
        <p:spPr/>
        <p:txBody>
          <a:bodyPr/>
          <a:lstStyle/>
          <a:p>
            <a:r>
              <a:rPr lang="en-US"/>
              <a:t>Issues for Query Processing</a:t>
            </a:r>
          </a:p>
        </p:txBody>
      </p:sp>
      <p:sp>
        <p:nvSpPr>
          <p:cNvPr id="16388"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6389"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6390"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16391"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6392"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6393"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16394"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6395"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6396"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16397" name="AutoShape 13"/>
          <p:cNvCxnSpPr>
            <a:cxnSpLocks noChangeShapeType="1"/>
            <a:stCxn id="16400" idx="2"/>
            <a:endCxn id="16392"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16398" name="AutoShape 14"/>
          <p:cNvCxnSpPr>
            <a:cxnSpLocks noChangeShapeType="1"/>
            <a:stCxn id="16390" idx="2"/>
            <a:endCxn id="16391"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16399" name="AutoShape 15"/>
          <p:cNvCxnSpPr>
            <a:cxnSpLocks noChangeShapeType="1"/>
            <a:stCxn id="16401" idx="2"/>
            <a:endCxn id="16395"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16400"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16401"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16402"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Execution</a:t>
            </a:r>
          </a:p>
        </p:txBody>
      </p:sp>
      <p:grpSp>
        <p:nvGrpSpPr>
          <p:cNvPr id="16403" name="Group 19"/>
          <p:cNvGrpSpPr>
            <a:grpSpLocks/>
          </p:cNvGrpSpPr>
          <p:nvPr/>
        </p:nvGrpSpPr>
        <p:grpSpPr bwMode="auto">
          <a:xfrm>
            <a:off x="1447800" y="2971800"/>
            <a:ext cx="1562100" cy="1066800"/>
            <a:chOff x="1392" y="1776"/>
            <a:chExt cx="984" cy="672"/>
          </a:xfrm>
        </p:grpSpPr>
        <p:sp>
          <p:nvSpPr>
            <p:cNvPr id="16419" name="AutoShape 20"/>
            <p:cNvSpPr>
              <a:spLocks noChangeArrowheads="1"/>
            </p:cNvSpPr>
            <p:nvPr/>
          </p:nvSpPr>
          <p:spPr bwMode="auto">
            <a:xfrm>
              <a:off x="1392" y="177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sp>
          <p:nvSpPr>
            <p:cNvPr id="16420" name="AutoShape 21"/>
            <p:cNvSpPr>
              <a:spLocks noChangeArrowheads="1"/>
            </p:cNvSpPr>
            <p:nvPr/>
          </p:nvSpPr>
          <p:spPr bwMode="auto">
            <a:xfrm>
              <a:off x="1392" y="201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Optimization</a:t>
              </a:r>
            </a:p>
          </p:txBody>
        </p:sp>
        <p:sp>
          <p:nvSpPr>
            <p:cNvPr id="16421" name="AutoShape 22"/>
            <p:cNvSpPr>
              <a:spLocks noChangeArrowheads="1"/>
            </p:cNvSpPr>
            <p:nvPr/>
          </p:nvSpPr>
          <p:spPr bwMode="auto">
            <a:xfrm>
              <a:off x="1392" y="225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Execution</a:t>
              </a:r>
            </a:p>
          </p:txBody>
        </p:sp>
      </p:grpSp>
      <p:cxnSp>
        <p:nvCxnSpPr>
          <p:cNvPr id="16404" name="AutoShape 23"/>
          <p:cNvCxnSpPr>
            <a:cxnSpLocks noChangeShapeType="1"/>
            <a:endCxn id="16405"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16405"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cxnSp>
        <p:nvCxnSpPr>
          <p:cNvPr id="16406" name="AutoShape 27"/>
          <p:cNvCxnSpPr>
            <a:cxnSpLocks noChangeShapeType="1"/>
          </p:cNvCxnSpPr>
          <p:nvPr/>
        </p:nvCxnSpPr>
        <p:spPr bwMode="auto">
          <a:xfrm flipV="1">
            <a:off x="990600" y="5334000"/>
            <a:ext cx="0" cy="228600"/>
          </a:xfrm>
          <a:prstGeom prst="straightConnector1">
            <a:avLst/>
          </a:prstGeom>
          <a:noFill/>
          <a:ln w="12700">
            <a:solidFill>
              <a:schemeClr val="tx1"/>
            </a:solidFill>
            <a:round/>
            <a:headEnd/>
            <a:tailEnd type="triangle" w="med" len="med"/>
          </a:ln>
        </p:spPr>
      </p:cxnSp>
      <p:cxnSp>
        <p:nvCxnSpPr>
          <p:cNvPr id="16407" name="AutoShape 28"/>
          <p:cNvCxnSpPr>
            <a:cxnSpLocks noChangeShapeType="1"/>
          </p:cNvCxnSpPr>
          <p:nvPr/>
        </p:nvCxnSpPr>
        <p:spPr bwMode="auto">
          <a:xfrm flipV="1">
            <a:off x="838200" y="5334000"/>
            <a:ext cx="0" cy="228600"/>
          </a:xfrm>
          <a:prstGeom prst="straightConnector1">
            <a:avLst/>
          </a:prstGeom>
          <a:noFill/>
          <a:ln w="12700">
            <a:solidFill>
              <a:schemeClr val="tx1"/>
            </a:solidFill>
            <a:round/>
            <a:headEnd type="triangle" w="med" len="med"/>
            <a:tailEnd/>
          </a:ln>
        </p:spPr>
      </p:cxnSp>
      <p:grpSp>
        <p:nvGrpSpPr>
          <p:cNvPr id="16408" name="Group 29"/>
          <p:cNvGrpSpPr>
            <a:grpSpLocks/>
          </p:cNvGrpSpPr>
          <p:nvPr/>
        </p:nvGrpSpPr>
        <p:grpSpPr bwMode="auto">
          <a:xfrm>
            <a:off x="457200" y="4191000"/>
            <a:ext cx="1390650" cy="1143000"/>
            <a:chOff x="768" y="2544"/>
            <a:chExt cx="876" cy="720"/>
          </a:xfrm>
        </p:grpSpPr>
        <p:sp>
          <p:nvSpPr>
            <p:cNvPr id="16417" name="AutoShape 30"/>
            <p:cNvSpPr>
              <a:spLocks noChangeArrowheads="1"/>
            </p:cNvSpPr>
            <p:nvPr/>
          </p:nvSpPr>
          <p:spPr bwMode="auto">
            <a:xfrm>
              <a:off x="768"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6418" name="AutoShape 31"/>
            <p:cNvCxnSpPr>
              <a:cxnSpLocks noChangeShapeType="1"/>
            </p:cNvCxnSpPr>
            <p:nvPr/>
          </p:nvCxnSpPr>
          <p:spPr bwMode="auto">
            <a:xfrm flipV="1">
              <a:off x="960" y="2544"/>
              <a:ext cx="684" cy="432"/>
            </a:xfrm>
            <a:prstGeom prst="straightConnector1">
              <a:avLst/>
            </a:prstGeom>
            <a:noFill/>
            <a:ln w="12700">
              <a:solidFill>
                <a:schemeClr val="tx1"/>
              </a:solidFill>
              <a:round/>
              <a:headEnd type="triangle" w="med" len="med"/>
              <a:tailEnd/>
            </a:ln>
          </p:spPr>
        </p:cxnSp>
      </p:grpSp>
      <p:cxnSp>
        <p:nvCxnSpPr>
          <p:cNvPr id="1291296" name="AutoShape 32"/>
          <p:cNvCxnSpPr>
            <a:cxnSpLocks noChangeShapeType="1"/>
          </p:cNvCxnSpPr>
          <p:nvPr/>
        </p:nvCxnSpPr>
        <p:spPr bwMode="auto">
          <a:xfrm flipV="1">
            <a:off x="3028950" y="5334000"/>
            <a:ext cx="0" cy="228600"/>
          </a:xfrm>
          <a:prstGeom prst="straightConnector1">
            <a:avLst/>
          </a:prstGeom>
          <a:noFill/>
          <a:ln w="12700">
            <a:solidFill>
              <a:schemeClr val="tx1"/>
            </a:solidFill>
            <a:round/>
            <a:headEnd/>
            <a:tailEnd type="triangle" w="med" len="med"/>
          </a:ln>
        </p:spPr>
      </p:cxnSp>
      <p:cxnSp>
        <p:nvCxnSpPr>
          <p:cNvPr id="1291297" name="AutoShape 33"/>
          <p:cNvCxnSpPr>
            <a:cxnSpLocks noChangeShapeType="1"/>
          </p:cNvCxnSpPr>
          <p:nvPr/>
        </p:nvCxnSpPr>
        <p:spPr bwMode="auto">
          <a:xfrm flipV="1">
            <a:off x="2876550" y="5334000"/>
            <a:ext cx="0" cy="228600"/>
          </a:xfrm>
          <a:prstGeom prst="straightConnector1">
            <a:avLst/>
          </a:prstGeom>
          <a:noFill/>
          <a:ln w="12700">
            <a:solidFill>
              <a:schemeClr val="tx1"/>
            </a:solidFill>
            <a:round/>
            <a:headEnd type="triangle" w="med" len="med"/>
            <a:tailEnd/>
          </a:ln>
        </p:spPr>
      </p:cxnSp>
      <p:grpSp>
        <p:nvGrpSpPr>
          <p:cNvPr id="4" name="Group 34"/>
          <p:cNvGrpSpPr>
            <a:grpSpLocks/>
          </p:cNvGrpSpPr>
          <p:nvPr/>
        </p:nvGrpSpPr>
        <p:grpSpPr bwMode="auto">
          <a:xfrm>
            <a:off x="2514600" y="4191000"/>
            <a:ext cx="914400" cy="1143000"/>
            <a:chOff x="2064" y="2544"/>
            <a:chExt cx="576" cy="720"/>
          </a:xfrm>
        </p:grpSpPr>
        <p:sp>
          <p:nvSpPr>
            <p:cNvPr id="16415" name="AutoShape 35"/>
            <p:cNvSpPr>
              <a:spLocks noChangeArrowheads="1"/>
            </p:cNvSpPr>
            <p:nvPr/>
          </p:nvSpPr>
          <p:spPr bwMode="auto">
            <a:xfrm>
              <a:off x="2064"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6416" name="AutoShape 36"/>
            <p:cNvCxnSpPr>
              <a:cxnSpLocks noChangeShapeType="1"/>
            </p:cNvCxnSpPr>
            <p:nvPr/>
          </p:nvCxnSpPr>
          <p:spPr bwMode="auto">
            <a:xfrm flipH="1" flipV="1">
              <a:off x="2064" y="2544"/>
              <a:ext cx="228" cy="432"/>
            </a:xfrm>
            <a:prstGeom prst="straightConnector1">
              <a:avLst/>
            </a:prstGeom>
            <a:noFill/>
            <a:ln w="12700">
              <a:solidFill>
                <a:schemeClr val="tx1"/>
              </a:solidFill>
              <a:round/>
              <a:headEnd type="triangle" w="med" len="med"/>
              <a:tailEnd/>
            </a:ln>
          </p:spPr>
        </p:cxnSp>
      </p:grpSp>
      <p:cxnSp>
        <p:nvCxnSpPr>
          <p:cNvPr id="1291301" name="AutoShape 37"/>
          <p:cNvCxnSpPr>
            <a:cxnSpLocks noChangeShapeType="1"/>
          </p:cNvCxnSpPr>
          <p:nvPr/>
        </p:nvCxnSpPr>
        <p:spPr bwMode="auto">
          <a:xfrm flipH="1" flipV="1">
            <a:off x="2762250" y="4191000"/>
            <a:ext cx="361950" cy="685800"/>
          </a:xfrm>
          <a:prstGeom prst="straightConnector1">
            <a:avLst/>
          </a:prstGeom>
          <a:noFill/>
          <a:ln w="12700">
            <a:solidFill>
              <a:schemeClr val="tx1"/>
            </a:solidFill>
            <a:round/>
            <a:headEnd/>
            <a:tailEnd type="triangle" w="med" len="med"/>
          </a:ln>
        </p:spPr>
      </p:cxnSp>
      <p:cxnSp>
        <p:nvCxnSpPr>
          <p:cNvPr id="16413" name="AutoShape 38"/>
          <p:cNvCxnSpPr>
            <a:cxnSpLocks noChangeShapeType="1"/>
          </p:cNvCxnSpPr>
          <p:nvPr/>
        </p:nvCxnSpPr>
        <p:spPr bwMode="auto">
          <a:xfrm flipV="1">
            <a:off x="1047750" y="4191000"/>
            <a:ext cx="1085850" cy="685800"/>
          </a:xfrm>
          <a:prstGeom prst="straightConnector1">
            <a:avLst/>
          </a:prstGeom>
          <a:noFill/>
          <a:ln w="12700">
            <a:solidFill>
              <a:schemeClr val="tx1"/>
            </a:solidFill>
            <a:round/>
            <a:headEnd/>
            <a:tailEnd type="triangle" w="med" len="med"/>
          </a:ln>
        </p:spPr>
      </p:cxnSp>
      <p:sp>
        <p:nvSpPr>
          <p:cNvPr id="1291306" name="Rectangle 42"/>
          <p:cNvSpPr>
            <a:spLocks noChangeArrowheads="1"/>
          </p:cNvSpPr>
          <p:nvPr/>
        </p:nvSpPr>
        <p:spPr bwMode="auto">
          <a:xfrm>
            <a:off x="4648200" y="2057400"/>
            <a:ext cx="4191000" cy="19812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buFontTx/>
              <a:buChar char="•"/>
            </a:pPr>
            <a:r>
              <a:rPr kumimoji="1" lang="en-US" sz="2400">
                <a:solidFill>
                  <a:srgbClr val="292929"/>
                </a:solidFill>
              </a:rPr>
              <a:t>Access as many data sources as needed</a:t>
            </a:r>
          </a:p>
          <a:p>
            <a:pPr marL="342900" indent="-342900" algn="l">
              <a:spcBef>
                <a:spcPct val="20000"/>
              </a:spcBef>
              <a:buClr>
                <a:srgbClr val="969696"/>
              </a:buClr>
              <a:buFontTx/>
              <a:buChar char="•"/>
            </a:pPr>
            <a:r>
              <a:rPr kumimoji="1" lang="en-US" sz="2400">
                <a:solidFill>
                  <a:srgbClr val="292929"/>
                </a:solidFill>
              </a:rPr>
              <a:t>Duplicate/redundant and irrelevant data</a:t>
            </a:r>
          </a:p>
          <a:p>
            <a:pPr marL="342900" indent="-342900" algn="l">
              <a:spcBef>
                <a:spcPct val="20000"/>
              </a:spcBef>
              <a:buClr>
                <a:srgbClr val="969696"/>
              </a:buClr>
              <a:buFontTx/>
              <a:buChar char="•"/>
            </a:pPr>
            <a:r>
              <a:rPr kumimoji="1" lang="en-US" sz="2400">
                <a:solidFill>
                  <a:srgbClr val="292929"/>
                </a:solidFill>
              </a:rPr>
              <a:t>Limited query capabilities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291297"/>
                                        </p:tgtEl>
                                        <p:attrNameLst>
                                          <p:attrName>style.visibility</p:attrName>
                                        </p:attrNameLst>
                                      </p:cBhvr>
                                      <p:to>
                                        <p:strVal val="visible"/>
                                      </p:to>
                                    </p:set>
                                    <p:animEffect transition="in" filter="wipe(up)">
                                      <p:cBhvr>
                                        <p:cTn id="11" dur="500"/>
                                        <p:tgtEl>
                                          <p:spTgt spid="1291297"/>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291296"/>
                                        </p:tgtEl>
                                        <p:attrNameLst>
                                          <p:attrName>style.visibility</p:attrName>
                                        </p:attrNameLst>
                                      </p:cBhvr>
                                      <p:to>
                                        <p:strVal val="visible"/>
                                      </p:to>
                                    </p:set>
                                    <p:animEffect transition="in" filter="wipe(down)">
                                      <p:cBhvr>
                                        <p:cTn id="15" dur="500"/>
                                        <p:tgtEl>
                                          <p:spTgt spid="129129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1291301"/>
                                        </p:tgtEl>
                                        <p:attrNameLst>
                                          <p:attrName>style.visibility</p:attrName>
                                        </p:attrNameLst>
                                      </p:cBhvr>
                                      <p:to>
                                        <p:strVal val="visible"/>
                                      </p:to>
                                    </p:set>
                                    <p:animEffect transition="in" filter="wipe(down)">
                                      <p:cBhvr>
                                        <p:cTn id="19" dur="500"/>
                                        <p:tgtEl>
                                          <p:spTgt spid="1291301"/>
                                        </p:tgtEl>
                                      </p:cBhvr>
                                    </p:animEffect>
                                  </p:childTnLst>
                                </p:cTn>
                              </p:par>
                            </p:childTnLst>
                          </p:cTn>
                        </p:par>
                        <p:par>
                          <p:cTn id="20" fill="hold">
                            <p:stCondLst>
                              <p:cond delay="2000"/>
                            </p:stCondLst>
                            <p:childTnLst>
                              <p:par>
                                <p:cTn id="21" presetID="1" presetClass="entr" presetSubtype="0" fill="hold" grpId="0" nodeType="afterEffect">
                                  <p:stCondLst>
                                    <p:cond delay="0"/>
                                  </p:stCondLst>
                                  <p:childTnLst>
                                    <p:set>
                                      <p:cBhvr>
                                        <p:cTn id="22" dur="1" fill="hold">
                                          <p:stCondLst>
                                            <p:cond delay="0"/>
                                          </p:stCondLst>
                                        </p:cTn>
                                        <p:tgtEl>
                                          <p:spTgt spid="12913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130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title"/>
          </p:nvPr>
        </p:nvSpPr>
        <p:spPr/>
        <p:txBody>
          <a:bodyPr/>
          <a:lstStyle/>
          <a:p>
            <a:r>
              <a:rPr lang="en-US"/>
              <a:t>Issues for Query Processing</a:t>
            </a:r>
          </a:p>
        </p:txBody>
      </p:sp>
      <p:sp>
        <p:nvSpPr>
          <p:cNvPr id="17411"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Limited Query Capabilities</a:t>
            </a:r>
          </a:p>
        </p:txBody>
      </p:sp>
      <p:sp>
        <p:nvSpPr>
          <p:cNvPr id="17412" name="AutoShape 39"/>
          <p:cNvSpPr>
            <a:spLocks noChangeArrowheads="1"/>
          </p:cNvSpPr>
          <p:nvPr/>
        </p:nvSpPr>
        <p:spPr bwMode="auto">
          <a:xfrm>
            <a:off x="2895600" y="1752600"/>
            <a:ext cx="1981200" cy="1828800"/>
          </a:xfrm>
          <a:prstGeom prst="roundRect">
            <a:avLst>
              <a:gd name="adj" fmla="val 3380"/>
            </a:avLst>
          </a:prstGeom>
          <a:solidFill>
            <a:srgbClr val="CCCC99"/>
          </a:solidFill>
          <a:ln w="25400">
            <a:noFill/>
            <a:round/>
            <a:headEnd/>
            <a:tailEnd/>
          </a:ln>
        </p:spPr>
        <p:txBody>
          <a:bodyPr wrap="none"/>
          <a:lstStyle/>
          <a:p>
            <a:r>
              <a:rPr lang="en-US" b="1"/>
              <a:t>Global Schema</a:t>
            </a:r>
          </a:p>
        </p:txBody>
      </p:sp>
      <p:sp>
        <p:nvSpPr>
          <p:cNvPr id="17413" name="AutoShape 40"/>
          <p:cNvSpPr>
            <a:spLocks noChangeArrowheads="1"/>
          </p:cNvSpPr>
          <p:nvPr/>
        </p:nvSpPr>
        <p:spPr bwMode="auto">
          <a:xfrm>
            <a:off x="3124200" y="213360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t>
            </a:r>
          </a:p>
          <a:p>
            <a:pPr algn="l" defTabSz="417513" eaLnBrk="1" hangingPunct="1"/>
            <a:r>
              <a:rPr lang="en-US" sz="1200"/>
              <a:t>Title</a:t>
            </a:r>
          </a:p>
          <a:p>
            <a:pPr algn="l" defTabSz="417513" eaLnBrk="1" hangingPunct="1"/>
            <a:r>
              <a:rPr lang="en-US" sz="1200"/>
              <a:t>ISBN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Edition</a:t>
            </a:r>
          </a:p>
        </p:txBody>
      </p:sp>
      <p:sp>
        <p:nvSpPr>
          <p:cNvPr id="17414" name="AutoShape 41"/>
          <p:cNvSpPr>
            <a:spLocks noChangeArrowheads="1"/>
          </p:cNvSpPr>
          <p:nvPr/>
        </p:nvSpPr>
        <p:spPr bwMode="auto">
          <a:xfrm>
            <a:off x="533400" y="3810000"/>
            <a:ext cx="2286000" cy="1828800"/>
          </a:xfrm>
          <a:prstGeom prst="roundRect">
            <a:avLst>
              <a:gd name="adj" fmla="val 7991"/>
            </a:avLst>
          </a:prstGeom>
          <a:solidFill>
            <a:srgbClr val="CCCC99"/>
          </a:solidFill>
          <a:ln w="25400">
            <a:noFill/>
            <a:round/>
            <a:headEnd/>
            <a:tailEnd/>
          </a:ln>
        </p:spPr>
        <p:txBody>
          <a:bodyPr wrap="none"/>
          <a:lstStyle/>
          <a:p>
            <a:r>
              <a:rPr lang="en-US" b="1"/>
              <a:t>Local Schema A</a:t>
            </a:r>
          </a:p>
        </p:txBody>
      </p:sp>
      <p:sp>
        <p:nvSpPr>
          <p:cNvPr id="17415" name="AutoShape 42"/>
          <p:cNvSpPr>
            <a:spLocks noChangeArrowheads="1"/>
          </p:cNvSpPr>
          <p:nvPr/>
        </p:nvSpPr>
        <p:spPr bwMode="auto">
          <a:xfrm>
            <a:off x="762000" y="4191000"/>
            <a:ext cx="18288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BooksAndMusic</a:t>
            </a:r>
          </a:p>
          <a:p>
            <a:pPr algn="l" defTabSz="417513" eaLnBrk="1" hangingPunct="1"/>
            <a:r>
              <a:rPr lang="en-US" sz="1200"/>
              <a:t>Title</a:t>
            </a:r>
          </a:p>
          <a:p>
            <a:pPr algn="l" defTabSz="417513" eaLnBrk="1" hangingPunct="1"/>
            <a:r>
              <a:rPr lang="en-US" sz="1200"/>
              <a:t>Author</a:t>
            </a:r>
          </a:p>
          <a:p>
            <a:pPr algn="l" defTabSz="417513" eaLnBrk="1" hangingPunct="1"/>
            <a:r>
              <a:rPr lang="en-US" sz="1200"/>
              <a:t>ItemID</a:t>
            </a:r>
          </a:p>
          <a:p>
            <a:pPr algn="l" defTabSz="417513" eaLnBrk="1" hangingPunct="1"/>
            <a:r>
              <a:rPr lang="en-US" sz="1200"/>
              <a:t>ItemType</a:t>
            </a:r>
          </a:p>
          <a:p>
            <a:pPr algn="l" defTabSz="417513" eaLnBrk="1" hangingPunct="1"/>
            <a:r>
              <a:rPr lang="en-US" sz="1200"/>
              <a:t>SuggestedPrice</a:t>
            </a:r>
          </a:p>
        </p:txBody>
      </p:sp>
      <p:sp>
        <p:nvSpPr>
          <p:cNvPr id="1297451" name="Rectangle 43"/>
          <p:cNvSpPr>
            <a:spLocks noChangeArrowheads="1"/>
          </p:cNvSpPr>
          <p:nvPr/>
        </p:nvSpPr>
        <p:spPr bwMode="auto">
          <a:xfrm>
            <a:off x="4876800" y="1447800"/>
            <a:ext cx="4191000" cy="10668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1800">
                <a:solidFill>
                  <a:srgbClr val="292929"/>
                </a:solidFill>
              </a:rPr>
              <a:t>SELECT ISBN, Price, DiscountPrice</a:t>
            </a:r>
          </a:p>
          <a:p>
            <a:pPr marL="342900" indent="-342900" algn="l">
              <a:spcBef>
                <a:spcPct val="20000"/>
              </a:spcBef>
              <a:buClr>
                <a:srgbClr val="969696"/>
              </a:buClr>
            </a:pPr>
            <a:r>
              <a:rPr kumimoji="1" lang="en-US" sz="1800">
                <a:solidFill>
                  <a:srgbClr val="292929"/>
                </a:solidFill>
              </a:rPr>
              <a:t>FROM Books</a:t>
            </a:r>
          </a:p>
          <a:p>
            <a:pPr marL="342900" indent="-342900" algn="l">
              <a:spcBef>
                <a:spcPct val="20000"/>
              </a:spcBef>
              <a:buClr>
                <a:srgbClr val="969696"/>
              </a:buClr>
            </a:pPr>
            <a:r>
              <a:rPr kumimoji="1" lang="en-US" sz="1800">
                <a:solidFill>
                  <a:srgbClr val="292929"/>
                </a:solidFill>
              </a:rPr>
              <a:t>WHERE Title = ‘on the road’</a:t>
            </a:r>
            <a:endParaRPr kumimoji="1" lang="en-US" sz="1800" i="1">
              <a:solidFill>
                <a:srgbClr val="292929"/>
              </a:solidFill>
            </a:endParaRPr>
          </a:p>
        </p:txBody>
      </p:sp>
      <p:sp>
        <p:nvSpPr>
          <p:cNvPr id="1297452" name="Rectangle 44"/>
          <p:cNvSpPr>
            <a:spLocks noChangeArrowheads="1"/>
          </p:cNvSpPr>
          <p:nvPr/>
        </p:nvSpPr>
        <p:spPr bwMode="auto">
          <a:xfrm>
            <a:off x="6172200" y="5715000"/>
            <a:ext cx="2743200" cy="10668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1800">
                <a:solidFill>
                  <a:srgbClr val="0000FF"/>
                </a:solidFill>
              </a:rPr>
              <a:t>SELECT GreatPrice</a:t>
            </a:r>
          </a:p>
          <a:p>
            <a:pPr marL="342900" indent="-342900" algn="l">
              <a:spcBef>
                <a:spcPct val="20000"/>
              </a:spcBef>
              <a:buClr>
                <a:srgbClr val="969696"/>
              </a:buClr>
            </a:pPr>
            <a:r>
              <a:rPr kumimoji="1" lang="en-US" sz="1800">
                <a:solidFill>
                  <a:srgbClr val="0000FF"/>
                </a:solidFill>
              </a:rPr>
              <a:t>FROM DiscountBooks</a:t>
            </a:r>
          </a:p>
          <a:p>
            <a:pPr marL="342900" indent="-342900" algn="l">
              <a:spcBef>
                <a:spcPct val="20000"/>
              </a:spcBef>
              <a:buClr>
                <a:srgbClr val="969696"/>
              </a:buClr>
            </a:pPr>
            <a:r>
              <a:rPr kumimoji="1" lang="en-US" sz="1800">
                <a:solidFill>
                  <a:srgbClr val="0000FF"/>
                </a:solidFill>
              </a:rPr>
              <a:t>WHERE ISBN = </a:t>
            </a:r>
            <a:r>
              <a:rPr kumimoji="1" lang="en-US" sz="1800" b="1">
                <a:solidFill>
                  <a:srgbClr val="0000FF"/>
                </a:solidFill>
              </a:rPr>
              <a:t>?</a:t>
            </a:r>
          </a:p>
        </p:txBody>
      </p:sp>
      <p:sp>
        <p:nvSpPr>
          <p:cNvPr id="17418" name="AutoShape 45"/>
          <p:cNvSpPr>
            <a:spLocks noChangeArrowheads="1"/>
          </p:cNvSpPr>
          <p:nvPr/>
        </p:nvSpPr>
        <p:spPr bwMode="auto">
          <a:xfrm>
            <a:off x="5867400" y="3810000"/>
            <a:ext cx="2286000" cy="1676400"/>
          </a:xfrm>
          <a:prstGeom prst="roundRect">
            <a:avLst>
              <a:gd name="adj" fmla="val 7991"/>
            </a:avLst>
          </a:prstGeom>
          <a:solidFill>
            <a:srgbClr val="CCCC99"/>
          </a:solidFill>
          <a:ln w="25400">
            <a:noFill/>
            <a:round/>
            <a:headEnd/>
            <a:tailEnd/>
          </a:ln>
        </p:spPr>
        <p:txBody>
          <a:bodyPr wrap="none"/>
          <a:lstStyle/>
          <a:p>
            <a:r>
              <a:rPr lang="en-US" b="1"/>
              <a:t>Local Schema B</a:t>
            </a:r>
          </a:p>
        </p:txBody>
      </p:sp>
      <p:sp>
        <p:nvSpPr>
          <p:cNvPr id="17419" name="AutoShape 46"/>
          <p:cNvSpPr>
            <a:spLocks noChangeArrowheads="1"/>
          </p:cNvSpPr>
          <p:nvPr/>
        </p:nvSpPr>
        <p:spPr bwMode="auto">
          <a:xfrm>
            <a:off x="6096000" y="4191000"/>
            <a:ext cx="1828800" cy="11430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DiscountBooks</a:t>
            </a:r>
          </a:p>
          <a:p>
            <a:pPr algn="l" defTabSz="417513" eaLnBrk="1" hangingPunct="1"/>
            <a:r>
              <a:rPr lang="en-US" sz="1200"/>
              <a:t>Title</a:t>
            </a:r>
          </a:p>
          <a:p>
            <a:pPr algn="l" defTabSz="417513" eaLnBrk="1" hangingPunct="1"/>
            <a:r>
              <a:rPr lang="en-US" sz="1200"/>
              <a:t>Edition</a:t>
            </a:r>
          </a:p>
          <a:p>
            <a:pPr algn="l" defTabSz="417513" eaLnBrk="1" hangingPunct="1"/>
            <a:r>
              <a:rPr lang="en-US" sz="1200"/>
              <a:t>ISBN</a:t>
            </a:r>
          </a:p>
          <a:p>
            <a:pPr algn="l" defTabSz="417513" eaLnBrk="1" hangingPunct="1"/>
            <a:r>
              <a:rPr lang="en-US" sz="1200"/>
              <a:t>GreatPrice</a:t>
            </a:r>
          </a:p>
        </p:txBody>
      </p:sp>
      <p:sp>
        <p:nvSpPr>
          <p:cNvPr id="17420" name="Rectangle 51"/>
          <p:cNvSpPr>
            <a:spLocks noChangeArrowheads="1"/>
          </p:cNvSpPr>
          <p:nvPr/>
        </p:nvSpPr>
        <p:spPr bwMode="auto">
          <a:xfrm>
            <a:off x="685800" y="4495800"/>
            <a:ext cx="152400" cy="152400"/>
          </a:xfrm>
          <a:prstGeom prst="rect">
            <a:avLst/>
          </a:prstGeom>
          <a:noFill/>
          <a:ln w="9525">
            <a:noFill/>
            <a:miter lim="800000"/>
            <a:headEnd/>
            <a:tailEnd/>
          </a:ln>
        </p:spPr>
        <p:txBody>
          <a:bodyPr wrap="none" anchor="ctr"/>
          <a:lstStyle/>
          <a:p>
            <a:endParaRPr lang="en-US"/>
          </a:p>
        </p:txBody>
      </p:sp>
      <p:sp>
        <p:nvSpPr>
          <p:cNvPr id="17421" name="Rectangle 52"/>
          <p:cNvSpPr>
            <a:spLocks noChangeArrowheads="1"/>
          </p:cNvSpPr>
          <p:nvPr/>
        </p:nvSpPr>
        <p:spPr bwMode="auto">
          <a:xfrm>
            <a:off x="3276600" y="2438400"/>
            <a:ext cx="152400" cy="152400"/>
          </a:xfrm>
          <a:prstGeom prst="rect">
            <a:avLst/>
          </a:prstGeom>
          <a:noFill/>
          <a:ln w="9525">
            <a:noFill/>
            <a:miter lim="800000"/>
            <a:headEnd/>
            <a:tailEnd/>
          </a:ln>
        </p:spPr>
        <p:txBody>
          <a:bodyPr wrap="none" anchor="ctr"/>
          <a:lstStyle/>
          <a:p>
            <a:endParaRPr lang="en-US"/>
          </a:p>
        </p:txBody>
      </p:sp>
      <p:sp>
        <p:nvSpPr>
          <p:cNvPr id="17422" name="Rectangle 53"/>
          <p:cNvSpPr>
            <a:spLocks noChangeArrowheads="1"/>
          </p:cNvSpPr>
          <p:nvPr/>
        </p:nvSpPr>
        <p:spPr bwMode="auto">
          <a:xfrm>
            <a:off x="762000" y="4876800"/>
            <a:ext cx="152400" cy="152400"/>
          </a:xfrm>
          <a:prstGeom prst="rect">
            <a:avLst/>
          </a:prstGeom>
          <a:noFill/>
          <a:ln w="9525">
            <a:noFill/>
            <a:miter lim="800000"/>
            <a:headEnd/>
            <a:tailEnd/>
          </a:ln>
        </p:spPr>
        <p:txBody>
          <a:bodyPr wrap="none" anchor="ctr"/>
          <a:lstStyle/>
          <a:p>
            <a:endParaRPr lang="en-US"/>
          </a:p>
        </p:txBody>
      </p:sp>
      <p:sp>
        <p:nvSpPr>
          <p:cNvPr id="17423" name="Rectangle 54"/>
          <p:cNvSpPr>
            <a:spLocks noChangeArrowheads="1"/>
          </p:cNvSpPr>
          <p:nvPr/>
        </p:nvSpPr>
        <p:spPr bwMode="auto">
          <a:xfrm>
            <a:off x="3276600" y="2590800"/>
            <a:ext cx="152400" cy="228600"/>
          </a:xfrm>
          <a:prstGeom prst="rect">
            <a:avLst/>
          </a:prstGeom>
          <a:noFill/>
          <a:ln w="9525">
            <a:noFill/>
            <a:miter lim="800000"/>
            <a:headEnd/>
            <a:tailEnd/>
          </a:ln>
        </p:spPr>
        <p:txBody>
          <a:bodyPr wrap="none" anchor="ctr"/>
          <a:lstStyle/>
          <a:p>
            <a:endParaRPr lang="en-US"/>
          </a:p>
        </p:txBody>
      </p:sp>
      <p:sp>
        <p:nvSpPr>
          <p:cNvPr id="17424" name="Rectangle 55"/>
          <p:cNvSpPr>
            <a:spLocks noChangeArrowheads="1"/>
          </p:cNvSpPr>
          <p:nvPr/>
        </p:nvSpPr>
        <p:spPr bwMode="auto">
          <a:xfrm>
            <a:off x="838200" y="5257800"/>
            <a:ext cx="152400" cy="152400"/>
          </a:xfrm>
          <a:prstGeom prst="rect">
            <a:avLst/>
          </a:prstGeom>
          <a:noFill/>
          <a:ln w="9525">
            <a:noFill/>
            <a:miter lim="800000"/>
            <a:headEnd/>
            <a:tailEnd/>
          </a:ln>
        </p:spPr>
        <p:txBody>
          <a:bodyPr wrap="none" anchor="ctr"/>
          <a:lstStyle/>
          <a:p>
            <a:endParaRPr lang="en-US"/>
          </a:p>
        </p:txBody>
      </p:sp>
      <p:sp>
        <p:nvSpPr>
          <p:cNvPr id="17425" name="Rectangle 60"/>
          <p:cNvSpPr>
            <a:spLocks noChangeArrowheads="1"/>
          </p:cNvSpPr>
          <p:nvPr/>
        </p:nvSpPr>
        <p:spPr bwMode="auto">
          <a:xfrm>
            <a:off x="3276600" y="2819400"/>
            <a:ext cx="152400" cy="152400"/>
          </a:xfrm>
          <a:prstGeom prst="rect">
            <a:avLst/>
          </a:prstGeom>
          <a:noFill/>
          <a:ln w="9525">
            <a:noFill/>
            <a:miter lim="800000"/>
            <a:headEnd/>
            <a:tailEnd/>
          </a:ln>
        </p:spPr>
        <p:txBody>
          <a:bodyPr wrap="none" anchor="ctr"/>
          <a:lstStyle/>
          <a:p>
            <a:endParaRPr lang="en-US"/>
          </a:p>
        </p:txBody>
      </p:sp>
      <p:sp>
        <p:nvSpPr>
          <p:cNvPr id="17426" name="Rectangle 61"/>
          <p:cNvSpPr>
            <a:spLocks noChangeArrowheads="1"/>
          </p:cNvSpPr>
          <p:nvPr/>
        </p:nvSpPr>
        <p:spPr bwMode="auto">
          <a:xfrm>
            <a:off x="7848600" y="4495800"/>
            <a:ext cx="152400" cy="152400"/>
          </a:xfrm>
          <a:prstGeom prst="rect">
            <a:avLst/>
          </a:prstGeom>
          <a:noFill/>
          <a:ln w="9525">
            <a:noFill/>
            <a:miter lim="800000"/>
            <a:headEnd/>
            <a:tailEnd/>
          </a:ln>
        </p:spPr>
        <p:txBody>
          <a:bodyPr wrap="none" anchor="ctr"/>
          <a:lstStyle/>
          <a:p>
            <a:endParaRPr lang="en-US"/>
          </a:p>
        </p:txBody>
      </p:sp>
      <p:sp>
        <p:nvSpPr>
          <p:cNvPr id="17427" name="Rectangle 62"/>
          <p:cNvSpPr>
            <a:spLocks noChangeArrowheads="1"/>
          </p:cNvSpPr>
          <p:nvPr/>
        </p:nvSpPr>
        <p:spPr bwMode="auto">
          <a:xfrm>
            <a:off x="4114800" y="2438400"/>
            <a:ext cx="152400" cy="152400"/>
          </a:xfrm>
          <a:prstGeom prst="rect">
            <a:avLst/>
          </a:prstGeom>
          <a:noFill/>
          <a:ln w="9525">
            <a:noFill/>
            <a:miter lim="800000"/>
            <a:headEnd/>
            <a:tailEnd/>
          </a:ln>
        </p:spPr>
        <p:txBody>
          <a:bodyPr wrap="none" anchor="ctr"/>
          <a:lstStyle/>
          <a:p>
            <a:endParaRPr lang="en-US"/>
          </a:p>
        </p:txBody>
      </p:sp>
      <p:sp>
        <p:nvSpPr>
          <p:cNvPr id="17428" name="Rectangle 63"/>
          <p:cNvSpPr>
            <a:spLocks noChangeArrowheads="1"/>
          </p:cNvSpPr>
          <p:nvPr/>
        </p:nvSpPr>
        <p:spPr bwMode="auto">
          <a:xfrm>
            <a:off x="4191000" y="2667000"/>
            <a:ext cx="152400" cy="152400"/>
          </a:xfrm>
          <a:prstGeom prst="rect">
            <a:avLst/>
          </a:prstGeom>
          <a:noFill/>
          <a:ln w="9525">
            <a:noFill/>
            <a:miter lim="800000"/>
            <a:headEnd/>
            <a:tailEnd/>
          </a:ln>
        </p:spPr>
        <p:txBody>
          <a:bodyPr wrap="none" anchor="ctr"/>
          <a:lstStyle/>
          <a:p>
            <a:endParaRPr lang="en-US"/>
          </a:p>
        </p:txBody>
      </p:sp>
      <p:sp>
        <p:nvSpPr>
          <p:cNvPr id="17429" name="Rectangle 64"/>
          <p:cNvSpPr>
            <a:spLocks noChangeArrowheads="1"/>
          </p:cNvSpPr>
          <p:nvPr/>
        </p:nvSpPr>
        <p:spPr bwMode="auto">
          <a:xfrm>
            <a:off x="7772400" y="4876800"/>
            <a:ext cx="152400" cy="152400"/>
          </a:xfrm>
          <a:prstGeom prst="rect">
            <a:avLst/>
          </a:prstGeom>
          <a:noFill/>
          <a:ln w="9525">
            <a:noFill/>
            <a:miter lim="800000"/>
            <a:headEnd/>
            <a:tailEnd/>
          </a:ln>
        </p:spPr>
        <p:txBody>
          <a:bodyPr wrap="none" anchor="ctr"/>
          <a:lstStyle/>
          <a:p>
            <a:endParaRPr lang="en-US"/>
          </a:p>
        </p:txBody>
      </p:sp>
      <p:sp>
        <p:nvSpPr>
          <p:cNvPr id="17430" name="Rectangle 65"/>
          <p:cNvSpPr>
            <a:spLocks noChangeArrowheads="1"/>
          </p:cNvSpPr>
          <p:nvPr/>
        </p:nvSpPr>
        <p:spPr bwMode="auto">
          <a:xfrm>
            <a:off x="4191000" y="2971800"/>
            <a:ext cx="152400" cy="228600"/>
          </a:xfrm>
          <a:prstGeom prst="rect">
            <a:avLst/>
          </a:prstGeom>
          <a:noFill/>
          <a:ln w="9525">
            <a:noFill/>
            <a:miter lim="800000"/>
            <a:headEnd/>
            <a:tailEnd/>
          </a:ln>
        </p:spPr>
        <p:txBody>
          <a:bodyPr wrap="none" anchor="ctr"/>
          <a:lstStyle/>
          <a:p>
            <a:endParaRPr lang="en-US"/>
          </a:p>
        </p:txBody>
      </p:sp>
      <p:grpSp>
        <p:nvGrpSpPr>
          <p:cNvPr id="2" name="Group 79"/>
          <p:cNvGrpSpPr>
            <a:grpSpLocks/>
          </p:cNvGrpSpPr>
          <p:nvPr/>
        </p:nvGrpSpPr>
        <p:grpSpPr bwMode="auto">
          <a:xfrm>
            <a:off x="685800" y="2514600"/>
            <a:ext cx="7315200" cy="2819400"/>
            <a:chOff x="432" y="1584"/>
            <a:chExt cx="4608" cy="1776"/>
          </a:xfrm>
        </p:grpSpPr>
        <p:cxnSp>
          <p:nvCxnSpPr>
            <p:cNvPr id="17493" name="AutoShape 57"/>
            <p:cNvCxnSpPr>
              <a:cxnSpLocks noChangeShapeType="1"/>
              <a:stCxn id="17420" idx="1"/>
              <a:endCxn id="17421" idx="1"/>
            </p:cNvCxnSpPr>
            <p:nvPr/>
          </p:nvCxnSpPr>
          <p:spPr bwMode="auto">
            <a:xfrm rot="10800000" flipH="1">
              <a:off x="432" y="1584"/>
              <a:ext cx="1632" cy="1296"/>
            </a:xfrm>
            <a:prstGeom prst="bentConnector3">
              <a:avLst>
                <a:gd name="adj1" fmla="val -8824"/>
              </a:avLst>
            </a:prstGeom>
            <a:noFill/>
            <a:ln w="38100" cap="rnd">
              <a:solidFill>
                <a:srgbClr val="FF0000"/>
              </a:solidFill>
              <a:prstDash val="sysDot"/>
              <a:miter lim="800000"/>
              <a:headEnd/>
              <a:tailEnd/>
            </a:ln>
          </p:spPr>
        </p:cxnSp>
        <p:cxnSp>
          <p:nvCxnSpPr>
            <p:cNvPr id="17494" name="AutoShape 58"/>
            <p:cNvCxnSpPr>
              <a:cxnSpLocks noChangeShapeType="1"/>
              <a:stCxn id="17422" idx="1"/>
              <a:endCxn id="17423" idx="1"/>
            </p:cNvCxnSpPr>
            <p:nvPr/>
          </p:nvCxnSpPr>
          <p:spPr bwMode="auto">
            <a:xfrm rot="10800000" flipH="1">
              <a:off x="480" y="1704"/>
              <a:ext cx="1584" cy="1416"/>
            </a:xfrm>
            <a:prstGeom prst="bentConnector3">
              <a:avLst>
                <a:gd name="adj1" fmla="val -9093"/>
              </a:avLst>
            </a:prstGeom>
            <a:noFill/>
            <a:ln w="38100" cap="rnd">
              <a:solidFill>
                <a:srgbClr val="FF0000"/>
              </a:solidFill>
              <a:prstDash val="sysDot"/>
              <a:miter lim="800000"/>
              <a:headEnd/>
              <a:tailEnd/>
            </a:ln>
          </p:spPr>
        </p:cxnSp>
        <p:cxnSp>
          <p:nvCxnSpPr>
            <p:cNvPr id="17495" name="AutoShape 59"/>
            <p:cNvCxnSpPr>
              <a:cxnSpLocks noChangeShapeType="1"/>
              <a:stCxn id="17424" idx="1"/>
              <a:endCxn id="17425" idx="1"/>
            </p:cNvCxnSpPr>
            <p:nvPr/>
          </p:nvCxnSpPr>
          <p:spPr bwMode="auto">
            <a:xfrm rot="10800000" flipH="1">
              <a:off x="528" y="1824"/>
              <a:ext cx="1536" cy="1536"/>
            </a:xfrm>
            <a:prstGeom prst="bentConnector3">
              <a:avLst>
                <a:gd name="adj1" fmla="val -9375"/>
              </a:avLst>
            </a:prstGeom>
            <a:noFill/>
            <a:ln w="38100" cap="rnd">
              <a:solidFill>
                <a:srgbClr val="FF0000"/>
              </a:solidFill>
              <a:prstDash val="sysDot"/>
              <a:miter lim="800000"/>
              <a:headEnd/>
              <a:tailEnd/>
            </a:ln>
          </p:spPr>
        </p:cxnSp>
        <p:cxnSp>
          <p:nvCxnSpPr>
            <p:cNvPr id="17496" name="AutoShape 66"/>
            <p:cNvCxnSpPr>
              <a:cxnSpLocks noChangeShapeType="1"/>
              <a:stCxn id="17426" idx="3"/>
              <a:endCxn id="17427" idx="3"/>
            </p:cNvCxnSpPr>
            <p:nvPr/>
          </p:nvCxnSpPr>
          <p:spPr bwMode="auto">
            <a:xfrm flipH="1" flipV="1">
              <a:off x="2688" y="1584"/>
              <a:ext cx="2352" cy="1296"/>
            </a:xfrm>
            <a:prstGeom prst="bentConnector3">
              <a:avLst>
                <a:gd name="adj1" fmla="val -6120"/>
              </a:avLst>
            </a:prstGeom>
            <a:noFill/>
            <a:ln w="38100" cap="rnd">
              <a:solidFill>
                <a:srgbClr val="FF0000"/>
              </a:solidFill>
              <a:prstDash val="sysDot"/>
              <a:miter lim="800000"/>
              <a:headEnd/>
              <a:tailEnd/>
            </a:ln>
          </p:spPr>
        </p:cxnSp>
        <p:cxnSp>
          <p:nvCxnSpPr>
            <p:cNvPr id="17497" name="AutoShape 67"/>
            <p:cNvCxnSpPr>
              <a:cxnSpLocks noChangeShapeType="1"/>
              <a:stCxn id="17428" idx="3"/>
              <a:endCxn id="17429" idx="3"/>
            </p:cNvCxnSpPr>
            <p:nvPr/>
          </p:nvCxnSpPr>
          <p:spPr bwMode="auto">
            <a:xfrm>
              <a:off x="2736" y="1728"/>
              <a:ext cx="2256" cy="1392"/>
            </a:xfrm>
            <a:prstGeom prst="bentConnector3">
              <a:avLst>
                <a:gd name="adj1" fmla="val 106384"/>
              </a:avLst>
            </a:prstGeom>
            <a:noFill/>
            <a:ln w="38100" cap="rnd">
              <a:solidFill>
                <a:srgbClr val="FF0000"/>
              </a:solidFill>
              <a:prstDash val="sysDot"/>
              <a:miter lim="800000"/>
              <a:headEnd/>
              <a:tailEnd/>
            </a:ln>
          </p:spPr>
        </p:cxnSp>
        <p:cxnSp>
          <p:nvCxnSpPr>
            <p:cNvPr id="17498" name="AutoShape 68"/>
            <p:cNvCxnSpPr>
              <a:cxnSpLocks noChangeShapeType="1"/>
              <a:stCxn id="17430" idx="3"/>
              <a:endCxn id="17432" idx="3"/>
            </p:cNvCxnSpPr>
            <p:nvPr/>
          </p:nvCxnSpPr>
          <p:spPr bwMode="auto">
            <a:xfrm>
              <a:off x="2736" y="1944"/>
              <a:ext cx="2208" cy="1320"/>
            </a:xfrm>
            <a:prstGeom prst="bentConnector3">
              <a:avLst>
                <a:gd name="adj1" fmla="val 106523"/>
              </a:avLst>
            </a:prstGeom>
            <a:noFill/>
            <a:ln w="38100" cap="rnd">
              <a:solidFill>
                <a:srgbClr val="FF0000"/>
              </a:solidFill>
              <a:prstDash val="sysDot"/>
              <a:miter lim="800000"/>
              <a:headEnd/>
              <a:tailEnd/>
            </a:ln>
          </p:spPr>
        </p:cxnSp>
      </p:grpSp>
      <p:sp>
        <p:nvSpPr>
          <p:cNvPr id="17432" name="Rectangle 69"/>
          <p:cNvSpPr>
            <a:spLocks noChangeArrowheads="1"/>
          </p:cNvSpPr>
          <p:nvPr/>
        </p:nvSpPr>
        <p:spPr bwMode="auto">
          <a:xfrm>
            <a:off x="7696200" y="5105400"/>
            <a:ext cx="152400" cy="152400"/>
          </a:xfrm>
          <a:prstGeom prst="rect">
            <a:avLst/>
          </a:prstGeom>
          <a:noFill/>
          <a:ln w="9525">
            <a:noFill/>
            <a:miter lim="800000"/>
            <a:headEnd/>
            <a:tailEnd/>
          </a:ln>
        </p:spPr>
        <p:txBody>
          <a:bodyPr wrap="none" anchor="ctr"/>
          <a:lstStyle/>
          <a:p>
            <a:endParaRPr lang="en-US"/>
          </a:p>
        </p:txBody>
      </p:sp>
      <p:sp>
        <p:nvSpPr>
          <p:cNvPr id="1297479" name="Rectangle 71"/>
          <p:cNvSpPr>
            <a:spLocks noChangeArrowheads="1"/>
          </p:cNvSpPr>
          <p:nvPr/>
        </p:nvSpPr>
        <p:spPr bwMode="auto">
          <a:xfrm>
            <a:off x="838200" y="5715000"/>
            <a:ext cx="3886200" cy="10668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1800">
                <a:solidFill>
                  <a:srgbClr val="0000FF"/>
                </a:solidFill>
              </a:rPr>
              <a:t>SELECT ItemID, SuggestedPrice</a:t>
            </a:r>
          </a:p>
          <a:p>
            <a:pPr marL="342900" indent="-342900" algn="l">
              <a:spcBef>
                <a:spcPct val="20000"/>
              </a:spcBef>
              <a:buClr>
                <a:srgbClr val="969696"/>
              </a:buClr>
            </a:pPr>
            <a:r>
              <a:rPr kumimoji="1" lang="en-US" sz="1800">
                <a:solidFill>
                  <a:srgbClr val="0000FF"/>
                </a:solidFill>
              </a:rPr>
              <a:t>FROM BooksAndMusic</a:t>
            </a:r>
          </a:p>
          <a:p>
            <a:pPr marL="342900" indent="-342900" algn="l">
              <a:spcBef>
                <a:spcPct val="20000"/>
              </a:spcBef>
              <a:buClr>
                <a:srgbClr val="969696"/>
              </a:buClr>
            </a:pPr>
            <a:r>
              <a:rPr kumimoji="1" lang="en-US" sz="1800">
                <a:solidFill>
                  <a:srgbClr val="0000FF"/>
                </a:solidFill>
              </a:rPr>
              <a:t>WHERE Title = </a:t>
            </a:r>
            <a:r>
              <a:rPr kumimoji="1" lang="en-US" sz="1800" b="1">
                <a:solidFill>
                  <a:srgbClr val="0000FF"/>
                </a:solidFill>
              </a:rPr>
              <a:t>?</a:t>
            </a:r>
          </a:p>
        </p:txBody>
      </p:sp>
      <p:grpSp>
        <p:nvGrpSpPr>
          <p:cNvPr id="3" name="Group 78"/>
          <p:cNvGrpSpPr>
            <a:grpSpLocks/>
          </p:cNvGrpSpPr>
          <p:nvPr/>
        </p:nvGrpSpPr>
        <p:grpSpPr bwMode="auto">
          <a:xfrm>
            <a:off x="685800" y="2514600"/>
            <a:ext cx="7315200" cy="2819400"/>
            <a:chOff x="432" y="1584"/>
            <a:chExt cx="4608" cy="1776"/>
          </a:xfrm>
        </p:grpSpPr>
        <p:cxnSp>
          <p:nvCxnSpPr>
            <p:cNvPr id="17487" name="AutoShape 72"/>
            <p:cNvCxnSpPr>
              <a:cxnSpLocks noChangeShapeType="1"/>
            </p:cNvCxnSpPr>
            <p:nvPr/>
          </p:nvCxnSpPr>
          <p:spPr bwMode="auto">
            <a:xfrm rot="10800000" flipH="1">
              <a:off x="432" y="1584"/>
              <a:ext cx="1632" cy="1296"/>
            </a:xfrm>
            <a:prstGeom prst="bentConnector3">
              <a:avLst>
                <a:gd name="adj1" fmla="val -8824"/>
              </a:avLst>
            </a:prstGeom>
            <a:noFill/>
            <a:ln w="38100" cap="rnd">
              <a:solidFill>
                <a:schemeClr val="hlink"/>
              </a:solidFill>
              <a:prstDash val="sysDot"/>
              <a:miter lim="800000"/>
              <a:headEnd/>
              <a:tailEnd/>
            </a:ln>
          </p:spPr>
        </p:cxnSp>
        <p:cxnSp>
          <p:nvCxnSpPr>
            <p:cNvPr id="17488" name="AutoShape 73"/>
            <p:cNvCxnSpPr>
              <a:cxnSpLocks noChangeShapeType="1"/>
            </p:cNvCxnSpPr>
            <p:nvPr/>
          </p:nvCxnSpPr>
          <p:spPr bwMode="auto">
            <a:xfrm rot="10800000" flipH="1">
              <a:off x="480" y="1704"/>
              <a:ext cx="1584" cy="1416"/>
            </a:xfrm>
            <a:prstGeom prst="bentConnector3">
              <a:avLst>
                <a:gd name="adj1" fmla="val -9093"/>
              </a:avLst>
            </a:prstGeom>
            <a:noFill/>
            <a:ln w="38100" cap="rnd">
              <a:solidFill>
                <a:schemeClr val="hlink"/>
              </a:solidFill>
              <a:prstDash val="sysDot"/>
              <a:miter lim="800000"/>
              <a:headEnd/>
              <a:tailEnd/>
            </a:ln>
          </p:spPr>
        </p:cxnSp>
        <p:cxnSp>
          <p:nvCxnSpPr>
            <p:cNvPr id="17489" name="AutoShape 74"/>
            <p:cNvCxnSpPr>
              <a:cxnSpLocks noChangeShapeType="1"/>
            </p:cNvCxnSpPr>
            <p:nvPr/>
          </p:nvCxnSpPr>
          <p:spPr bwMode="auto">
            <a:xfrm rot="10800000" flipH="1">
              <a:off x="528" y="1824"/>
              <a:ext cx="1536" cy="1536"/>
            </a:xfrm>
            <a:prstGeom prst="bentConnector3">
              <a:avLst>
                <a:gd name="adj1" fmla="val -9375"/>
              </a:avLst>
            </a:prstGeom>
            <a:noFill/>
            <a:ln w="38100" cap="rnd">
              <a:solidFill>
                <a:schemeClr val="hlink"/>
              </a:solidFill>
              <a:prstDash val="sysDot"/>
              <a:miter lim="800000"/>
              <a:headEnd/>
              <a:tailEnd/>
            </a:ln>
          </p:spPr>
        </p:cxnSp>
        <p:cxnSp>
          <p:nvCxnSpPr>
            <p:cNvPr id="17490" name="AutoShape 75"/>
            <p:cNvCxnSpPr>
              <a:cxnSpLocks noChangeShapeType="1"/>
            </p:cNvCxnSpPr>
            <p:nvPr/>
          </p:nvCxnSpPr>
          <p:spPr bwMode="auto">
            <a:xfrm flipH="1" flipV="1">
              <a:off x="2688" y="1584"/>
              <a:ext cx="2352" cy="1296"/>
            </a:xfrm>
            <a:prstGeom prst="bentConnector3">
              <a:avLst>
                <a:gd name="adj1" fmla="val -6120"/>
              </a:avLst>
            </a:prstGeom>
            <a:noFill/>
            <a:ln w="38100" cap="rnd">
              <a:solidFill>
                <a:schemeClr val="hlink"/>
              </a:solidFill>
              <a:prstDash val="sysDot"/>
              <a:miter lim="800000"/>
              <a:headEnd/>
              <a:tailEnd/>
            </a:ln>
          </p:spPr>
        </p:cxnSp>
        <p:cxnSp>
          <p:nvCxnSpPr>
            <p:cNvPr id="17491" name="AutoShape 76"/>
            <p:cNvCxnSpPr>
              <a:cxnSpLocks noChangeShapeType="1"/>
            </p:cNvCxnSpPr>
            <p:nvPr/>
          </p:nvCxnSpPr>
          <p:spPr bwMode="auto">
            <a:xfrm>
              <a:off x="2736" y="1728"/>
              <a:ext cx="2256" cy="1392"/>
            </a:xfrm>
            <a:prstGeom prst="bentConnector3">
              <a:avLst>
                <a:gd name="adj1" fmla="val 106384"/>
              </a:avLst>
            </a:prstGeom>
            <a:noFill/>
            <a:ln w="38100" cap="rnd">
              <a:solidFill>
                <a:schemeClr val="hlink"/>
              </a:solidFill>
              <a:prstDash val="sysDot"/>
              <a:miter lim="800000"/>
              <a:headEnd/>
              <a:tailEnd/>
            </a:ln>
          </p:spPr>
        </p:cxnSp>
        <p:cxnSp>
          <p:nvCxnSpPr>
            <p:cNvPr id="17492" name="AutoShape 77"/>
            <p:cNvCxnSpPr>
              <a:cxnSpLocks noChangeShapeType="1"/>
            </p:cNvCxnSpPr>
            <p:nvPr/>
          </p:nvCxnSpPr>
          <p:spPr bwMode="auto">
            <a:xfrm>
              <a:off x="2736" y="1944"/>
              <a:ext cx="2208" cy="1320"/>
            </a:xfrm>
            <a:prstGeom prst="bentConnector3">
              <a:avLst>
                <a:gd name="adj1" fmla="val 106523"/>
              </a:avLst>
            </a:prstGeom>
            <a:noFill/>
            <a:ln w="38100" cap="rnd">
              <a:solidFill>
                <a:schemeClr val="hlink"/>
              </a:solidFill>
              <a:prstDash val="sysDot"/>
              <a:miter lim="800000"/>
              <a:headEnd/>
              <a:tailEnd/>
            </a:ln>
          </p:spPr>
        </p:cxnSp>
      </p:grpSp>
      <p:grpSp>
        <p:nvGrpSpPr>
          <p:cNvPr id="4" name="Group 85"/>
          <p:cNvGrpSpPr>
            <a:grpSpLocks/>
          </p:cNvGrpSpPr>
          <p:nvPr/>
        </p:nvGrpSpPr>
        <p:grpSpPr bwMode="auto">
          <a:xfrm>
            <a:off x="533400" y="5715000"/>
            <a:ext cx="4191000" cy="1066800"/>
            <a:chOff x="336" y="3600"/>
            <a:chExt cx="2640" cy="672"/>
          </a:xfrm>
        </p:grpSpPr>
        <p:sp>
          <p:nvSpPr>
            <p:cNvPr id="17485" name="Rectangle 83"/>
            <p:cNvSpPr>
              <a:spLocks noChangeArrowheads="1"/>
            </p:cNvSpPr>
            <p:nvPr/>
          </p:nvSpPr>
          <p:spPr bwMode="auto">
            <a:xfrm>
              <a:off x="528" y="3600"/>
              <a:ext cx="2448" cy="672"/>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1800">
                  <a:solidFill>
                    <a:srgbClr val="FF0000"/>
                  </a:solidFill>
                </a:rPr>
                <a:t>SELECT ItemID, SuggestedPrice</a:t>
              </a:r>
            </a:p>
            <a:p>
              <a:pPr marL="342900" indent="-342900" algn="l">
                <a:spcBef>
                  <a:spcPct val="20000"/>
                </a:spcBef>
                <a:buClr>
                  <a:srgbClr val="969696"/>
                </a:buClr>
              </a:pPr>
              <a:r>
                <a:rPr kumimoji="1" lang="en-US" sz="1800">
                  <a:solidFill>
                    <a:srgbClr val="FF0000"/>
                  </a:solidFill>
                </a:rPr>
                <a:t>FROM BooksAndMusic</a:t>
              </a:r>
            </a:p>
            <a:p>
              <a:pPr marL="342900" indent="-342900" algn="l">
                <a:spcBef>
                  <a:spcPct val="20000"/>
                </a:spcBef>
                <a:buClr>
                  <a:srgbClr val="969696"/>
                </a:buClr>
              </a:pPr>
              <a:r>
                <a:rPr kumimoji="1" lang="en-US" sz="1800">
                  <a:solidFill>
                    <a:srgbClr val="FF0000"/>
                  </a:solidFill>
                </a:rPr>
                <a:t>WHERE Title = </a:t>
              </a:r>
              <a:r>
                <a:rPr kumimoji="1" lang="en-US" sz="1800" b="1">
                  <a:solidFill>
                    <a:srgbClr val="FF0000"/>
                  </a:solidFill>
                </a:rPr>
                <a:t>‘on the road’</a:t>
              </a:r>
            </a:p>
          </p:txBody>
        </p:sp>
        <p:sp>
          <p:nvSpPr>
            <p:cNvPr id="17486" name="Oval 84"/>
            <p:cNvSpPr>
              <a:spLocks noChangeArrowheads="1"/>
            </p:cNvSpPr>
            <p:nvPr/>
          </p:nvSpPr>
          <p:spPr bwMode="auto">
            <a:xfrm>
              <a:off x="336" y="3840"/>
              <a:ext cx="192" cy="192"/>
            </a:xfrm>
            <a:prstGeom prst="ellipse">
              <a:avLst/>
            </a:prstGeom>
            <a:solidFill>
              <a:srgbClr val="EEDB00"/>
            </a:solidFill>
            <a:ln w="9525">
              <a:noFill/>
              <a:round/>
              <a:headEnd/>
              <a:tailEnd/>
            </a:ln>
          </p:spPr>
          <p:txBody>
            <a:bodyPr wrap="none" anchor="ctr"/>
            <a:lstStyle/>
            <a:p>
              <a:r>
                <a:rPr lang="en-US" b="1"/>
                <a:t>A</a:t>
              </a:r>
            </a:p>
          </p:txBody>
        </p:sp>
      </p:grpSp>
      <p:sp>
        <p:nvSpPr>
          <p:cNvPr id="1297496" name="Oval 88"/>
          <p:cNvSpPr>
            <a:spLocks noChangeArrowheads="1"/>
          </p:cNvSpPr>
          <p:nvPr/>
        </p:nvSpPr>
        <p:spPr bwMode="auto">
          <a:xfrm>
            <a:off x="76200" y="4756150"/>
            <a:ext cx="304800" cy="304800"/>
          </a:xfrm>
          <a:prstGeom prst="ellipse">
            <a:avLst/>
          </a:prstGeom>
          <a:solidFill>
            <a:srgbClr val="EEDB00"/>
          </a:solidFill>
          <a:ln w="9525">
            <a:noFill/>
            <a:round/>
            <a:headEnd/>
            <a:tailEnd/>
          </a:ln>
        </p:spPr>
        <p:txBody>
          <a:bodyPr wrap="none" anchor="ctr"/>
          <a:lstStyle/>
          <a:p>
            <a:r>
              <a:rPr lang="en-US" b="1"/>
              <a:t>B</a:t>
            </a:r>
          </a:p>
        </p:txBody>
      </p:sp>
      <p:sp>
        <p:nvSpPr>
          <p:cNvPr id="1297495" name="Rectangle 87"/>
          <p:cNvSpPr>
            <a:spLocks noChangeArrowheads="1"/>
          </p:cNvSpPr>
          <p:nvPr/>
        </p:nvSpPr>
        <p:spPr bwMode="auto">
          <a:xfrm>
            <a:off x="6172200" y="5715000"/>
            <a:ext cx="2667000" cy="10668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1800">
                <a:solidFill>
                  <a:srgbClr val="FF0000"/>
                </a:solidFill>
              </a:rPr>
              <a:t>SELECT GreatPrice</a:t>
            </a:r>
          </a:p>
          <a:p>
            <a:pPr marL="342900" indent="-342900" algn="l">
              <a:spcBef>
                <a:spcPct val="20000"/>
              </a:spcBef>
              <a:buClr>
                <a:srgbClr val="969696"/>
              </a:buClr>
            </a:pPr>
            <a:r>
              <a:rPr kumimoji="1" lang="en-US" sz="1800">
                <a:solidFill>
                  <a:srgbClr val="FF0000"/>
                </a:solidFill>
              </a:rPr>
              <a:t>FROM DiscountBooks</a:t>
            </a:r>
          </a:p>
          <a:p>
            <a:pPr marL="342900" indent="-342900" algn="l">
              <a:spcBef>
                <a:spcPct val="20000"/>
              </a:spcBef>
              <a:buClr>
                <a:srgbClr val="969696"/>
              </a:buClr>
            </a:pPr>
            <a:r>
              <a:rPr kumimoji="1" lang="en-US" sz="1800">
                <a:solidFill>
                  <a:srgbClr val="FF0000"/>
                </a:solidFill>
              </a:rPr>
              <a:t>WHERE ISBN = </a:t>
            </a:r>
            <a:r>
              <a:rPr kumimoji="1" lang="en-US" sz="1800" b="1">
                <a:solidFill>
                  <a:srgbClr val="FF0000"/>
                </a:solidFill>
              </a:rPr>
              <a:t>123</a:t>
            </a:r>
          </a:p>
        </p:txBody>
      </p:sp>
      <p:sp>
        <p:nvSpPr>
          <p:cNvPr id="1297533" name="Oval 125"/>
          <p:cNvSpPr>
            <a:spLocks noChangeArrowheads="1"/>
          </p:cNvSpPr>
          <p:nvPr/>
        </p:nvSpPr>
        <p:spPr bwMode="auto">
          <a:xfrm>
            <a:off x="5867400" y="6096000"/>
            <a:ext cx="304800" cy="304800"/>
          </a:xfrm>
          <a:prstGeom prst="ellipse">
            <a:avLst/>
          </a:prstGeom>
          <a:solidFill>
            <a:srgbClr val="EEDB00"/>
          </a:solidFill>
          <a:ln w="9525">
            <a:noFill/>
            <a:round/>
            <a:headEnd/>
            <a:tailEnd/>
          </a:ln>
        </p:spPr>
        <p:txBody>
          <a:bodyPr wrap="none" anchor="ctr"/>
          <a:lstStyle/>
          <a:p>
            <a:r>
              <a:rPr lang="en-US" b="1"/>
              <a:t>C</a:t>
            </a:r>
          </a:p>
        </p:txBody>
      </p:sp>
      <p:graphicFrame>
        <p:nvGraphicFramePr>
          <p:cNvPr id="1297598" name="Group 190"/>
          <p:cNvGraphicFramePr>
            <a:graphicFrameLocks noGrp="1"/>
          </p:cNvGraphicFramePr>
          <p:nvPr>
            <p:ph sz="half" idx="1"/>
          </p:nvPr>
        </p:nvGraphicFramePr>
        <p:xfrm>
          <a:off x="457200" y="4527550"/>
          <a:ext cx="3200400" cy="731520"/>
        </p:xfrm>
        <a:graphic>
          <a:graphicData uri="http://schemas.openxmlformats.org/drawingml/2006/table">
            <a:tbl>
              <a:tblPr/>
              <a:tblGrid>
                <a:gridCol w="112077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ItemID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SuggestedPrice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97622" name="Group 214"/>
          <p:cNvGraphicFramePr>
            <a:graphicFrameLocks noGrp="1"/>
          </p:cNvGraphicFramePr>
          <p:nvPr>
            <p:ph sz="half" idx="2"/>
          </p:nvPr>
        </p:nvGraphicFramePr>
        <p:xfrm>
          <a:off x="457200" y="4527550"/>
          <a:ext cx="3200400" cy="731520"/>
        </p:xfrm>
        <a:graphic>
          <a:graphicData uri="http://schemas.openxmlformats.org/drawingml/2006/table">
            <a:tbl>
              <a:tblPr/>
              <a:tblGrid>
                <a:gridCol w="112077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ItemID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SuggestedPrice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C00"/>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297647" name="Oval 239"/>
          <p:cNvSpPr>
            <a:spLocks noChangeArrowheads="1"/>
          </p:cNvSpPr>
          <p:nvPr/>
        </p:nvSpPr>
        <p:spPr bwMode="auto">
          <a:xfrm>
            <a:off x="5486400" y="4756150"/>
            <a:ext cx="304800" cy="304800"/>
          </a:xfrm>
          <a:prstGeom prst="ellipse">
            <a:avLst/>
          </a:prstGeom>
          <a:solidFill>
            <a:srgbClr val="EEDB00"/>
          </a:solidFill>
          <a:ln w="9525">
            <a:noFill/>
            <a:round/>
            <a:headEnd/>
            <a:tailEnd/>
          </a:ln>
        </p:spPr>
        <p:txBody>
          <a:bodyPr wrap="none" anchor="ctr"/>
          <a:lstStyle/>
          <a:p>
            <a:r>
              <a:rPr lang="en-US" b="1"/>
              <a:t>D</a:t>
            </a:r>
          </a:p>
        </p:txBody>
      </p:sp>
      <p:sp>
        <p:nvSpPr>
          <p:cNvPr id="1297648" name="Oval 240"/>
          <p:cNvSpPr>
            <a:spLocks noChangeArrowheads="1"/>
          </p:cNvSpPr>
          <p:nvPr/>
        </p:nvSpPr>
        <p:spPr bwMode="auto">
          <a:xfrm>
            <a:off x="2438400" y="2622550"/>
            <a:ext cx="304800" cy="304800"/>
          </a:xfrm>
          <a:prstGeom prst="ellipse">
            <a:avLst/>
          </a:prstGeom>
          <a:solidFill>
            <a:srgbClr val="EEDB00"/>
          </a:solidFill>
          <a:ln w="9525">
            <a:noFill/>
            <a:round/>
            <a:headEnd/>
            <a:tailEnd/>
          </a:ln>
        </p:spPr>
        <p:txBody>
          <a:bodyPr wrap="none" anchor="ctr"/>
          <a:lstStyle/>
          <a:p>
            <a:r>
              <a:rPr lang="en-US" b="1"/>
              <a:t>E</a:t>
            </a:r>
          </a:p>
        </p:txBody>
      </p:sp>
      <p:graphicFrame>
        <p:nvGraphicFramePr>
          <p:cNvPr id="1297698" name="Group 290"/>
          <p:cNvGraphicFramePr>
            <a:graphicFrameLocks noGrp="1"/>
          </p:cNvGraphicFramePr>
          <p:nvPr/>
        </p:nvGraphicFramePr>
        <p:xfrm>
          <a:off x="5867400" y="4527550"/>
          <a:ext cx="2438400" cy="731520"/>
        </p:xfrm>
        <a:graphic>
          <a:graphicData uri="http://schemas.openxmlformats.org/drawingml/2006/table">
            <a:tbl>
              <a:tblPr/>
              <a:tblGrid>
                <a:gridCol w="2438400">
                  <a:extLst>
                    <a:ext uri="{9D8B030D-6E8A-4147-A177-3AD203B41FA5}">
                      <a16:colId xmlns:a16="http://schemas.microsoft.com/office/drawing/2014/main" val="20000"/>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GreatPrice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97712" name="Group 304"/>
          <p:cNvGraphicFramePr>
            <a:graphicFrameLocks noGrp="1"/>
          </p:cNvGraphicFramePr>
          <p:nvPr/>
        </p:nvGraphicFramePr>
        <p:xfrm>
          <a:off x="2895600" y="2470150"/>
          <a:ext cx="3505200" cy="73152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DiscountPrice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747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9745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2"/>
                                        </p:tgtEl>
                                        <p:attrNameLst>
                                          <p:attrName>style.visibility</p:attrName>
                                        </p:attrNameLst>
                                      </p:cBhvr>
                                      <p:to>
                                        <p:strVal val="hidden"/>
                                      </p:to>
                                    </p:set>
                                  </p:childTnLst>
                                </p:cTn>
                              </p:par>
                              <p:par>
                                <p:cTn id="14" presetID="1" presetClass="entr" presetSubtype="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9745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297479"/>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29749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29759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2976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grpId="1" nodeType="clickEffect">
                                  <p:stCondLst>
                                    <p:cond delay="0"/>
                                  </p:stCondLst>
                                  <p:childTnLst>
                                    <p:set>
                                      <p:cBhvr>
                                        <p:cTn id="37" dur="1" fill="hold">
                                          <p:stCondLst>
                                            <p:cond delay="0"/>
                                          </p:stCondLst>
                                        </p:cTn>
                                        <p:tgtEl>
                                          <p:spTgt spid="1297452"/>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1297495"/>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29753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97647"/>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29769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297648"/>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1297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7451" grpId="0"/>
      <p:bldP spid="1297452" grpId="0"/>
      <p:bldP spid="1297452" grpId="1"/>
      <p:bldP spid="1297479" grpId="0"/>
      <p:bldP spid="1297496" grpId="0" animBg="1"/>
      <p:bldP spid="1297495" grpId="0"/>
      <p:bldP spid="1297533" grpId="0" animBg="1"/>
      <p:bldP spid="1297647" grpId="0" animBg="1"/>
      <p:bldP spid="129764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18435" name="Rectangle 3"/>
          <p:cNvSpPr>
            <a:spLocks noGrp="1" noChangeArrowheads="1"/>
          </p:cNvSpPr>
          <p:nvPr>
            <p:ph type="title"/>
          </p:nvPr>
        </p:nvSpPr>
        <p:spPr/>
        <p:txBody>
          <a:bodyPr/>
          <a:lstStyle/>
          <a:p>
            <a:r>
              <a:rPr lang="en-US"/>
              <a:t>Issues for Query Processing</a:t>
            </a:r>
          </a:p>
        </p:txBody>
      </p:sp>
      <p:sp>
        <p:nvSpPr>
          <p:cNvPr id="18436"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8437"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8438"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18439"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8440"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8441"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18442"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8443"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8444"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18445" name="AutoShape 13"/>
          <p:cNvCxnSpPr>
            <a:cxnSpLocks noChangeShapeType="1"/>
            <a:stCxn id="18448" idx="2"/>
            <a:endCxn id="18440"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18446" name="AutoShape 14"/>
          <p:cNvCxnSpPr>
            <a:cxnSpLocks noChangeShapeType="1"/>
            <a:stCxn id="18438" idx="2"/>
            <a:endCxn id="18439"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18447" name="AutoShape 15"/>
          <p:cNvCxnSpPr>
            <a:cxnSpLocks noChangeShapeType="1"/>
            <a:stCxn id="18449" idx="2"/>
            <a:endCxn id="18443"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18448"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18449"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18450"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Answering</a:t>
            </a:r>
          </a:p>
        </p:txBody>
      </p:sp>
      <p:grpSp>
        <p:nvGrpSpPr>
          <p:cNvPr id="18451" name="Group 19"/>
          <p:cNvGrpSpPr>
            <a:grpSpLocks/>
          </p:cNvGrpSpPr>
          <p:nvPr/>
        </p:nvGrpSpPr>
        <p:grpSpPr bwMode="auto">
          <a:xfrm>
            <a:off x="1447800" y="2971800"/>
            <a:ext cx="1562100" cy="1066800"/>
            <a:chOff x="1392" y="1776"/>
            <a:chExt cx="984" cy="672"/>
          </a:xfrm>
        </p:grpSpPr>
        <p:sp>
          <p:nvSpPr>
            <p:cNvPr id="18469" name="AutoShape 20"/>
            <p:cNvSpPr>
              <a:spLocks noChangeArrowheads="1"/>
            </p:cNvSpPr>
            <p:nvPr/>
          </p:nvSpPr>
          <p:spPr bwMode="auto">
            <a:xfrm>
              <a:off x="1392" y="177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sp>
          <p:nvSpPr>
            <p:cNvPr id="18470" name="AutoShape 21"/>
            <p:cNvSpPr>
              <a:spLocks noChangeArrowheads="1"/>
            </p:cNvSpPr>
            <p:nvPr/>
          </p:nvSpPr>
          <p:spPr bwMode="auto">
            <a:xfrm>
              <a:off x="1392" y="201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Optimization</a:t>
              </a:r>
            </a:p>
          </p:txBody>
        </p:sp>
        <p:sp>
          <p:nvSpPr>
            <p:cNvPr id="18471" name="AutoShape 22"/>
            <p:cNvSpPr>
              <a:spLocks noChangeArrowheads="1"/>
            </p:cNvSpPr>
            <p:nvPr/>
          </p:nvSpPr>
          <p:spPr bwMode="auto">
            <a:xfrm>
              <a:off x="1392" y="225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Execution</a:t>
              </a:r>
            </a:p>
          </p:txBody>
        </p:sp>
      </p:grpSp>
      <p:cxnSp>
        <p:nvCxnSpPr>
          <p:cNvPr id="18452" name="AutoShape 23"/>
          <p:cNvCxnSpPr>
            <a:cxnSpLocks noChangeShapeType="1"/>
            <a:endCxn id="18453"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18453"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cxnSp>
        <p:nvCxnSpPr>
          <p:cNvPr id="1292313" name="AutoShape 25"/>
          <p:cNvCxnSpPr>
            <a:cxnSpLocks noChangeShapeType="1"/>
            <a:endCxn id="1292314" idx="2"/>
          </p:cNvCxnSpPr>
          <p:nvPr/>
        </p:nvCxnSpPr>
        <p:spPr bwMode="auto">
          <a:xfrm flipV="1">
            <a:off x="2457450" y="2057400"/>
            <a:ext cx="438150" cy="457200"/>
          </a:xfrm>
          <a:prstGeom prst="straightConnector1">
            <a:avLst/>
          </a:prstGeom>
          <a:noFill/>
          <a:ln w="12700">
            <a:solidFill>
              <a:schemeClr val="tx1"/>
            </a:solidFill>
            <a:round/>
            <a:headEnd/>
            <a:tailEnd type="triangle" w="med" len="med"/>
          </a:ln>
        </p:spPr>
      </p:cxnSp>
      <p:sp>
        <p:nvSpPr>
          <p:cNvPr id="1292314" name="Rectangle 26"/>
          <p:cNvSpPr>
            <a:spLocks noChangeArrowheads="1"/>
          </p:cNvSpPr>
          <p:nvPr/>
        </p:nvSpPr>
        <p:spPr bwMode="auto">
          <a:xfrm>
            <a:off x="2438400" y="1752600"/>
            <a:ext cx="914400" cy="304800"/>
          </a:xfrm>
          <a:prstGeom prst="rect">
            <a:avLst/>
          </a:prstGeom>
          <a:noFill/>
          <a:ln w="9525">
            <a:noFill/>
            <a:miter lim="800000"/>
            <a:headEnd/>
            <a:tailEnd/>
          </a:ln>
        </p:spPr>
        <p:txBody>
          <a:bodyPr wrap="none" tIns="0" bIns="0" anchor="ctr"/>
          <a:lstStyle/>
          <a:p>
            <a:pPr eaLnBrk="1" hangingPunct="1"/>
            <a:r>
              <a:rPr lang="en-US"/>
              <a:t>Result</a:t>
            </a:r>
          </a:p>
        </p:txBody>
      </p:sp>
      <p:cxnSp>
        <p:nvCxnSpPr>
          <p:cNvPr id="18456" name="AutoShape 27"/>
          <p:cNvCxnSpPr>
            <a:cxnSpLocks noChangeShapeType="1"/>
          </p:cNvCxnSpPr>
          <p:nvPr/>
        </p:nvCxnSpPr>
        <p:spPr bwMode="auto">
          <a:xfrm flipV="1">
            <a:off x="990600" y="5334000"/>
            <a:ext cx="0" cy="228600"/>
          </a:xfrm>
          <a:prstGeom prst="straightConnector1">
            <a:avLst/>
          </a:prstGeom>
          <a:noFill/>
          <a:ln w="12700">
            <a:solidFill>
              <a:schemeClr val="tx1"/>
            </a:solidFill>
            <a:round/>
            <a:headEnd/>
            <a:tailEnd type="triangle" w="med" len="med"/>
          </a:ln>
        </p:spPr>
      </p:cxnSp>
      <p:cxnSp>
        <p:nvCxnSpPr>
          <p:cNvPr id="18457" name="AutoShape 28"/>
          <p:cNvCxnSpPr>
            <a:cxnSpLocks noChangeShapeType="1"/>
          </p:cNvCxnSpPr>
          <p:nvPr/>
        </p:nvCxnSpPr>
        <p:spPr bwMode="auto">
          <a:xfrm flipV="1">
            <a:off x="838200" y="5334000"/>
            <a:ext cx="0" cy="228600"/>
          </a:xfrm>
          <a:prstGeom prst="straightConnector1">
            <a:avLst/>
          </a:prstGeom>
          <a:noFill/>
          <a:ln w="12700">
            <a:solidFill>
              <a:schemeClr val="tx1"/>
            </a:solidFill>
            <a:round/>
            <a:headEnd type="triangle" w="med" len="med"/>
            <a:tailEnd/>
          </a:ln>
        </p:spPr>
      </p:cxnSp>
      <p:grpSp>
        <p:nvGrpSpPr>
          <p:cNvPr id="18458" name="Group 29"/>
          <p:cNvGrpSpPr>
            <a:grpSpLocks/>
          </p:cNvGrpSpPr>
          <p:nvPr/>
        </p:nvGrpSpPr>
        <p:grpSpPr bwMode="auto">
          <a:xfrm>
            <a:off x="457200" y="4191000"/>
            <a:ext cx="1390650" cy="1143000"/>
            <a:chOff x="768" y="2544"/>
            <a:chExt cx="876" cy="720"/>
          </a:xfrm>
        </p:grpSpPr>
        <p:sp>
          <p:nvSpPr>
            <p:cNvPr id="18467" name="AutoShape 30"/>
            <p:cNvSpPr>
              <a:spLocks noChangeArrowheads="1"/>
            </p:cNvSpPr>
            <p:nvPr/>
          </p:nvSpPr>
          <p:spPr bwMode="auto">
            <a:xfrm>
              <a:off x="768"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8468" name="AutoShape 31"/>
            <p:cNvCxnSpPr>
              <a:cxnSpLocks noChangeShapeType="1"/>
            </p:cNvCxnSpPr>
            <p:nvPr/>
          </p:nvCxnSpPr>
          <p:spPr bwMode="auto">
            <a:xfrm flipV="1">
              <a:off x="960" y="2544"/>
              <a:ext cx="684" cy="432"/>
            </a:xfrm>
            <a:prstGeom prst="straightConnector1">
              <a:avLst/>
            </a:prstGeom>
            <a:noFill/>
            <a:ln w="12700">
              <a:solidFill>
                <a:schemeClr val="tx1"/>
              </a:solidFill>
              <a:round/>
              <a:headEnd type="triangle" w="med" len="med"/>
              <a:tailEnd/>
            </a:ln>
          </p:spPr>
        </p:cxnSp>
      </p:grpSp>
      <p:cxnSp>
        <p:nvCxnSpPr>
          <p:cNvPr id="18459" name="AutoShape 32"/>
          <p:cNvCxnSpPr>
            <a:cxnSpLocks noChangeShapeType="1"/>
          </p:cNvCxnSpPr>
          <p:nvPr/>
        </p:nvCxnSpPr>
        <p:spPr bwMode="auto">
          <a:xfrm flipV="1">
            <a:off x="3028950" y="5334000"/>
            <a:ext cx="0" cy="228600"/>
          </a:xfrm>
          <a:prstGeom prst="straightConnector1">
            <a:avLst/>
          </a:prstGeom>
          <a:noFill/>
          <a:ln w="12700">
            <a:solidFill>
              <a:schemeClr val="tx1"/>
            </a:solidFill>
            <a:round/>
            <a:headEnd/>
            <a:tailEnd type="triangle" w="med" len="med"/>
          </a:ln>
        </p:spPr>
      </p:cxnSp>
      <p:cxnSp>
        <p:nvCxnSpPr>
          <p:cNvPr id="18460" name="AutoShape 33"/>
          <p:cNvCxnSpPr>
            <a:cxnSpLocks noChangeShapeType="1"/>
          </p:cNvCxnSpPr>
          <p:nvPr/>
        </p:nvCxnSpPr>
        <p:spPr bwMode="auto">
          <a:xfrm flipV="1">
            <a:off x="2876550" y="5334000"/>
            <a:ext cx="0" cy="228600"/>
          </a:xfrm>
          <a:prstGeom prst="straightConnector1">
            <a:avLst/>
          </a:prstGeom>
          <a:noFill/>
          <a:ln w="12700">
            <a:solidFill>
              <a:schemeClr val="tx1"/>
            </a:solidFill>
            <a:round/>
            <a:headEnd type="triangle" w="med" len="med"/>
            <a:tailEnd/>
          </a:ln>
        </p:spPr>
      </p:cxnSp>
      <p:grpSp>
        <p:nvGrpSpPr>
          <p:cNvPr id="18461" name="Group 34"/>
          <p:cNvGrpSpPr>
            <a:grpSpLocks/>
          </p:cNvGrpSpPr>
          <p:nvPr/>
        </p:nvGrpSpPr>
        <p:grpSpPr bwMode="auto">
          <a:xfrm>
            <a:off x="2514600" y="4191000"/>
            <a:ext cx="914400" cy="1143000"/>
            <a:chOff x="2064" y="2544"/>
            <a:chExt cx="576" cy="720"/>
          </a:xfrm>
        </p:grpSpPr>
        <p:sp>
          <p:nvSpPr>
            <p:cNvPr id="18465" name="AutoShape 35"/>
            <p:cNvSpPr>
              <a:spLocks noChangeArrowheads="1"/>
            </p:cNvSpPr>
            <p:nvPr/>
          </p:nvSpPr>
          <p:spPr bwMode="auto">
            <a:xfrm>
              <a:off x="2064"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18466" name="AutoShape 36"/>
            <p:cNvCxnSpPr>
              <a:cxnSpLocks noChangeShapeType="1"/>
            </p:cNvCxnSpPr>
            <p:nvPr/>
          </p:nvCxnSpPr>
          <p:spPr bwMode="auto">
            <a:xfrm flipH="1" flipV="1">
              <a:off x="2064" y="2544"/>
              <a:ext cx="228" cy="432"/>
            </a:xfrm>
            <a:prstGeom prst="straightConnector1">
              <a:avLst/>
            </a:prstGeom>
            <a:noFill/>
            <a:ln w="12700">
              <a:solidFill>
                <a:schemeClr val="tx1"/>
              </a:solidFill>
              <a:round/>
              <a:headEnd type="triangle" w="med" len="med"/>
              <a:tailEnd/>
            </a:ln>
          </p:spPr>
        </p:cxnSp>
      </p:grpSp>
      <p:cxnSp>
        <p:nvCxnSpPr>
          <p:cNvPr id="18462" name="AutoShape 37"/>
          <p:cNvCxnSpPr>
            <a:cxnSpLocks noChangeShapeType="1"/>
          </p:cNvCxnSpPr>
          <p:nvPr/>
        </p:nvCxnSpPr>
        <p:spPr bwMode="auto">
          <a:xfrm flipH="1" flipV="1">
            <a:off x="2762250" y="4191000"/>
            <a:ext cx="361950" cy="685800"/>
          </a:xfrm>
          <a:prstGeom prst="straightConnector1">
            <a:avLst/>
          </a:prstGeom>
          <a:noFill/>
          <a:ln w="12700">
            <a:solidFill>
              <a:schemeClr val="tx1"/>
            </a:solidFill>
            <a:round/>
            <a:headEnd/>
            <a:tailEnd type="triangle" w="med" len="med"/>
          </a:ln>
        </p:spPr>
      </p:cxnSp>
      <p:cxnSp>
        <p:nvCxnSpPr>
          <p:cNvPr id="18463" name="AutoShape 38"/>
          <p:cNvCxnSpPr>
            <a:cxnSpLocks noChangeShapeType="1"/>
          </p:cNvCxnSpPr>
          <p:nvPr/>
        </p:nvCxnSpPr>
        <p:spPr bwMode="auto">
          <a:xfrm flipV="1">
            <a:off x="1047750" y="4191000"/>
            <a:ext cx="1085850" cy="685800"/>
          </a:xfrm>
          <a:prstGeom prst="straightConnector1">
            <a:avLst/>
          </a:prstGeom>
          <a:noFill/>
          <a:ln w="12700">
            <a:solidFill>
              <a:schemeClr val="tx1"/>
            </a:solidFill>
            <a:round/>
            <a:headEnd/>
            <a:tailEnd type="triangle" w="med" len="med"/>
          </a:ln>
        </p:spPr>
      </p:cxnSp>
      <p:sp>
        <p:nvSpPr>
          <p:cNvPr id="1292331" name="Rectangle 43"/>
          <p:cNvSpPr>
            <a:spLocks noChangeArrowheads="1"/>
          </p:cNvSpPr>
          <p:nvPr/>
        </p:nvSpPr>
        <p:spPr bwMode="auto">
          <a:xfrm>
            <a:off x="4648200" y="2057400"/>
            <a:ext cx="4343400" cy="19812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buFontTx/>
              <a:buChar char="•"/>
            </a:pPr>
            <a:r>
              <a:rPr kumimoji="1" lang="en-US" sz="2400">
                <a:solidFill>
                  <a:srgbClr val="292929"/>
                </a:solidFill>
              </a:rPr>
              <a:t>Combine the results and further process them if needed</a:t>
            </a:r>
          </a:p>
          <a:p>
            <a:pPr marL="342900" indent="-342900" algn="l">
              <a:spcBef>
                <a:spcPct val="20000"/>
              </a:spcBef>
              <a:buClr>
                <a:srgbClr val="969696"/>
              </a:buClr>
              <a:buFontTx/>
              <a:buChar char="•"/>
            </a:pPr>
            <a:r>
              <a:rPr kumimoji="1" lang="en-US" sz="2400">
                <a:solidFill>
                  <a:srgbClr val="292929"/>
                </a:solidFill>
              </a:rPr>
              <a:t>Mainly union and merge</a:t>
            </a:r>
          </a:p>
          <a:p>
            <a:pPr marL="342900" indent="-342900" algn="l">
              <a:spcBef>
                <a:spcPct val="20000"/>
              </a:spcBef>
              <a:buClr>
                <a:srgbClr val="969696"/>
              </a:buClr>
              <a:buFontTx/>
              <a:buChar char="•"/>
            </a:pPr>
            <a:r>
              <a:rPr kumimoji="1" lang="en-US" sz="2400">
                <a:solidFill>
                  <a:srgbClr val="292929"/>
                </a:solidFill>
              </a:rPr>
              <a:t>Inconsistencies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92313"/>
                                        </p:tgtEl>
                                        <p:attrNameLst>
                                          <p:attrName>style.visibility</p:attrName>
                                        </p:attrNameLst>
                                      </p:cBhvr>
                                      <p:to>
                                        <p:strVal val="visible"/>
                                      </p:to>
                                    </p:set>
                                    <p:animEffect transition="in" filter="wipe(down)">
                                      <p:cBhvr>
                                        <p:cTn id="7" dur="500"/>
                                        <p:tgtEl>
                                          <p:spTgt spid="129231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292314"/>
                                        </p:tgtEl>
                                        <p:attrNameLst>
                                          <p:attrName>style.visibility</p:attrName>
                                        </p:attrNameLst>
                                      </p:cBhvr>
                                      <p:to>
                                        <p:strVal val="visible"/>
                                      </p:to>
                                    </p:set>
                                    <p:animEffect transition="in" filter="wipe(down)">
                                      <p:cBhvr>
                                        <p:cTn id="11" dur="500"/>
                                        <p:tgtEl>
                                          <p:spTgt spid="1292314"/>
                                        </p:tgtEl>
                                      </p:cBhvr>
                                    </p:animEffect>
                                  </p:childTnLst>
                                </p:cTn>
                              </p:par>
                            </p:childTnLst>
                          </p:cTn>
                        </p:par>
                        <p:par>
                          <p:cTn id="12" fill="hold">
                            <p:stCondLst>
                              <p:cond delay="1000"/>
                            </p:stCondLst>
                            <p:childTnLst>
                              <p:par>
                                <p:cTn id="13" presetID="1" presetClass="entr" presetSubtype="0" fill="hold" grpId="0" nodeType="afterEffect">
                                  <p:stCondLst>
                                    <p:cond delay="0"/>
                                  </p:stCondLst>
                                  <p:childTnLst>
                                    <p:set>
                                      <p:cBhvr>
                                        <p:cTn id="14" dur="1" fill="hold">
                                          <p:stCondLst>
                                            <p:cond delay="0"/>
                                          </p:stCondLst>
                                        </p:cTn>
                                        <p:tgtEl>
                                          <p:spTgt spid="1292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2314" grpId="0"/>
      <p:bldP spid="129233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title"/>
          </p:nvPr>
        </p:nvSpPr>
        <p:spPr/>
        <p:txBody>
          <a:bodyPr/>
          <a:lstStyle/>
          <a:p>
            <a:r>
              <a:rPr lang="en-US"/>
              <a:t>Issues for Query Processing</a:t>
            </a:r>
          </a:p>
        </p:txBody>
      </p:sp>
      <p:sp>
        <p:nvSpPr>
          <p:cNvPr id="19459"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Answering (Union)</a:t>
            </a:r>
          </a:p>
        </p:txBody>
      </p:sp>
      <p:graphicFrame>
        <p:nvGraphicFramePr>
          <p:cNvPr id="1298474" name="Group 42"/>
          <p:cNvGraphicFramePr>
            <a:graphicFrameLocks noGrp="1"/>
          </p:cNvGraphicFramePr>
          <p:nvPr/>
        </p:nvGraphicFramePr>
        <p:xfrm>
          <a:off x="685800" y="4527550"/>
          <a:ext cx="3200400" cy="731520"/>
        </p:xfrm>
        <a:graphic>
          <a:graphicData uri="http://schemas.openxmlformats.org/drawingml/2006/table">
            <a:tbl>
              <a:tblPr/>
              <a:tblGrid>
                <a:gridCol w="112077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ItemID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SuggestedPrice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98525" name="Group 93"/>
          <p:cNvGraphicFramePr>
            <a:graphicFrameLocks noGrp="1"/>
          </p:cNvGraphicFramePr>
          <p:nvPr/>
        </p:nvGraphicFramePr>
        <p:xfrm>
          <a:off x="5867400" y="4527550"/>
          <a:ext cx="2590800" cy="731520"/>
        </p:xfrm>
        <a:graphic>
          <a:graphicData uri="http://schemas.openxmlformats.org/drawingml/2006/table">
            <a:tbl>
              <a:tblPr/>
              <a:tblGrid>
                <a:gridCol w="914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GreatPrice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456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298531" name="Group 99"/>
          <p:cNvGraphicFramePr>
            <a:graphicFrameLocks noGrp="1"/>
          </p:cNvGraphicFramePr>
          <p:nvPr/>
        </p:nvGraphicFramePr>
        <p:xfrm>
          <a:off x="3581400" y="2105025"/>
          <a:ext cx="1752600" cy="1097280"/>
        </p:xfrm>
        <a:graphic>
          <a:graphicData uri="http://schemas.openxmlformats.org/drawingml/2006/table">
            <a:tbl>
              <a:tblPr/>
              <a:tblGrid>
                <a:gridCol w="838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10.86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456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cxnSp>
        <p:nvCxnSpPr>
          <p:cNvPr id="19496" name="AutoShape 101"/>
          <p:cNvCxnSpPr>
            <a:cxnSpLocks noChangeShapeType="1"/>
          </p:cNvCxnSpPr>
          <p:nvPr/>
        </p:nvCxnSpPr>
        <p:spPr bwMode="auto">
          <a:xfrm rot="-5400000">
            <a:off x="2050256" y="2964657"/>
            <a:ext cx="1843087" cy="1219200"/>
          </a:xfrm>
          <a:prstGeom prst="bentConnector2">
            <a:avLst/>
          </a:prstGeom>
          <a:noFill/>
          <a:ln w="38100">
            <a:solidFill>
              <a:srgbClr val="0000FF"/>
            </a:solidFill>
            <a:miter lim="800000"/>
            <a:headEnd/>
            <a:tailEnd type="triangle" w="med" len="med"/>
          </a:ln>
        </p:spPr>
      </p:cxnSp>
      <p:cxnSp>
        <p:nvCxnSpPr>
          <p:cNvPr id="19497" name="AutoShape 102"/>
          <p:cNvCxnSpPr>
            <a:cxnSpLocks noChangeShapeType="1"/>
          </p:cNvCxnSpPr>
          <p:nvPr/>
        </p:nvCxnSpPr>
        <p:spPr bwMode="auto">
          <a:xfrm>
            <a:off x="5334000" y="3017838"/>
            <a:ext cx="2286000" cy="1509712"/>
          </a:xfrm>
          <a:prstGeom prst="bentConnector2">
            <a:avLst/>
          </a:prstGeom>
          <a:noFill/>
          <a:ln w="38100">
            <a:solidFill>
              <a:srgbClr val="0000FF"/>
            </a:solidFill>
            <a:miter lim="800000"/>
            <a:headEnd type="triangle" w="med" len="med"/>
            <a:tailEnd/>
          </a:ln>
        </p:spPr>
      </p:cxn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t>Issues for Query Processing</a:t>
            </a:r>
          </a:p>
        </p:txBody>
      </p:sp>
      <p:sp>
        <p:nvSpPr>
          <p:cNvPr id="20483" name="Rectangle 3"/>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Answering (Merge)</a:t>
            </a:r>
          </a:p>
        </p:txBody>
      </p:sp>
      <p:graphicFrame>
        <p:nvGraphicFramePr>
          <p:cNvPr id="1314820" name="Group 4"/>
          <p:cNvGraphicFramePr>
            <a:graphicFrameLocks noGrp="1"/>
          </p:cNvGraphicFramePr>
          <p:nvPr/>
        </p:nvGraphicFramePr>
        <p:xfrm>
          <a:off x="685800" y="4527550"/>
          <a:ext cx="3200400" cy="731520"/>
        </p:xfrm>
        <a:graphic>
          <a:graphicData uri="http://schemas.openxmlformats.org/drawingml/2006/table">
            <a:tbl>
              <a:tblPr/>
              <a:tblGrid>
                <a:gridCol w="1120775">
                  <a:extLst>
                    <a:ext uri="{9D8B030D-6E8A-4147-A177-3AD203B41FA5}">
                      <a16:colId xmlns:a16="http://schemas.microsoft.com/office/drawing/2014/main" val="20000"/>
                    </a:ext>
                  </a:extLst>
                </a:gridCol>
                <a:gridCol w="2079625">
                  <a:extLst>
                    <a:ext uri="{9D8B030D-6E8A-4147-A177-3AD203B41FA5}">
                      <a16:colId xmlns:a16="http://schemas.microsoft.com/office/drawing/2014/main" val="20001"/>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ItemID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14890" name="Group 74"/>
          <p:cNvGraphicFramePr>
            <a:graphicFrameLocks noGrp="1"/>
          </p:cNvGraphicFramePr>
          <p:nvPr/>
        </p:nvGraphicFramePr>
        <p:xfrm>
          <a:off x="5334000" y="4527550"/>
          <a:ext cx="3048000" cy="731520"/>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2nd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14903" name="Group 87"/>
          <p:cNvGraphicFramePr>
            <a:graphicFrameLocks noGrp="1"/>
          </p:cNvGraphicFramePr>
          <p:nvPr/>
        </p:nvGraphicFramePr>
        <p:xfrm>
          <a:off x="2286000" y="2089150"/>
          <a:ext cx="4495800" cy="731520"/>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2nd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cxnSp>
        <p:nvCxnSpPr>
          <p:cNvPr id="20526" name="AutoShape 40"/>
          <p:cNvCxnSpPr>
            <a:cxnSpLocks noChangeShapeType="1"/>
          </p:cNvCxnSpPr>
          <p:nvPr/>
        </p:nvCxnSpPr>
        <p:spPr bwMode="auto">
          <a:xfrm flipV="1">
            <a:off x="1246188" y="2819400"/>
            <a:ext cx="1458912" cy="1708150"/>
          </a:xfrm>
          <a:prstGeom prst="straightConnector1">
            <a:avLst/>
          </a:prstGeom>
          <a:noFill/>
          <a:ln w="38100">
            <a:solidFill>
              <a:srgbClr val="0000FF"/>
            </a:solidFill>
            <a:round/>
            <a:headEnd/>
            <a:tailEnd type="triangle" w="med" len="med"/>
          </a:ln>
        </p:spPr>
      </p:cxnSp>
      <p:cxnSp>
        <p:nvCxnSpPr>
          <p:cNvPr id="20527" name="AutoShape 41"/>
          <p:cNvCxnSpPr>
            <a:cxnSpLocks noChangeShapeType="1"/>
          </p:cNvCxnSpPr>
          <p:nvPr/>
        </p:nvCxnSpPr>
        <p:spPr bwMode="auto">
          <a:xfrm>
            <a:off x="5295900" y="2819400"/>
            <a:ext cx="1562100" cy="1708150"/>
          </a:xfrm>
          <a:prstGeom prst="straightConnector1">
            <a:avLst/>
          </a:prstGeom>
          <a:noFill/>
          <a:ln w="38100">
            <a:solidFill>
              <a:srgbClr val="0000FF"/>
            </a:solidFill>
            <a:round/>
            <a:headEnd type="triangle" w="med" len="med"/>
            <a:tailEnd/>
          </a:ln>
        </p:spPr>
      </p:cxnSp>
      <p:cxnSp>
        <p:nvCxnSpPr>
          <p:cNvPr id="20528" name="AutoShape 72"/>
          <p:cNvCxnSpPr>
            <a:cxnSpLocks noChangeShapeType="1"/>
          </p:cNvCxnSpPr>
          <p:nvPr/>
        </p:nvCxnSpPr>
        <p:spPr bwMode="auto">
          <a:xfrm flipV="1">
            <a:off x="2846388" y="2819400"/>
            <a:ext cx="1116012" cy="1708150"/>
          </a:xfrm>
          <a:prstGeom prst="straightConnector1">
            <a:avLst/>
          </a:prstGeom>
          <a:noFill/>
          <a:ln w="38100">
            <a:solidFill>
              <a:srgbClr val="0000FF"/>
            </a:solidFill>
            <a:round/>
            <a:headEnd/>
            <a:tailEnd type="triangle" w="med" len="med"/>
          </a:ln>
        </p:spPr>
      </p:cxnSp>
      <p:cxnSp>
        <p:nvCxnSpPr>
          <p:cNvPr id="20529" name="AutoShape 79"/>
          <p:cNvCxnSpPr>
            <a:cxnSpLocks noChangeShapeType="1"/>
          </p:cNvCxnSpPr>
          <p:nvPr/>
        </p:nvCxnSpPr>
        <p:spPr bwMode="auto">
          <a:xfrm>
            <a:off x="6286500" y="2819400"/>
            <a:ext cx="1638300" cy="1708150"/>
          </a:xfrm>
          <a:prstGeom prst="straightConnector1">
            <a:avLst/>
          </a:prstGeom>
          <a:noFill/>
          <a:ln w="38100">
            <a:solidFill>
              <a:srgbClr val="0000FF"/>
            </a:solidFill>
            <a:round/>
            <a:headEnd type="triangle" w="med" len="med"/>
            <a:tailEnd/>
          </a:ln>
        </p:spPr>
      </p:cxnSp>
      <p:sp>
        <p:nvSpPr>
          <p:cNvPr id="1314904" name="Rectangle 88"/>
          <p:cNvSpPr>
            <a:spLocks noChangeArrowheads="1"/>
          </p:cNvSpPr>
          <p:nvPr/>
        </p:nvSpPr>
        <p:spPr bwMode="auto">
          <a:xfrm>
            <a:off x="304800" y="1905000"/>
            <a:ext cx="1219200" cy="762000"/>
          </a:xfrm>
          <a:prstGeom prst="rect">
            <a:avLst/>
          </a:prstGeom>
          <a:noFill/>
          <a:ln w="9525">
            <a:noFill/>
            <a:miter lim="800000"/>
            <a:headEnd/>
            <a:tailEnd/>
          </a:ln>
        </p:spPr>
        <p:txBody>
          <a:bodyPr lIns="92075" tIns="46038" rIns="92075" bIns="46038"/>
          <a:lstStyle/>
          <a:p>
            <a:pPr marL="342900" indent="-342900" algn="r">
              <a:spcBef>
                <a:spcPct val="20000"/>
              </a:spcBef>
              <a:buClr>
                <a:srgbClr val="969696"/>
              </a:buClr>
            </a:pPr>
            <a:r>
              <a:rPr kumimoji="1" lang="en-US" sz="1800" b="1">
                <a:solidFill>
                  <a:srgbClr val="292929"/>
                </a:solidFill>
              </a:rPr>
              <a:t>Primary</a:t>
            </a:r>
          </a:p>
          <a:p>
            <a:pPr marL="342900" indent="-342900" algn="r">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1314906" name="AutoShape 90"/>
          <p:cNvCxnSpPr>
            <a:cxnSpLocks noChangeShapeType="1"/>
          </p:cNvCxnSpPr>
          <p:nvPr/>
        </p:nvCxnSpPr>
        <p:spPr bwMode="auto">
          <a:xfrm>
            <a:off x="1524000" y="2286000"/>
            <a:ext cx="762000" cy="1588"/>
          </a:xfrm>
          <a:prstGeom prst="straightConnector1">
            <a:avLst/>
          </a:prstGeom>
          <a:noFill/>
          <a:ln w="38100">
            <a:solidFill>
              <a:srgbClr val="FF0000"/>
            </a:solidFill>
            <a:round/>
            <a:headEnd/>
            <a:tailEnd type="triangle" w="med" len="med"/>
          </a:ln>
        </p:spPr>
      </p:cxnSp>
      <p:graphicFrame>
        <p:nvGraphicFramePr>
          <p:cNvPr id="1314925" name="Group 109"/>
          <p:cNvGraphicFramePr>
            <a:graphicFrameLocks noGrp="1"/>
          </p:cNvGraphicFramePr>
          <p:nvPr/>
        </p:nvGraphicFramePr>
        <p:xfrm>
          <a:off x="2286000" y="2089150"/>
          <a:ext cx="4495800" cy="731520"/>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2nd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314926" name="Rectangle 110"/>
          <p:cNvSpPr>
            <a:spLocks noChangeArrowheads="1"/>
          </p:cNvSpPr>
          <p:nvPr/>
        </p:nvSpPr>
        <p:spPr bwMode="auto">
          <a:xfrm>
            <a:off x="639763" y="5791200"/>
            <a:ext cx="1219200" cy="762000"/>
          </a:xfrm>
          <a:prstGeom prst="rect">
            <a:avLst/>
          </a:prstGeom>
          <a:noFill/>
          <a:ln w="9525">
            <a:noFill/>
            <a:miter lim="800000"/>
            <a:headEnd/>
            <a:tailEnd/>
          </a:ln>
        </p:spPr>
        <p:txBody>
          <a:bodyPr lIns="92075" tIns="46038" rIns="92075" bIns="46038"/>
          <a:lstStyle/>
          <a:p>
            <a:pPr marL="342900" indent="-342900">
              <a:spcBef>
                <a:spcPct val="20000"/>
              </a:spcBef>
              <a:buClr>
                <a:srgbClr val="969696"/>
              </a:buClr>
            </a:pPr>
            <a:r>
              <a:rPr kumimoji="1" lang="en-US" sz="1800" b="1">
                <a:solidFill>
                  <a:srgbClr val="292929"/>
                </a:solidFill>
              </a:rPr>
              <a:t>Primary</a:t>
            </a:r>
          </a:p>
          <a:p>
            <a:pPr marL="342900" indent="-342900">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1314927" name="AutoShape 111"/>
          <p:cNvCxnSpPr>
            <a:cxnSpLocks noChangeShapeType="1"/>
            <a:stCxn id="1314926" idx="0"/>
          </p:cNvCxnSpPr>
          <p:nvPr/>
        </p:nvCxnSpPr>
        <p:spPr bwMode="auto">
          <a:xfrm flipH="1" flipV="1">
            <a:off x="1246188" y="5257800"/>
            <a:ext cx="3175" cy="533400"/>
          </a:xfrm>
          <a:prstGeom prst="straightConnector1">
            <a:avLst/>
          </a:prstGeom>
          <a:noFill/>
          <a:ln w="38100">
            <a:solidFill>
              <a:srgbClr val="FF0000"/>
            </a:solidFill>
            <a:round/>
            <a:headEnd/>
            <a:tailEnd type="triangle" w="med" len="med"/>
          </a:ln>
        </p:spPr>
      </p:cxnSp>
      <p:sp>
        <p:nvSpPr>
          <p:cNvPr id="1314928" name="Rectangle 112"/>
          <p:cNvSpPr>
            <a:spLocks noChangeArrowheads="1"/>
          </p:cNvSpPr>
          <p:nvPr/>
        </p:nvSpPr>
        <p:spPr bwMode="auto">
          <a:xfrm>
            <a:off x="5181600" y="5791200"/>
            <a:ext cx="1219200" cy="762000"/>
          </a:xfrm>
          <a:prstGeom prst="rect">
            <a:avLst/>
          </a:prstGeom>
          <a:noFill/>
          <a:ln w="9525">
            <a:noFill/>
            <a:miter lim="800000"/>
            <a:headEnd/>
            <a:tailEnd/>
          </a:ln>
        </p:spPr>
        <p:txBody>
          <a:bodyPr lIns="92075" tIns="46038" rIns="92075" bIns="46038"/>
          <a:lstStyle/>
          <a:p>
            <a:pPr marL="342900" indent="-342900">
              <a:spcBef>
                <a:spcPct val="20000"/>
              </a:spcBef>
              <a:buClr>
                <a:srgbClr val="969696"/>
              </a:buClr>
            </a:pPr>
            <a:r>
              <a:rPr kumimoji="1" lang="en-US" sz="1800" b="1">
                <a:solidFill>
                  <a:srgbClr val="292929"/>
                </a:solidFill>
              </a:rPr>
              <a:t>Primary</a:t>
            </a:r>
          </a:p>
          <a:p>
            <a:pPr marL="342900" indent="-342900">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1314929" name="AutoShape 113"/>
          <p:cNvCxnSpPr>
            <a:cxnSpLocks noChangeShapeType="1"/>
            <a:stCxn id="1314928" idx="0"/>
          </p:cNvCxnSpPr>
          <p:nvPr/>
        </p:nvCxnSpPr>
        <p:spPr bwMode="auto">
          <a:xfrm flipH="1" flipV="1">
            <a:off x="5788025" y="5257800"/>
            <a:ext cx="3175" cy="533400"/>
          </a:xfrm>
          <a:prstGeom prst="straightConnector1">
            <a:avLst/>
          </a:prstGeom>
          <a:noFill/>
          <a:ln w="38100">
            <a:solidFill>
              <a:srgbClr val="FF0000"/>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49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490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490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149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149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149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149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4904" grpId="0"/>
      <p:bldP spid="1314926" grpId="0"/>
      <p:bldP spid="13149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Issues for Query Processing</a:t>
            </a:r>
          </a:p>
        </p:txBody>
      </p:sp>
      <p:sp>
        <p:nvSpPr>
          <p:cNvPr id="21507" name="Rectangle 3"/>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Query Answering (Inconsistencies)</a:t>
            </a:r>
          </a:p>
        </p:txBody>
      </p:sp>
      <p:graphicFrame>
        <p:nvGraphicFramePr>
          <p:cNvPr id="1315959" name="Group 119"/>
          <p:cNvGraphicFramePr>
            <a:graphicFrameLocks noGrp="1"/>
          </p:cNvGraphicFramePr>
          <p:nvPr/>
        </p:nvGraphicFramePr>
        <p:xfrm>
          <a:off x="685800" y="4527550"/>
          <a:ext cx="3810000" cy="731520"/>
        </p:xfrm>
        <a:graphic>
          <a:graphicData uri="http://schemas.openxmlformats.org/drawingml/2006/table">
            <a:tbl>
              <a:tblPr/>
              <a:tblGrid>
                <a:gridCol w="10668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ItemID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15893" name="Group 53"/>
          <p:cNvGraphicFramePr>
            <a:graphicFrameLocks noGrp="1"/>
          </p:cNvGraphicFramePr>
          <p:nvPr/>
        </p:nvGraphicFramePr>
        <p:xfrm>
          <a:off x="5334000" y="4527550"/>
          <a:ext cx="3048000" cy="731520"/>
        </p:xfrm>
        <a:graphic>
          <a:graphicData uri="http://schemas.openxmlformats.org/drawingml/2006/table">
            <a:tbl>
              <a:tblPr/>
              <a:tblGrid>
                <a:gridCol w="914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2nd</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graphicFrame>
        <p:nvGraphicFramePr>
          <p:cNvPr id="1315965" name="Group 125"/>
          <p:cNvGraphicFramePr>
            <a:graphicFrameLocks noGrp="1"/>
          </p:cNvGraphicFramePr>
          <p:nvPr/>
        </p:nvGraphicFramePr>
        <p:xfrm>
          <a:off x="2286000" y="2089150"/>
          <a:ext cx="4495800" cy="731520"/>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endParaRPr kumimoji="1" lang="en-US" sz="1800" b="0" i="0" u="none" strike="noStrike" cap="none" normalizeH="0" baseline="0">
                        <a:ln>
                          <a:noFill/>
                        </a:ln>
                        <a:solidFill>
                          <a:srgbClr val="292929"/>
                        </a:solidFill>
                        <a:effectLst/>
                        <a:latin typeface="Verdana"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cxnSp>
        <p:nvCxnSpPr>
          <p:cNvPr id="21553" name="AutoShape 84"/>
          <p:cNvCxnSpPr>
            <a:cxnSpLocks noChangeShapeType="1"/>
          </p:cNvCxnSpPr>
          <p:nvPr/>
        </p:nvCxnSpPr>
        <p:spPr bwMode="auto">
          <a:xfrm flipV="1">
            <a:off x="1219200" y="2819400"/>
            <a:ext cx="1485900" cy="1708150"/>
          </a:xfrm>
          <a:prstGeom prst="straightConnector1">
            <a:avLst/>
          </a:prstGeom>
          <a:noFill/>
          <a:ln w="38100">
            <a:solidFill>
              <a:srgbClr val="0000FF"/>
            </a:solidFill>
            <a:round/>
            <a:headEnd/>
            <a:tailEnd type="triangle" w="med" len="med"/>
          </a:ln>
        </p:spPr>
      </p:cxnSp>
      <p:cxnSp>
        <p:nvCxnSpPr>
          <p:cNvPr id="1315925" name="AutoShape 85"/>
          <p:cNvCxnSpPr>
            <a:cxnSpLocks noChangeShapeType="1"/>
          </p:cNvCxnSpPr>
          <p:nvPr/>
        </p:nvCxnSpPr>
        <p:spPr bwMode="auto">
          <a:xfrm>
            <a:off x="5295900" y="2819400"/>
            <a:ext cx="1562100" cy="1708150"/>
          </a:xfrm>
          <a:prstGeom prst="straightConnector1">
            <a:avLst/>
          </a:prstGeom>
          <a:noFill/>
          <a:ln w="38100">
            <a:solidFill>
              <a:srgbClr val="0000FF"/>
            </a:solidFill>
            <a:round/>
            <a:headEnd type="triangle" w="med" len="med"/>
            <a:tailEnd/>
          </a:ln>
        </p:spPr>
      </p:cxnSp>
      <p:cxnSp>
        <p:nvCxnSpPr>
          <p:cNvPr id="21555" name="AutoShape 86"/>
          <p:cNvCxnSpPr>
            <a:cxnSpLocks noChangeShapeType="1"/>
          </p:cNvCxnSpPr>
          <p:nvPr/>
        </p:nvCxnSpPr>
        <p:spPr bwMode="auto">
          <a:xfrm flipV="1">
            <a:off x="2743200" y="2819400"/>
            <a:ext cx="1219200" cy="1676400"/>
          </a:xfrm>
          <a:prstGeom prst="straightConnector1">
            <a:avLst/>
          </a:prstGeom>
          <a:noFill/>
          <a:ln w="38100">
            <a:solidFill>
              <a:srgbClr val="0000FF"/>
            </a:solidFill>
            <a:round/>
            <a:headEnd/>
            <a:tailEnd type="triangle" w="med" len="med"/>
          </a:ln>
        </p:spPr>
      </p:cxnSp>
      <p:cxnSp>
        <p:nvCxnSpPr>
          <p:cNvPr id="21556" name="AutoShape 87"/>
          <p:cNvCxnSpPr>
            <a:cxnSpLocks noChangeShapeType="1"/>
          </p:cNvCxnSpPr>
          <p:nvPr/>
        </p:nvCxnSpPr>
        <p:spPr bwMode="auto">
          <a:xfrm>
            <a:off x="6286500" y="2819400"/>
            <a:ext cx="1638300" cy="1708150"/>
          </a:xfrm>
          <a:prstGeom prst="straightConnector1">
            <a:avLst/>
          </a:prstGeom>
          <a:noFill/>
          <a:ln w="38100">
            <a:solidFill>
              <a:srgbClr val="0000FF"/>
            </a:solidFill>
            <a:round/>
            <a:headEnd type="triangle" w="med" len="med"/>
            <a:tailEnd/>
          </a:ln>
        </p:spPr>
      </p:cxnSp>
      <p:sp>
        <p:nvSpPr>
          <p:cNvPr id="21557" name="Rectangle 88"/>
          <p:cNvSpPr>
            <a:spLocks noChangeArrowheads="1"/>
          </p:cNvSpPr>
          <p:nvPr/>
        </p:nvSpPr>
        <p:spPr bwMode="auto">
          <a:xfrm>
            <a:off x="304800" y="1905000"/>
            <a:ext cx="1219200" cy="762000"/>
          </a:xfrm>
          <a:prstGeom prst="rect">
            <a:avLst/>
          </a:prstGeom>
          <a:noFill/>
          <a:ln w="9525">
            <a:noFill/>
            <a:miter lim="800000"/>
            <a:headEnd/>
            <a:tailEnd/>
          </a:ln>
        </p:spPr>
        <p:txBody>
          <a:bodyPr lIns="92075" tIns="46038" rIns="92075" bIns="46038"/>
          <a:lstStyle/>
          <a:p>
            <a:pPr marL="342900" indent="-342900" algn="r">
              <a:spcBef>
                <a:spcPct val="20000"/>
              </a:spcBef>
              <a:buClr>
                <a:srgbClr val="969696"/>
              </a:buClr>
            </a:pPr>
            <a:r>
              <a:rPr kumimoji="1" lang="en-US" sz="1800" b="1">
                <a:solidFill>
                  <a:srgbClr val="292929"/>
                </a:solidFill>
              </a:rPr>
              <a:t>Primary</a:t>
            </a:r>
          </a:p>
          <a:p>
            <a:pPr marL="342900" indent="-342900" algn="r">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21558" name="AutoShape 89"/>
          <p:cNvCxnSpPr>
            <a:cxnSpLocks noChangeShapeType="1"/>
          </p:cNvCxnSpPr>
          <p:nvPr/>
        </p:nvCxnSpPr>
        <p:spPr bwMode="auto">
          <a:xfrm>
            <a:off x="1524000" y="2286000"/>
            <a:ext cx="762000" cy="1588"/>
          </a:xfrm>
          <a:prstGeom prst="straightConnector1">
            <a:avLst/>
          </a:prstGeom>
          <a:noFill/>
          <a:ln w="38100">
            <a:solidFill>
              <a:srgbClr val="FF0000"/>
            </a:solidFill>
            <a:round/>
            <a:headEnd/>
            <a:tailEnd type="triangle" w="med" len="med"/>
          </a:ln>
        </p:spPr>
      </p:cxnSp>
      <p:graphicFrame>
        <p:nvGraphicFramePr>
          <p:cNvPr id="1315930" name="Group 90"/>
          <p:cNvGraphicFramePr>
            <a:graphicFrameLocks noGrp="1"/>
          </p:cNvGraphicFramePr>
          <p:nvPr/>
        </p:nvGraphicFramePr>
        <p:xfrm>
          <a:off x="2286000" y="2089150"/>
          <a:ext cx="4495800" cy="731520"/>
        </p:xfrm>
        <a:graphic>
          <a:graphicData uri="http://schemas.openxmlformats.org/drawingml/2006/table">
            <a:tbl>
              <a:tblPr/>
              <a:tblGrid>
                <a:gridCol w="8382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ISBN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Edition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chemeClr val="bg1"/>
                          </a:solidFill>
                          <a:effectLst/>
                          <a:latin typeface="Verdana" pitchFamily="34" charset="0"/>
                        </a:rPr>
                        <a: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42900">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On the Road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1" i="0" u="none" strike="noStrike" cap="none" normalizeH="0" baseline="0">
                          <a:ln>
                            <a:noFill/>
                          </a:ln>
                          <a:solidFill>
                            <a:srgbClr val="FF0000"/>
                          </a:solidFill>
                          <a:effectLst/>
                          <a:latin typeface="Verdana" pitchFamily="34"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0" fontAlgn="base" latinLnBrk="0" hangingPunct="0">
                        <a:lnSpc>
                          <a:spcPct val="100000"/>
                        </a:lnSpc>
                        <a:spcBef>
                          <a:spcPct val="20000"/>
                        </a:spcBef>
                        <a:spcAft>
                          <a:spcPct val="0"/>
                        </a:spcAft>
                        <a:buClr>
                          <a:srgbClr val="969696"/>
                        </a:buClr>
                        <a:buSzTx/>
                        <a:buFontTx/>
                        <a:buNone/>
                        <a:tabLst/>
                      </a:pPr>
                      <a:r>
                        <a:rPr kumimoji="1" lang="en-US" sz="1800" b="0" i="0" u="none" strike="noStrike" cap="none" normalizeH="0" baseline="0">
                          <a:ln>
                            <a:noFill/>
                          </a:ln>
                          <a:solidFill>
                            <a:srgbClr val="292929"/>
                          </a:solidFill>
                          <a:effectLst/>
                          <a:latin typeface="Verdana" pitchFamily="34" charset="0"/>
                        </a:rPr>
                        <a:t>8.86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cxnSp>
        <p:nvCxnSpPr>
          <p:cNvPr id="1315960" name="AutoShape 120"/>
          <p:cNvCxnSpPr>
            <a:cxnSpLocks noChangeShapeType="1"/>
          </p:cNvCxnSpPr>
          <p:nvPr/>
        </p:nvCxnSpPr>
        <p:spPr bwMode="auto">
          <a:xfrm flipV="1">
            <a:off x="3962400" y="2819400"/>
            <a:ext cx="1333500" cy="1708150"/>
          </a:xfrm>
          <a:prstGeom prst="straightConnector1">
            <a:avLst/>
          </a:prstGeom>
          <a:noFill/>
          <a:ln w="38100">
            <a:solidFill>
              <a:srgbClr val="0000FF"/>
            </a:solidFill>
            <a:round/>
            <a:headEnd/>
            <a:tailEnd type="triangle" w="med" len="med"/>
          </a:ln>
        </p:spPr>
      </p:cxnSp>
      <p:sp>
        <p:nvSpPr>
          <p:cNvPr id="21577" name="Rectangle 121"/>
          <p:cNvSpPr>
            <a:spLocks noChangeArrowheads="1"/>
          </p:cNvSpPr>
          <p:nvPr/>
        </p:nvSpPr>
        <p:spPr bwMode="auto">
          <a:xfrm>
            <a:off x="639763" y="5791200"/>
            <a:ext cx="1219200" cy="762000"/>
          </a:xfrm>
          <a:prstGeom prst="rect">
            <a:avLst/>
          </a:prstGeom>
          <a:noFill/>
          <a:ln w="9525">
            <a:noFill/>
            <a:miter lim="800000"/>
            <a:headEnd/>
            <a:tailEnd/>
          </a:ln>
        </p:spPr>
        <p:txBody>
          <a:bodyPr lIns="92075" tIns="46038" rIns="92075" bIns="46038"/>
          <a:lstStyle/>
          <a:p>
            <a:pPr marL="342900" indent="-342900">
              <a:spcBef>
                <a:spcPct val="20000"/>
              </a:spcBef>
              <a:buClr>
                <a:srgbClr val="969696"/>
              </a:buClr>
            </a:pPr>
            <a:r>
              <a:rPr kumimoji="1" lang="en-US" sz="1800" b="1">
                <a:solidFill>
                  <a:srgbClr val="292929"/>
                </a:solidFill>
              </a:rPr>
              <a:t>Primary</a:t>
            </a:r>
          </a:p>
          <a:p>
            <a:pPr marL="342900" indent="-342900">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21578" name="AutoShape 122"/>
          <p:cNvCxnSpPr>
            <a:cxnSpLocks noChangeShapeType="1"/>
            <a:stCxn id="21577" idx="0"/>
          </p:cNvCxnSpPr>
          <p:nvPr/>
        </p:nvCxnSpPr>
        <p:spPr bwMode="auto">
          <a:xfrm flipH="1" flipV="1">
            <a:off x="1246188" y="5257800"/>
            <a:ext cx="3175" cy="533400"/>
          </a:xfrm>
          <a:prstGeom prst="straightConnector1">
            <a:avLst/>
          </a:prstGeom>
          <a:noFill/>
          <a:ln w="38100">
            <a:solidFill>
              <a:srgbClr val="FF0000"/>
            </a:solidFill>
            <a:round/>
            <a:headEnd/>
            <a:tailEnd type="triangle" w="med" len="med"/>
          </a:ln>
        </p:spPr>
      </p:cxnSp>
      <p:sp>
        <p:nvSpPr>
          <p:cNvPr id="21579" name="Rectangle 123"/>
          <p:cNvSpPr>
            <a:spLocks noChangeArrowheads="1"/>
          </p:cNvSpPr>
          <p:nvPr/>
        </p:nvSpPr>
        <p:spPr bwMode="auto">
          <a:xfrm>
            <a:off x="5181600" y="5791200"/>
            <a:ext cx="1219200" cy="762000"/>
          </a:xfrm>
          <a:prstGeom prst="rect">
            <a:avLst/>
          </a:prstGeom>
          <a:noFill/>
          <a:ln w="9525">
            <a:noFill/>
            <a:miter lim="800000"/>
            <a:headEnd/>
            <a:tailEnd/>
          </a:ln>
        </p:spPr>
        <p:txBody>
          <a:bodyPr lIns="92075" tIns="46038" rIns="92075" bIns="46038"/>
          <a:lstStyle/>
          <a:p>
            <a:pPr marL="342900" indent="-342900">
              <a:spcBef>
                <a:spcPct val="20000"/>
              </a:spcBef>
              <a:buClr>
                <a:srgbClr val="969696"/>
              </a:buClr>
            </a:pPr>
            <a:r>
              <a:rPr kumimoji="1" lang="en-US" sz="1800" b="1">
                <a:solidFill>
                  <a:srgbClr val="292929"/>
                </a:solidFill>
              </a:rPr>
              <a:t>Primary</a:t>
            </a:r>
          </a:p>
          <a:p>
            <a:pPr marL="342900" indent="-342900">
              <a:spcBef>
                <a:spcPct val="20000"/>
              </a:spcBef>
              <a:buClr>
                <a:srgbClr val="969696"/>
              </a:buClr>
            </a:pPr>
            <a:r>
              <a:rPr kumimoji="1" lang="en-US" sz="1800" b="1">
                <a:solidFill>
                  <a:srgbClr val="292929"/>
                </a:solidFill>
              </a:rPr>
              <a:t>Key</a:t>
            </a:r>
            <a:endParaRPr kumimoji="1" lang="en-US" sz="1800" b="1" i="1">
              <a:solidFill>
                <a:srgbClr val="292929"/>
              </a:solidFill>
            </a:endParaRPr>
          </a:p>
        </p:txBody>
      </p:sp>
      <p:cxnSp>
        <p:nvCxnSpPr>
          <p:cNvPr id="21580" name="AutoShape 124"/>
          <p:cNvCxnSpPr>
            <a:cxnSpLocks noChangeShapeType="1"/>
            <a:stCxn id="21579" idx="0"/>
          </p:cNvCxnSpPr>
          <p:nvPr/>
        </p:nvCxnSpPr>
        <p:spPr bwMode="auto">
          <a:xfrm flipH="1" flipV="1">
            <a:off x="5788025" y="5257800"/>
            <a:ext cx="3175" cy="533400"/>
          </a:xfrm>
          <a:prstGeom prst="straightConnector1">
            <a:avLst/>
          </a:prstGeom>
          <a:noFill/>
          <a:ln w="38100">
            <a:solidFill>
              <a:srgbClr val="FF0000"/>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1593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159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159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11"/>
          <p:cNvSpPr>
            <a:spLocks noGrp="1" noChangeArrowheads="1"/>
          </p:cNvSpPr>
          <p:nvPr>
            <p:ph type="title"/>
          </p:nvPr>
        </p:nvSpPr>
        <p:spPr/>
        <p:txBody>
          <a:bodyPr/>
          <a:lstStyle/>
          <a:p>
            <a:r>
              <a:rPr lang="en-US"/>
              <a:t>Data Warehouse Architecture</a:t>
            </a:r>
          </a:p>
        </p:txBody>
      </p:sp>
      <p:cxnSp>
        <p:nvCxnSpPr>
          <p:cNvPr id="4099" name="AutoShape 71"/>
          <p:cNvCxnSpPr>
            <a:cxnSpLocks noChangeShapeType="1"/>
            <a:stCxn id="4104" idx="3"/>
            <a:endCxn id="4100" idx="1"/>
          </p:cNvCxnSpPr>
          <p:nvPr/>
        </p:nvCxnSpPr>
        <p:spPr bwMode="auto">
          <a:xfrm>
            <a:off x="2895600" y="4267200"/>
            <a:ext cx="0" cy="762000"/>
          </a:xfrm>
          <a:prstGeom prst="straightConnector1">
            <a:avLst/>
          </a:prstGeom>
          <a:noFill/>
          <a:ln w="12700">
            <a:solidFill>
              <a:schemeClr val="tx1"/>
            </a:solidFill>
            <a:round/>
            <a:headEnd type="triangle" w="med" len="med"/>
            <a:tailEnd/>
          </a:ln>
        </p:spPr>
      </p:cxnSp>
      <p:sp>
        <p:nvSpPr>
          <p:cNvPr id="4100" name="AutoShape 72"/>
          <p:cNvSpPr>
            <a:spLocks noChangeArrowheads="1"/>
          </p:cNvSpPr>
          <p:nvPr/>
        </p:nvSpPr>
        <p:spPr bwMode="auto">
          <a:xfrm>
            <a:off x="2514600" y="5029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cxnSp>
        <p:nvCxnSpPr>
          <p:cNvPr id="4101" name="AutoShape 73"/>
          <p:cNvCxnSpPr>
            <a:cxnSpLocks noChangeShapeType="1"/>
            <a:stCxn id="4106" idx="2"/>
            <a:endCxn id="4102" idx="1"/>
          </p:cNvCxnSpPr>
          <p:nvPr/>
        </p:nvCxnSpPr>
        <p:spPr bwMode="auto">
          <a:xfrm flipH="1">
            <a:off x="1143000" y="4191000"/>
            <a:ext cx="685800" cy="838200"/>
          </a:xfrm>
          <a:prstGeom prst="straightConnector1">
            <a:avLst/>
          </a:prstGeom>
          <a:noFill/>
          <a:ln w="12700">
            <a:solidFill>
              <a:schemeClr val="tx1"/>
            </a:solidFill>
            <a:round/>
            <a:headEnd type="triangle" w="med" len="med"/>
            <a:tailEnd/>
          </a:ln>
        </p:spPr>
      </p:cxnSp>
      <p:sp>
        <p:nvSpPr>
          <p:cNvPr id="4102" name="AutoShape 74"/>
          <p:cNvSpPr>
            <a:spLocks noChangeArrowheads="1"/>
          </p:cNvSpPr>
          <p:nvPr/>
        </p:nvSpPr>
        <p:spPr bwMode="auto">
          <a:xfrm>
            <a:off x="762000" y="5029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cxnSp>
        <p:nvCxnSpPr>
          <p:cNvPr id="4103" name="AutoShape 97"/>
          <p:cNvCxnSpPr>
            <a:cxnSpLocks noChangeShapeType="1"/>
            <a:stCxn id="4107" idx="2"/>
            <a:endCxn id="4105" idx="1"/>
          </p:cNvCxnSpPr>
          <p:nvPr/>
        </p:nvCxnSpPr>
        <p:spPr bwMode="auto">
          <a:xfrm>
            <a:off x="3962400" y="4191000"/>
            <a:ext cx="685800" cy="838200"/>
          </a:xfrm>
          <a:prstGeom prst="straightConnector1">
            <a:avLst/>
          </a:prstGeom>
          <a:noFill/>
          <a:ln w="12700">
            <a:solidFill>
              <a:schemeClr val="tx1"/>
            </a:solidFill>
            <a:round/>
            <a:headEnd type="triangle" w="med" len="med"/>
            <a:tailEnd/>
          </a:ln>
        </p:spPr>
      </p:cxnSp>
      <p:sp>
        <p:nvSpPr>
          <p:cNvPr id="4104" name="AutoShape 127"/>
          <p:cNvSpPr>
            <a:spLocks noChangeArrowheads="1"/>
          </p:cNvSpPr>
          <p:nvPr/>
        </p:nvSpPr>
        <p:spPr bwMode="auto">
          <a:xfrm>
            <a:off x="1600200" y="3124200"/>
            <a:ext cx="2590800" cy="1143000"/>
          </a:xfrm>
          <a:prstGeom prst="can">
            <a:avLst>
              <a:gd name="adj" fmla="val 25000"/>
            </a:avLst>
          </a:prstGeom>
          <a:solidFill>
            <a:schemeClr val="accent2"/>
          </a:solidFill>
          <a:ln w="9525">
            <a:noFill/>
            <a:prstDash val="dash"/>
            <a:round/>
            <a:headEnd/>
            <a:tailEnd/>
          </a:ln>
        </p:spPr>
        <p:txBody>
          <a:bodyPr wrap="none" bIns="0" anchor="ctr"/>
          <a:lstStyle/>
          <a:p>
            <a:pPr defTabSz="500063" eaLnBrk="1" hangingPunct="1"/>
            <a:r>
              <a:rPr lang="en-US" sz="1800">
                <a:solidFill>
                  <a:schemeClr val="bg1"/>
                </a:solidFill>
              </a:rPr>
              <a:t>Relational Database</a:t>
            </a:r>
          </a:p>
          <a:p>
            <a:pPr defTabSz="500063" eaLnBrk="1" hangingPunct="1"/>
            <a:r>
              <a:rPr lang="en-US" sz="1800">
                <a:solidFill>
                  <a:schemeClr val="bg1"/>
                </a:solidFill>
              </a:rPr>
              <a:t>(Warehouse)</a:t>
            </a:r>
          </a:p>
        </p:txBody>
      </p:sp>
      <p:sp>
        <p:nvSpPr>
          <p:cNvPr id="4105" name="AutoShape 128"/>
          <p:cNvSpPr>
            <a:spLocks noChangeArrowheads="1"/>
          </p:cNvSpPr>
          <p:nvPr/>
        </p:nvSpPr>
        <p:spPr bwMode="auto">
          <a:xfrm>
            <a:off x="4267200" y="5029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4106" name="Rectangle 129"/>
          <p:cNvSpPr>
            <a:spLocks noChangeArrowheads="1"/>
          </p:cNvSpPr>
          <p:nvPr/>
        </p:nvSpPr>
        <p:spPr bwMode="auto">
          <a:xfrm>
            <a:off x="1752600" y="4038600"/>
            <a:ext cx="152400" cy="152400"/>
          </a:xfrm>
          <a:prstGeom prst="rect">
            <a:avLst/>
          </a:prstGeom>
          <a:noFill/>
          <a:ln w="9525">
            <a:noFill/>
            <a:miter lim="800000"/>
            <a:headEnd/>
            <a:tailEnd/>
          </a:ln>
        </p:spPr>
        <p:txBody>
          <a:bodyPr wrap="none" anchor="ctr"/>
          <a:lstStyle/>
          <a:p>
            <a:endParaRPr lang="en-US"/>
          </a:p>
        </p:txBody>
      </p:sp>
      <p:sp>
        <p:nvSpPr>
          <p:cNvPr id="4107" name="Rectangle 130"/>
          <p:cNvSpPr>
            <a:spLocks noChangeArrowheads="1"/>
          </p:cNvSpPr>
          <p:nvPr/>
        </p:nvSpPr>
        <p:spPr bwMode="auto">
          <a:xfrm>
            <a:off x="3886200" y="4038600"/>
            <a:ext cx="152400" cy="152400"/>
          </a:xfrm>
          <a:prstGeom prst="rect">
            <a:avLst/>
          </a:prstGeom>
          <a:noFill/>
          <a:ln w="9525">
            <a:noFill/>
            <a:miter lim="800000"/>
            <a:headEnd/>
            <a:tailEnd/>
          </a:ln>
        </p:spPr>
        <p:txBody>
          <a:bodyPr wrap="none" anchor="ctr"/>
          <a:lstStyle/>
          <a:p>
            <a:endParaRPr lang="en-US"/>
          </a:p>
        </p:txBody>
      </p:sp>
      <p:cxnSp>
        <p:nvCxnSpPr>
          <p:cNvPr id="4108" name="AutoShape 131"/>
          <p:cNvCxnSpPr>
            <a:cxnSpLocks noChangeShapeType="1"/>
            <a:endCxn id="4109" idx="2"/>
          </p:cNvCxnSpPr>
          <p:nvPr/>
        </p:nvCxnSpPr>
        <p:spPr bwMode="auto">
          <a:xfrm flipH="1" flipV="1">
            <a:off x="2019300" y="2438400"/>
            <a:ext cx="647700" cy="685800"/>
          </a:xfrm>
          <a:prstGeom prst="straightConnector1">
            <a:avLst/>
          </a:prstGeom>
          <a:noFill/>
          <a:ln w="12700">
            <a:solidFill>
              <a:schemeClr val="tx1"/>
            </a:solidFill>
            <a:round/>
            <a:headEnd type="triangle" w="med" len="med"/>
            <a:tailEnd type="triangle" w="med" len="med"/>
          </a:ln>
        </p:spPr>
      </p:cxnSp>
      <p:sp>
        <p:nvSpPr>
          <p:cNvPr id="4109" name="Rectangle 132"/>
          <p:cNvSpPr>
            <a:spLocks noChangeArrowheads="1"/>
          </p:cNvSpPr>
          <p:nvPr/>
        </p:nvSpPr>
        <p:spPr bwMode="auto">
          <a:xfrm>
            <a:off x="1600200" y="2133600"/>
            <a:ext cx="838200" cy="304800"/>
          </a:xfrm>
          <a:prstGeom prst="rect">
            <a:avLst/>
          </a:prstGeom>
          <a:noFill/>
          <a:ln w="9525">
            <a:noFill/>
            <a:miter lim="800000"/>
            <a:headEnd/>
            <a:tailEnd/>
          </a:ln>
        </p:spPr>
        <p:txBody>
          <a:bodyPr wrap="none" tIns="0" bIns="0" anchor="ctr"/>
          <a:lstStyle/>
          <a:p>
            <a:pPr eaLnBrk="1" hangingPunct="1"/>
            <a:r>
              <a:rPr lang="en-US"/>
              <a:t>Users</a:t>
            </a:r>
          </a:p>
        </p:txBody>
      </p:sp>
      <p:sp>
        <p:nvSpPr>
          <p:cNvPr id="4110" name="Rectangle 133"/>
          <p:cNvSpPr>
            <a:spLocks noChangeArrowheads="1"/>
          </p:cNvSpPr>
          <p:nvPr/>
        </p:nvSpPr>
        <p:spPr bwMode="auto">
          <a:xfrm>
            <a:off x="1752600" y="16002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sp>
        <p:nvSpPr>
          <p:cNvPr id="4111" name="Rectangle 134"/>
          <p:cNvSpPr>
            <a:spLocks noChangeArrowheads="1"/>
          </p:cNvSpPr>
          <p:nvPr/>
        </p:nvSpPr>
        <p:spPr bwMode="auto">
          <a:xfrm>
            <a:off x="3352800" y="1741488"/>
            <a:ext cx="685800" cy="468312"/>
          </a:xfrm>
          <a:prstGeom prst="rect">
            <a:avLst/>
          </a:prstGeom>
          <a:noFill/>
          <a:ln w="9525">
            <a:noFill/>
            <a:miter lim="800000"/>
            <a:headEnd/>
            <a:tailEnd/>
          </a:ln>
        </p:spPr>
        <p:txBody>
          <a:bodyPr tIns="0" bIns="0">
            <a:spAutoFit/>
          </a:bodyPr>
          <a:lstStyle/>
          <a:p>
            <a:pPr algn="l" eaLnBrk="1" hangingPunct="1">
              <a:lnSpc>
                <a:spcPct val="70000"/>
              </a:lnSpc>
            </a:pPr>
            <a:r>
              <a:rPr lang="en-US" sz="4400">
                <a:solidFill>
                  <a:srgbClr val="3333CC"/>
                </a:solidFill>
                <a:latin typeface="Webdings" pitchFamily="18" charset="2"/>
                <a:cs typeface="Times New Roman" pitchFamily="18" charset="0"/>
                <a:sym typeface="Webdings" pitchFamily="18" charset="2"/>
              </a:rPr>
              <a:t></a:t>
            </a:r>
          </a:p>
        </p:txBody>
      </p:sp>
      <p:sp>
        <p:nvSpPr>
          <p:cNvPr id="4112" name="Rectangle 135"/>
          <p:cNvSpPr>
            <a:spLocks noChangeArrowheads="1"/>
          </p:cNvSpPr>
          <p:nvPr/>
        </p:nvSpPr>
        <p:spPr bwMode="auto">
          <a:xfrm>
            <a:off x="3124200" y="2209800"/>
            <a:ext cx="1066800" cy="152400"/>
          </a:xfrm>
          <a:prstGeom prst="rect">
            <a:avLst/>
          </a:prstGeom>
          <a:noFill/>
          <a:ln w="9525">
            <a:noFill/>
            <a:miter lim="800000"/>
            <a:headEnd/>
            <a:tailEnd/>
          </a:ln>
        </p:spPr>
        <p:txBody>
          <a:bodyPr wrap="none" lIns="45720" tIns="91440" rIns="45720" bIns="91440" anchor="ctr"/>
          <a:lstStyle/>
          <a:p>
            <a:r>
              <a:rPr lang="en-US"/>
              <a:t>Applications</a:t>
            </a:r>
          </a:p>
        </p:txBody>
      </p:sp>
      <p:cxnSp>
        <p:nvCxnSpPr>
          <p:cNvPr id="4113" name="AutoShape 136"/>
          <p:cNvCxnSpPr>
            <a:cxnSpLocks noChangeShapeType="1"/>
            <a:stCxn id="4112" idx="2"/>
          </p:cNvCxnSpPr>
          <p:nvPr/>
        </p:nvCxnSpPr>
        <p:spPr bwMode="auto">
          <a:xfrm flipH="1">
            <a:off x="3124200" y="2362200"/>
            <a:ext cx="533400" cy="762000"/>
          </a:xfrm>
          <a:prstGeom prst="straightConnector1">
            <a:avLst/>
          </a:prstGeom>
          <a:noFill/>
          <a:ln w="12700">
            <a:solidFill>
              <a:schemeClr val="tx1"/>
            </a:solidFill>
            <a:round/>
            <a:headEnd type="triangle" w="med" len="med"/>
            <a:tailEnd type="triangle" w="med" len="med"/>
          </a:ln>
        </p:spPr>
      </p:cxnSp>
      <p:sp>
        <p:nvSpPr>
          <p:cNvPr id="4114" name="Rectangle 138"/>
          <p:cNvSpPr>
            <a:spLocks noChangeArrowheads="1"/>
          </p:cNvSpPr>
          <p:nvPr/>
        </p:nvSpPr>
        <p:spPr bwMode="auto">
          <a:xfrm>
            <a:off x="4419600" y="1676400"/>
            <a:ext cx="4191000" cy="838200"/>
          </a:xfrm>
          <a:prstGeom prst="rect">
            <a:avLst/>
          </a:prstGeom>
          <a:noFill/>
          <a:ln w="9525">
            <a:noFill/>
            <a:miter lim="800000"/>
            <a:headEnd/>
            <a:tailEnd/>
          </a:ln>
        </p:spPr>
        <p:txBody>
          <a:bodyPr lIns="92075" tIns="46038" rIns="92075" bIns="46038"/>
          <a:lstStyle/>
          <a:p>
            <a:pPr marL="342900" indent="-342900" algn="l">
              <a:buClr>
                <a:srgbClr val="969696"/>
              </a:buClr>
            </a:pPr>
            <a:r>
              <a:rPr kumimoji="1" lang="en-US" sz="2400">
                <a:solidFill>
                  <a:srgbClr val="292929"/>
                </a:solidFill>
              </a:rPr>
              <a:t>OLAP / Decision  Support</a:t>
            </a:r>
          </a:p>
          <a:p>
            <a:pPr marL="342900" indent="-342900" algn="l">
              <a:buClr>
                <a:srgbClr val="969696"/>
              </a:buClr>
            </a:pPr>
            <a:r>
              <a:rPr kumimoji="1" lang="en-US" sz="2400">
                <a:solidFill>
                  <a:srgbClr val="292929"/>
                </a:solidFill>
              </a:rPr>
              <a:t>Data Cubes / Data Mining</a:t>
            </a:r>
          </a:p>
        </p:txBody>
      </p:sp>
      <p:sp>
        <p:nvSpPr>
          <p:cNvPr id="4115" name="Rectangle 139"/>
          <p:cNvSpPr>
            <a:spLocks noChangeArrowheads="1"/>
          </p:cNvSpPr>
          <p:nvPr/>
        </p:nvSpPr>
        <p:spPr bwMode="auto">
          <a:xfrm>
            <a:off x="4419600" y="3200400"/>
            <a:ext cx="4191000" cy="838200"/>
          </a:xfrm>
          <a:prstGeom prst="rect">
            <a:avLst/>
          </a:prstGeom>
          <a:noFill/>
          <a:ln w="9525">
            <a:noFill/>
            <a:miter lim="800000"/>
            <a:headEnd/>
            <a:tailEnd/>
          </a:ln>
        </p:spPr>
        <p:txBody>
          <a:bodyPr lIns="92075" tIns="46038" rIns="92075" bIns="46038"/>
          <a:lstStyle/>
          <a:p>
            <a:pPr marL="342900" indent="-342900" algn="l">
              <a:buClr>
                <a:srgbClr val="969696"/>
              </a:buClr>
            </a:pPr>
            <a:r>
              <a:rPr kumimoji="1" lang="en-US" sz="2400">
                <a:solidFill>
                  <a:srgbClr val="292929"/>
                </a:solidFill>
              </a:rPr>
              <a:t>ETL Tools</a:t>
            </a:r>
          </a:p>
          <a:p>
            <a:pPr marL="342900" indent="-342900" algn="l">
              <a:buClr>
                <a:srgbClr val="969696"/>
              </a:buClr>
            </a:pPr>
            <a:r>
              <a:rPr kumimoji="1" lang="en-US" sz="2400">
                <a:solidFill>
                  <a:srgbClr val="292929"/>
                </a:solidFill>
              </a:rPr>
              <a:t>(Extract-Transform-Load)</a:t>
            </a:r>
          </a:p>
        </p:txBody>
      </p:sp>
      <p:sp>
        <p:nvSpPr>
          <p:cNvPr id="4116" name="Rectangle 140"/>
          <p:cNvSpPr>
            <a:spLocks noChangeArrowheads="1"/>
          </p:cNvSpPr>
          <p:nvPr/>
        </p:nvSpPr>
        <p:spPr bwMode="auto">
          <a:xfrm>
            <a:off x="4419600" y="4419600"/>
            <a:ext cx="4191000" cy="457200"/>
          </a:xfrm>
          <a:prstGeom prst="rect">
            <a:avLst/>
          </a:prstGeom>
          <a:noFill/>
          <a:ln w="9525">
            <a:noFill/>
            <a:miter lim="800000"/>
            <a:headEnd/>
            <a:tailEnd/>
          </a:ln>
        </p:spPr>
        <p:txBody>
          <a:bodyPr lIns="92075" tIns="46038" rIns="92075" bIns="46038"/>
          <a:lstStyle/>
          <a:p>
            <a:pPr marL="342900" indent="-342900" algn="l">
              <a:buClr>
                <a:srgbClr val="969696"/>
              </a:buClr>
            </a:pPr>
            <a:r>
              <a:rPr kumimoji="1" lang="en-US" sz="2400">
                <a:solidFill>
                  <a:srgbClr val="292929"/>
                </a:solidFill>
              </a:rPr>
              <a:t>Data Cleaning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AutoShape 2"/>
          <p:cNvSpPr>
            <a:spLocks noChangeArrowheads="1"/>
          </p:cNvSpPr>
          <p:nvPr/>
        </p:nvSpPr>
        <p:spPr bwMode="auto">
          <a:xfrm>
            <a:off x="1219200" y="4724400"/>
            <a:ext cx="2590800" cy="990600"/>
          </a:xfrm>
          <a:prstGeom prst="roundRect">
            <a:avLst>
              <a:gd name="adj" fmla="val 16667"/>
            </a:avLst>
          </a:prstGeom>
          <a:solidFill>
            <a:srgbClr val="CCCC99"/>
          </a:solidFill>
          <a:ln w="9525">
            <a:noFill/>
            <a:round/>
            <a:headEnd/>
            <a:tailEnd/>
          </a:ln>
        </p:spPr>
        <p:txBody>
          <a:bodyPr wrap="none"/>
          <a:lstStyle/>
          <a:p>
            <a:pPr algn="l"/>
            <a:r>
              <a:rPr lang="en-US" sz="1200" b="1"/>
              <a:t>Source</a:t>
            </a:r>
          </a:p>
          <a:p>
            <a:pPr algn="l"/>
            <a:r>
              <a:rPr lang="en-US" sz="1200" b="1"/>
              <a:t>Domain</a:t>
            </a:r>
          </a:p>
        </p:txBody>
      </p:sp>
      <p:sp>
        <p:nvSpPr>
          <p:cNvPr id="22531" name="AutoShape 3"/>
          <p:cNvSpPr>
            <a:spLocks noChangeArrowheads="1"/>
          </p:cNvSpPr>
          <p:nvPr/>
        </p:nvSpPr>
        <p:spPr bwMode="auto">
          <a:xfrm>
            <a:off x="1219200" y="5257800"/>
            <a:ext cx="2590800" cy="1447800"/>
          </a:xfrm>
          <a:prstGeom prst="roundRect">
            <a:avLst>
              <a:gd name="adj" fmla="val 16667"/>
            </a:avLst>
          </a:prstGeom>
          <a:solidFill>
            <a:srgbClr val="CCCC99"/>
          </a:solidFill>
          <a:ln w="9525">
            <a:noFill/>
            <a:round/>
            <a:headEnd/>
            <a:tailEnd/>
          </a:ln>
        </p:spPr>
        <p:txBody>
          <a:bodyPr wrap="none"/>
          <a:lstStyle/>
          <a:p>
            <a:pPr algn="l"/>
            <a:endParaRPr lang="en-US" sz="1200" b="1"/>
          </a:p>
        </p:txBody>
      </p:sp>
      <p:sp>
        <p:nvSpPr>
          <p:cNvPr id="22532" name="AutoShape 4"/>
          <p:cNvSpPr>
            <a:spLocks noChangeArrowheads="1"/>
          </p:cNvSpPr>
          <p:nvPr/>
        </p:nvSpPr>
        <p:spPr bwMode="auto">
          <a:xfrm>
            <a:off x="1219200" y="1219200"/>
            <a:ext cx="2590800" cy="914400"/>
          </a:xfrm>
          <a:prstGeom prst="roundRect">
            <a:avLst>
              <a:gd name="adj" fmla="val 16667"/>
            </a:avLst>
          </a:prstGeom>
          <a:solidFill>
            <a:srgbClr val="CCCC99"/>
          </a:solidFill>
          <a:ln w="9525">
            <a:noFill/>
            <a:round/>
            <a:headEnd/>
            <a:tailEnd/>
          </a:ln>
        </p:spPr>
        <p:txBody>
          <a:bodyPr wrap="none"/>
          <a:lstStyle/>
          <a:p>
            <a:pPr algn="l"/>
            <a:r>
              <a:rPr lang="en-US" sz="1200" b="1"/>
              <a:t>Web</a:t>
            </a:r>
          </a:p>
          <a:p>
            <a:pPr algn="l"/>
            <a:r>
              <a:rPr lang="en-US" sz="1200" b="1"/>
              <a:t>Domain</a:t>
            </a:r>
          </a:p>
        </p:txBody>
      </p:sp>
      <p:cxnSp>
        <p:nvCxnSpPr>
          <p:cNvPr id="22533" name="AutoShape 5"/>
          <p:cNvCxnSpPr>
            <a:cxnSpLocks noChangeShapeType="1"/>
            <a:stCxn id="22532" idx="1"/>
            <a:endCxn id="22534" idx="3"/>
          </p:cNvCxnSpPr>
          <p:nvPr/>
        </p:nvCxnSpPr>
        <p:spPr bwMode="auto">
          <a:xfrm flipH="1">
            <a:off x="914400" y="1676400"/>
            <a:ext cx="304800" cy="0"/>
          </a:xfrm>
          <a:prstGeom prst="straightConnector1">
            <a:avLst/>
          </a:prstGeom>
          <a:noFill/>
          <a:ln w="12700">
            <a:solidFill>
              <a:schemeClr val="tx1"/>
            </a:solidFill>
            <a:round/>
            <a:headEnd type="triangle" w="med" len="med"/>
            <a:tailEnd/>
          </a:ln>
        </p:spPr>
      </p:cxnSp>
      <p:sp>
        <p:nvSpPr>
          <p:cNvPr id="22534" name="Rectangle 6"/>
          <p:cNvSpPr>
            <a:spLocks noChangeArrowheads="1"/>
          </p:cNvSpPr>
          <p:nvPr/>
        </p:nvSpPr>
        <p:spPr bwMode="auto">
          <a:xfrm>
            <a:off x="76200" y="1524000"/>
            <a:ext cx="838200" cy="304800"/>
          </a:xfrm>
          <a:prstGeom prst="rect">
            <a:avLst/>
          </a:prstGeom>
          <a:noFill/>
          <a:ln w="9525">
            <a:noFill/>
            <a:miter lim="800000"/>
            <a:headEnd/>
            <a:tailEnd/>
          </a:ln>
        </p:spPr>
        <p:txBody>
          <a:bodyPr wrap="none" tIns="0" bIns="0" anchor="ctr"/>
          <a:lstStyle/>
          <a:p>
            <a:pPr eaLnBrk="1" hangingPunct="1"/>
            <a:r>
              <a:rPr lang="en-US" sz="1200"/>
              <a:t>End Users</a:t>
            </a:r>
          </a:p>
        </p:txBody>
      </p:sp>
      <p:sp>
        <p:nvSpPr>
          <p:cNvPr id="22535" name="Rectangle 7"/>
          <p:cNvSpPr>
            <a:spLocks noChangeArrowheads="1"/>
          </p:cNvSpPr>
          <p:nvPr/>
        </p:nvSpPr>
        <p:spPr bwMode="auto">
          <a:xfrm>
            <a:off x="228600" y="9906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sp>
        <p:nvSpPr>
          <p:cNvPr id="22536" name="AutoShape 8"/>
          <p:cNvSpPr>
            <a:spLocks noChangeArrowheads="1"/>
          </p:cNvSpPr>
          <p:nvPr/>
        </p:nvSpPr>
        <p:spPr bwMode="auto">
          <a:xfrm>
            <a:off x="1219200" y="2209800"/>
            <a:ext cx="2590800" cy="914400"/>
          </a:xfrm>
          <a:prstGeom prst="roundRect">
            <a:avLst>
              <a:gd name="adj" fmla="val 16667"/>
            </a:avLst>
          </a:prstGeom>
          <a:solidFill>
            <a:srgbClr val="CCCC99"/>
          </a:solidFill>
          <a:ln w="9525">
            <a:noFill/>
            <a:round/>
            <a:headEnd/>
            <a:tailEnd/>
          </a:ln>
        </p:spPr>
        <p:txBody>
          <a:bodyPr wrap="none"/>
          <a:lstStyle/>
          <a:p>
            <a:pPr algn="l"/>
            <a:r>
              <a:rPr lang="en-US" sz="1200" b="1"/>
              <a:t>Application</a:t>
            </a:r>
          </a:p>
          <a:p>
            <a:pPr algn="l"/>
            <a:r>
              <a:rPr lang="en-US" sz="1200" b="1"/>
              <a:t>Domain</a:t>
            </a:r>
          </a:p>
        </p:txBody>
      </p:sp>
      <p:sp>
        <p:nvSpPr>
          <p:cNvPr id="22537" name="Rectangle 9"/>
          <p:cNvSpPr>
            <a:spLocks noGrp="1" noChangeArrowheads="1"/>
          </p:cNvSpPr>
          <p:nvPr>
            <p:ph type="title"/>
          </p:nvPr>
        </p:nvSpPr>
        <p:spPr/>
        <p:txBody>
          <a:bodyPr/>
          <a:lstStyle/>
          <a:p>
            <a:r>
              <a:rPr lang="en-US"/>
              <a:t>Community-Based Integration</a:t>
            </a:r>
          </a:p>
        </p:txBody>
      </p:sp>
      <p:sp>
        <p:nvSpPr>
          <p:cNvPr id="22538" name="AutoShape 10"/>
          <p:cNvSpPr>
            <a:spLocks noChangeArrowheads="1"/>
          </p:cNvSpPr>
          <p:nvPr/>
        </p:nvSpPr>
        <p:spPr bwMode="auto">
          <a:xfrm>
            <a:off x="1219200" y="3276600"/>
            <a:ext cx="2590800" cy="1295400"/>
          </a:xfrm>
          <a:prstGeom prst="roundRect">
            <a:avLst>
              <a:gd name="adj" fmla="val 16667"/>
            </a:avLst>
          </a:prstGeom>
          <a:noFill/>
          <a:ln w="9525">
            <a:solidFill>
              <a:schemeClr val="accent2"/>
            </a:solidFill>
            <a:prstDash val="dash"/>
            <a:round/>
            <a:headEnd/>
            <a:tailEnd/>
          </a:ln>
        </p:spPr>
        <p:txBody>
          <a:bodyPr wrap="none" tIns="0"/>
          <a:lstStyle/>
          <a:p>
            <a:pPr algn="l"/>
            <a:r>
              <a:rPr lang="en-US" sz="1200" b="1"/>
              <a:t>Community</a:t>
            </a:r>
          </a:p>
          <a:p>
            <a:pPr algn="l"/>
            <a:r>
              <a:rPr lang="en-US" sz="1200" b="1"/>
              <a:t>Domain</a:t>
            </a:r>
          </a:p>
        </p:txBody>
      </p:sp>
      <p:cxnSp>
        <p:nvCxnSpPr>
          <p:cNvPr id="22539" name="AutoShape 13"/>
          <p:cNvCxnSpPr>
            <a:cxnSpLocks noChangeShapeType="1"/>
            <a:stCxn id="22562" idx="2"/>
            <a:endCxn id="22540" idx="1"/>
          </p:cNvCxnSpPr>
          <p:nvPr/>
        </p:nvCxnSpPr>
        <p:spPr bwMode="auto">
          <a:xfrm>
            <a:off x="2362200" y="5486400"/>
            <a:ext cx="0" cy="304800"/>
          </a:xfrm>
          <a:prstGeom prst="straightConnector1">
            <a:avLst/>
          </a:prstGeom>
          <a:noFill/>
          <a:ln w="12700">
            <a:solidFill>
              <a:schemeClr val="tx1"/>
            </a:solidFill>
            <a:round/>
            <a:headEnd type="triangle" w="med" len="med"/>
            <a:tailEnd/>
          </a:ln>
        </p:spPr>
      </p:cxnSp>
      <p:sp>
        <p:nvSpPr>
          <p:cNvPr id="22540" name="AutoShape 14"/>
          <p:cNvSpPr>
            <a:spLocks noChangeArrowheads="1"/>
          </p:cNvSpPr>
          <p:nvPr/>
        </p:nvSpPr>
        <p:spPr bwMode="auto">
          <a:xfrm>
            <a:off x="1981200" y="5791200"/>
            <a:ext cx="762000" cy="838200"/>
          </a:xfrm>
          <a:prstGeom prst="can">
            <a:avLst>
              <a:gd name="adj" fmla="val 27500"/>
            </a:avLst>
          </a:prstGeom>
          <a:gradFill rotWithShape="1">
            <a:gsLst>
              <a:gs pos="0">
                <a:srgbClr val="4C6F10"/>
              </a:gs>
              <a:gs pos="50000">
                <a:srgbClr val="7BB31A"/>
              </a:gs>
              <a:gs pos="100000">
                <a:srgbClr val="4C6F10"/>
              </a:gs>
            </a:gsLst>
            <a:lin ang="0" scaled="1"/>
          </a:gra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cxnSp>
        <p:nvCxnSpPr>
          <p:cNvPr id="22541" name="AutoShape 17"/>
          <p:cNvCxnSpPr>
            <a:cxnSpLocks noChangeShapeType="1"/>
            <a:stCxn id="22563" idx="2"/>
            <a:endCxn id="22540" idx="1"/>
          </p:cNvCxnSpPr>
          <p:nvPr/>
        </p:nvCxnSpPr>
        <p:spPr bwMode="auto">
          <a:xfrm flipH="1">
            <a:off x="2362200" y="5486400"/>
            <a:ext cx="685800" cy="304800"/>
          </a:xfrm>
          <a:prstGeom prst="straightConnector1">
            <a:avLst/>
          </a:prstGeom>
          <a:noFill/>
          <a:ln w="12700">
            <a:solidFill>
              <a:schemeClr val="tx1"/>
            </a:solidFill>
            <a:round/>
            <a:headEnd type="triangle" w="med" len="med"/>
            <a:tailEnd/>
          </a:ln>
        </p:spPr>
      </p:cxnSp>
      <p:cxnSp>
        <p:nvCxnSpPr>
          <p:cNvPr id="22542" name="AutoShape 19"/>
          <p:cNvCxnSpPr>
            <a:cxnSpLocks noChangeShapeType="1"/>
            <a:stCxn id="22536" idx="1"/>
            <a:endCxn id="22545" idx="3"/>
          </p:cNvCxnSpPr>
          <p:nvPr/>
        </p:nvCxnSpPr>
        <p:spPr bwMode="auto">
          <a:xfrm flipH="1">
            <a:off x="990600" y="2667000"/>
            <a:ext cx="228600" cy="0"/>
          </a:xfrm>
          <a:prstGeom prst="straightConnector1">
            <a:avLst/>
          </a:prstGeom>
          <a:noFill/>
          <a:ln w="12700">
            <a:solidFill>
              <a:schemeClr val="tx1"/>
            </a:solidFill>
            <a:round/>
            <a:headEnd type="triangle" w="med" len="med"/>
            <a:tailEnd/>
          </a:ln>
        </p:spPr>
      </p:cxnSp>
      <p:sp>
        <p:nvSpPr>
          <p:cNvPr id="22543" name="AutoShape 20"/>
          <p:cNvSpPr>
            <a:spLocks noChangeArrowheads="1"/>
          </p:cNvSpPr>
          <p:nvPr/>
        </p:nvSpPr>
        <p:spPr bwMode="auto">
          <a:xfrm>
            <a:off x="1524000" y="3733800"/>
            <a:ext cx="1524000" cy="762000"/>
          </a:xfrm>
          <a:prstGeom prst="roundRect">
            <a:avLst>
              <a:gd name="adj" fmla="val 16667"/>
            </a:avLst>
          </a:prstGeom>
          <a:solidFill>
            <a:srgbClr val="808080"/>
          </a:solidFill>
          <a:ln w="9525">
            <a:noFill/>
            <a:round/>
            <a:headEnd/>
            <a:tailEnd/>
          </a:ln>
        </p:spPr>
        <p:txBody>
          <a:bodyPr wrap="none" tIns="0" anchor="ctr"/>
          <a:lstStyle/>
          <a:p>
            <a:pPr algn="l" defTabSz="417513" eaLnBrk="1" hangingPunct="1"/>
            <a:r>
              <a:rPr lang="en-US">
                <a:solidFill>
                  <a:schemeClr val="bg1"/>
                </a:solidFill>
              </a:rPr>
              <a:t>Mediator</a:t>
            </a:r>
          </a:p>
        </p:txBody>
      </p:sp>
      <p:sp>
        <p:nvSpPr>
          <p:cNvPr id="22544" name="AutoShape 21"/>
          <p:cNvSpPr>
            <a:spLocks noChangeArrowheads="1"/>
          </p:cNvSpPr>
          <p:nvPr/>
        </p:nvSpPr>
        <p:spPr bwMode="auto">
          <a:xfrm>
            <a:off x="2514600" y="3810000"/>
            <a:ext cx="11430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Community </a:t>
            </a:r>
          </a:p>
          <a:p>
            <a:pPr eaLnBrk="1" hangingPunct="1"/>
            <a:r>
              <a:rPr lang="en-US"/>
              <a:t>Schema</a:t>
            </a:r>
          </a:p>
        </p:txBody>
      </p:sp>
      <p:sp>
        <p:nvSpPr>
          <p:cNvPr id="22545" name="Rectangle 22"/>
          <p:cNvSpPr>
            <a:spLocks noChangeArrowheads="1"/>
          </p:cNvSpPr>
          <p:nvPr/>
        </p:nvSpPr>
        <p:spPr bwMode="auto">
          <a:xfrm>
            <a:off x="76200" y="2514600"/>
            <a:ext cx="914400" cy="304800"/>
          </a:xfrm>
          <a:prstGeom prst="rect">
            <a:avLst/>
          </a:prstGeom>
          <a:noFill/>
          <a:ln w="9525">
            <a:noFill/>
            <a:miter lim="800000"/>
            <a:headEnd/>
            <a:tailEnd/>
          </a:ln>
        </p:spPr>
        <p:txBody>
          <a:bodyPr wrap="none" tIns="0" bIns="0" anchor="ctr"/>
          <a:lstStyle/>
          <a:p>
            <a:pPr eaLnBrk="1" hangingPunct="1"/>
            <a:r>
              <a:rPr lang="en-US" sz="1200"/>
              <a:t>Developers</a:t>
            </a:r>
          </a:p>
        </p:txBody>
      </p:sp>
      <p:sp>
        <p:nvSpPr>
          <p:cNvPr id="22546" name="Rectangle 23"/>
          <p:cNvSpPr>
            <a:spLocks noChangeArrowheads="1"/>
          </p:cNvSpPr>
          <p:nvPr/>
        </p:nvSpPr>
        <p:spPr bwMode="auto">
          <a:xfrm>
            <a:off x="228600" y="19812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cxnSp>
        <p:nvCxnSpPr>
          <p:cNvPr id="22547" name="AutoShape 25"/>
          <p:cNvCxnSpPr>
            <a:cxnSpLocks noChangeShapeType="1"/>
            <a:stCxn id="22566" idx="2"/>
            <a:endCxn id="22563" idx="0"/>
          </p:cNvCxnSpPr>
          <p:nvPr/>
        </p:nvCxnSpPr>
        <p:spPr bwMode="auto">
          <a:xfrm>
            <a:off x="3048000" y="4572000"/>
            <a:ext cx="0" cy="457200"/>
          </a:xfrm>
          <a:prstGeom prst="straightConnector1">
            <a:avLst/>
          </a:prstGeom>
          <a:noFill/>
          <a:ln w="12700">
            <a:solidFill>
              <a:schemeClr val="tx1"/>
            </a:solidFill>
            <a:round/>
            <a:headEnd type="triangle" w="med" len="med"/>
            <a:tailEnd/>
          </a:ln>
        </p:spPr>
      </p:cxnSp>
      <p:cxnSp>
        <p:nvCxnSpPr>
          <p:cNvPr id="22548" name="AutoShape 26"/>
          <p:cNvCxnSpPr>
            <a:cxnSpLocks noChangeShapeType="1"/>
            <a:stCxn id="22567" idx="2"/>
            <a:endCxn id="22549" idx="1"/>
          </p:cNvCxnSpPr>
          <p:nvPr/>
        </p:nvCxnSpPr>
        <p:spPr bwMode="auto">
          <a:xfrm>
            <a:off x="3657600" y="4572000"/>
            <a:ext cx="685800" cy="1219200"/>
          </a:xfrm>
          <a:prstGeom prst="straightConnector1">
            <a:avLst/>
          </a:prstGeom>
          <a:noFill/>
          <a:ln w="12700">
            <a:solidFill>
              <a:schemeClr val="tx1"/>
            </a:solidFill>
            <a:round/>
            <a:headEnd type="triangle" w="med" len="med"/>
            <a:tailEnd/>
          </a:ln>
        </p:spPr>
      </p:cxnSp>
      <p:sp>
        <p:nvSpPr>
          <p:cNvPr id="22549" name="AutoShape 27"/>
          <p:cNvSpPr>
            <a:spLocks noChangeArrowheads="1"/>
          </p:cNvSpPr>
          <p:nvPr/>
        </p:nvSpPr>
        <p:spPr bwMode="auto">
          <a:xfrm>
            <a:off x="3962400" y="5791200"/>
            <a:ext cx="762000" cy="838200"/>
          </a:xfrm>
          <a:prstGeom prst="can">
            <a:avLst>
              <a:gd name="adj" fmla="val 27500"/>
            </a:avLst>
          </a:prstGeom>
          <a:gradFill rotWithShape="1">
            <a:gsLst>
              <a:gs pos="0">
                <a:srgbClr val="9E0000"/>
              </a:gs>
              <a:gs pos="50000">
                <a:srgbClr val="FF0000"/>
              </a:gs>
              <a:gs pos="100000">
                <a:srgbClr val="9E0000"/>
              </a:gs>
            </a:gsLst>
            <a:lin ang="0" scaled="1"/>
          </a:gradFill>
          <a:ln w="9525">
            <a:noFill/>
            <a:prstDash val="dash"/>
            <a:round/>
            <a:headEnd/>
            <a:tailEnd/>
          </a:ln>
        </p:spPr>
        <p:txBody>
          <a:bodyPr wrap="none" bIns="0" anchor="ctr"/>
          <a:lstStyle/>
          <a:p>
            <a:pPr defTabSz="500063" eaLnBrk="1" hangingPunct="1"/>
            <a:r>
              <a:rPr lang="en-US">
                <a:solidFill>
                  <a:schemeClr val="bg1"/>
                </a:solidFill>
              </a:rPr>
              <a:t>New</a:t>
            </a:r>
          </a:p>
          <a:p>
            <a:pPr defTabSz="500063" eaLnBrk="1" hangingPunct="1"/>
            <a:r>
              <a:rPr lang="en-US">
                <a:solidFill>
                  <a:schemeClr val="bg1"/>
                </a:solidFill>
              </a:rPr>
              <a:t>Source</a:t>
            </a:r>
          </a:p>
        </p:txBody>
      </p:sp>
      <p:cxnSp>
        <p:nvCxnSpPr>
          <p:cNvPr id="22550" name="AutoShape 28"/>
          <p:cNvCxnSpPr>
            <a:cxnSpLocks noChangeShapeType="1"/>
            <a:stCxn id="22565" idx="2"/>
            <a:endCxn id="22562" idx="0"/>
          </p:cNvCxnSpPr>
          <p:nvPr/>
        </p:nvCxnSpPr>
        <p:spPr bwMode="auto">
          <a:xfrm>
            <a:off x="2362200" y="4572000"/>
            <a:ext cx="0" cy="457200"/>
          </a:xfrm>
          <a:prstGeom prst="straightConnector1">
            <a:avLst/>
          </a:prstGeom>
          <a:noFill/>
          <a:ln w="12700">
            <a:solidFill>
              <a:schemeClr val="tx1"/>
            </a:solidFill>
            <a:round/>
            <a:headEnd type="triangle" w="med" len="med"/>
            <a:tailEnd/>
          </a:ln>
        </p:spPr>
      </p:cxnSp>
      <p:sp>
        <p:nvSpPr>
          <p:cNvPr id="22551" name="Rectangle 32"/>
          <p:cNvSpPr>
            <a:spLocks noChangeArrowheads="1"/>
          </p:cNvSpPr>
          <p:nvPr/>
        </p:nvSpPr>
        <p:spPr bwMode="auto">
          <a:xfrm>
            <a:off x="2209800" y="2819400"/>
            <a:ext cx="1066800" cy="152400"/>
          </a:xfrm>
          <a:prstGeom prst="rect">
            <a:avLst/>
          </a:prstGeom>
          <a:noFill/>
          <a:ln w="9525">
            <a:noFill/>
            <a:miter lim="800000"/>
            <a:headEnd/>
            <a:tailEnd/>
          </a:ln>
        </p:spPr>
        <p:txBody>
          <a:bodyPr wrap="none" lIns="45720" tIns="91440" rIns="45720" bIns="91440" anchor="ctr"/>
          <a:lstStyle/>
          <a:p>
            <a:r>
              <a:rPr lang="en-US"/>
              <a:t>Application</a:t>
            </a:r>
          </a:p>
        </p:txBody>
      </p:sp>
      <p:cxnSp>
        <p:nvCxnSpPr>
          <p:cNvPr id="22552" name="AutoShape 33"/>
          <p:cNvCxnSpPr>
            <a:cxnSpLocks noChangeShapeType="1"/>
            <a:stCxn id="22551" idx="2"/>
            <a:endCxn id="22568" idx="0"/>
          </p:cNvCxnSpPr>
          <p:nvPr/>
        </p:nvCxnSpPr>
        <p:spPr bwMode="auto">
          <a:xfrm>
            <a:off x="2743200" y="2971800"/>
            <a:ext cx="0" cy="304800"/>
          </a:xfrm>
          <a:prstGeom prst="straightConnector1">
            <a:avLst/>
          </a:prstGeom>
          <a:noFill/>
          <a:ln w="12700">
            <a:solidFill>
              <a:schemeClr val="tx1"/>
            </a:solidFill>
            <a:round/>
            <a:headEnd type="triangle" w="med" len="med"/>
            <a:tailEnd/>
          </a:ln>
        </p:spPr>
      </p:cxnSp>
      <p:sp>
        <p:nvSpPr>
          <p:cNvPr id="22553" name="Rectangle 34"/>
          <p:cNvSpPr>
            <a:spLocks noChangeArrowheads="1"/>
          </p:cNvSpPr>
          <p:nvPr/>
        </p:nvSpPr>
        <p:spPr bwMode="auto">
          <a:xfrm>
            <a:off x="3886200" y="2743200"/>
            <a:ext cx="990600" cy="381000"/>
          </a:xfrm>
          <a:prstGeom prst="rect">
            <a:avLst/>
          </a:prstGeom>
          <a:noFill/>
          <a:ln w="9525">
            <a:noFill/>
            <a:miter lim="800000"/>
            <a:headEnd/>
            <a:tailEnd/>
          </a:ln>
        </p:spPr>
        <p:txBody>
          <a:bodyPr wrap="none" lIns="45720" tIns="91440" rIns="45720" bIns="91440" anchor="ctr"/>
          <a:lstStyle/>
          <a:p>
            <a:r>
              <a:rPr lang="en-US"/>
              <a:t>New</a:t>
            </a:r>
          </a:p>
          <a:p>
            <a:r>
              <a:rPr lang="en-US"/>
              <a:t>Application</a:t>
            </a:r>
          </a:p>
        </p:txBody>
      </p:sp>
      <p:cxnSp>
        <p:nvCxnSpPr>
          <p:cNvPr id="22554" name="AutoShape 35"/>
          <p:cNvCxnSpPr>
            <a:cxnSpLocks noChangeShapeType="1"/>
            <a:stCxn id="22569" idx="0"/>
            <a:endCxn id="22553" idx="2"/>
          </p:cNvCxnSpPr>
          <p:nvPr/>
        </p:nvCxnSpPr>
        <p:spPr bwMode="auto">
          <a:xfrm flipV="1">
            <a:off x="3657600" y="3124200"/>
            <a:ext cx="723900" cy="152400"/>
          </a:xfrm>
          <a:prstGeom prst="straightConnector1">
            <a:avLst/>
          </a:prstGeom>
          <a:noFill/>
          <a:ln w="12700">
            <a:solidFill>
              <a:schemeClr val="tx1"/>
            </a:solidFill>
            <a:round/>
            <a:headEnd/>
            <a:tailEnd type="triangle" w="med" len="med"/>
          </a:ln>
        </p:spPr>
      </p:cxnSp>
      <p:sp>
        <p:nvSpPr>
          <p:cNvPr id="22555" name="AutoShape 36"/>
          <p:cNvSpPr>
            <a:spLocks noChangeArrowheads="1"/>
          </p:cNvSpPr>
          <p:nvPr/>
        </p:nvSpPr>
        <p:spPr bwMode="auto">
          <a:xfrm>
            <a:off x="2209800" y="1371600"/>
            <a:ext cx="1143000" cy="609600"/>
          </a:xfrm>
          <a:prstGeom prst="foldedCorner">
            <a:avLst>
              <a:gd name="adj" fmla="val 17222"/>
            </a:avLst>
          </a:prstGeom>
          <a:gradFill rotWithShape="1">
            <a:gsLst>
              <a:gs pos="0">
                <a:srgbClr val="FCEA66"/>
              </a:gs>
              <a:gs pos="100000">
                <a:srgbClr val="FADC00"/>
              </a:gs>
            </a:gsLst>
            <a:lin ang="2700000" scaled="1"/>
          </a:gradFill>
          <a:ln w="9525">
            <a:noFill/>
            <a:round/>
            <a:headEnd/>
            <a:tailEnd/>
          </a:ln>
        </p:spPr>
        <p:txBody>
          <a:bodyPr wrap="none" lIns="27432" tIns="27432" rIns="27432" bIns="27432" anchor="ctr"/>
          <a:lstStyle/>
          <a:p>
            <a:pPr eaLnBrk="1" hangingPunct="1"/>
            <a:r>
              <a:rPr lang="en-US"/>
              <a:t>Web Forms</a:t>
            </a:r>
          </a:p>
          <a:p>
            <a:pPr eaLnBrk="1" hangingPunct="1"/>
            <a:r>
              <a:rPr lang="en-US"/>
              <a:t>&amp; Reports</a:t>
            </a:r>
          </a:p>
        </p:txBody>
      </p:sp>
      <p:sp>
        <p:nvSpPr>
          <p:cNvPr id="22556" name="AutoShape 37"/>
          <p:cNvSpPr>
            <a:spLocks noChangeArrowheads="1"/>
          </p:cNvSpPr>
          <p:nvPr/>
        </p:nvSpPr>
        <p:spPr bwMode="auto">
          <a:xfrm>
            <a:off x="2743200" y="5943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Source</a:t>
            </a:r>
          </a:p>
          <a:p>
            <a:pPr eaLnBrk="1" hangingPunct="1"/>
            <a:r>
              <a:rPr lang="en-US"/>
              <a:t>Schema</a:t>
            </a:r>
          </a:p>
        </p:txBody>
      </p:sp>
      <p:cxnSp>
        <p:nvCxnSpPr>
          <p:cNvPr id="22557" name="AutoShape 38"/>
          <p:cNvCxnSpPr>
            <a:cxnSpLocks noChangeShapeType="1"/>
            <a:stCxn id="22555" idx="2"/>
            <a:endCxn id="22560" idx="0"/>
          </p:cNvCxnSpPr>
          <p:nvPr/>
        </p:nvCxnSpPr>
        <p:spPr bwMode="auto">
          <a:xfrm>
            <a:off x="2781300" y="1981200"/>
            <a:ext cx="0" cy="369888"/>
          </a:xfrm>
          <a:prstGeom prst="straightConnector1">
            <a:avLst/>
          </a:prstGeom>
          <a:noFill/>
          <a:ln w="12700">
            <a:solidFill>
              <a:schemeClr val="tx1"/>
            </a:solidFill>
            <a:round/>
            <a:headEnd type="triangle" w="med" len="med"/>
            <a:tailEnd/>
          </a:ln>
        </p:spPr>
      </p:cxnSp>
      <p:sp>
        <p:nvSpPr>
          <p:cNvPr id="22558" name="Rectangle 39"/>
          <p:cNvSpPr>
            <a:spLocks noChangeArrowheads="1"/>
          </p:cNvSpPr>
          <p:nvPr/>
        </p:nvSpPr>
        <p:spPr bwMode="auto">
          <a:xfrm>
            <a:off x="3505200" y="5181600"/>
            <a:ext cx="304800" cy="304800"/>
          </a:xfrm>
          <a:prstGeom prst="rect">
            <a:avLst/>
          </a:prstGeom>
          <a:noFill/>
          <a:ln w="9525">
            <a:noFill/>
            <a:miter lim="800000"/>
            <a:headEnd/>
            <a:tailEnd/>
          </a:ln>
        </p:spPr>
        <p:txBody>
          <a:bodyPr wrap="none" lIns="45720" tIns="91440" rIns="45720" bIns="91440" anchor="ctr"/>
          <a:lstStyle/>
          <a:p>
            <a:r>
              <a:rPr lang="en-US"/>
              <a:t>…</a:t>
            </a:r>
          </a:p>
        </p:txBody>
      </p:sp>
      <p:cxnSp>
        <p:nvCxnSpPr>
          <p:cNvPr id="22559" name="AutoShape 40"/>
          <p:cNvCxnSpPr>
            <a:cxnSpLocks noChangeShapeType="1"/>
            <a:stCxn id="22558" idx="2"/>
            <a:endCxn id="22540" idx="1"/>
          </p:cNvCxnSpPr>
          <p:nvPr/>
        </p:nvCxnSpPr>
        <p:spPr bwMode="auto">
          <a:xfrm flipH="1">
            <a:off x="2362200" y="5486400"/>
            <a:ext cx="1295400" cy="304800"/>
          </a:xfrm>
          <a:prstGeom prst="straightConnector1">
            <a:avLst/>
          </a:prstGeom>
          <a:noFill/>
          <a:ln w="12700">
            <a:solidFill>
              <a:schemeClr val="tx1"/>
            </a:solidFill>
            <a:round/>
            <a:headEnd type="triangle" w="med" len="med"/>
            <a:tailEnd/>
          </a:ln>
        </p:spPr>
      </p:cxnSp>
      <p:sp>
        <p:nvSpPr>
          <p:cNvPr id="22560" name="Rectangle 41"/>
          <p:cNvSpPr>
            <a:spLocks noChangeArrowheads="1"/>
          </p:cNvSpPr>
          <p:nvPr/>
        </p:nvSpPr>
        <p:spPr bwMode="auto">
          <a:xfrm>
            <a:off x="2438400" y="2351088"/>
            <a:ext cx="685800" cy="468312"/>
          </a:xfrm>
          <a:prstGeom prst="rect">
            <a:avLst/>
          </a:prstGeom>
          <a:noFill/>
          <a:ln w="9525">
            <a:noFill/>
            <a:miter lim="800000"/>
            <a:headEnd/>
            <a:tailEnd/>
          </a:ln>
        </p:spPr>
        <p:txBody>
          <a:bodyPr tIns="0" bIns="0">
            <a:spAutoFit/>
          </a:bodyPr>
          <a:lstStyle/>
          <a:p>
            <a:pPr algn="l" eaLnBrk="1" hangingPunct="1">
              <a:lnSpc>
                <a:spcPct val="70000"/>
              </a:lnSpc>
            </a:pPr>
            <a:r>
              <a:rPr lang="en-US" sz="4400">
                <a:solidFill>
                  <a:srgbClr val="3333CC"/>
                </a:solidFill>
                <a:latin typeface="Webdings" pitchFamily="18" charset="2"/>
                <a:cs typeface="Times New Roman" pitchFamily="18" charset="0"/>
                <a:sym typeface="Webdings" pitchFamily="18" charset="2"/>
              </a:rPr>
              <a:t></a:t>
            </a:r>
          </a:p>
        </p:txBody>
      </p:sp>
      <p:sp>
        <p:nvSpPr>
          <p:cNvPr id="22561" name="Rectangle 42"/>
          <p:cNvSpPr>
            <a:spLocks noChangeArrowheads="1"/>
          </p:cNvSpPr>
          <p:nvPr/>
        </p:nvSpPr>
        <p:spPr bwMode="auto">
          <a:xfrm>
            <a:off x="4076700" y="2274888"/>
            <a:ext cx="685800" cy="468312"/>
          </a:xfrm>
          <a:prstGeom prst="rect">
            <a:avLst/>
          </a:prstGeom>
          <a:noFill/>
          <a:ln w="9525">
            <a:noFill/>
            <a:miter lim="800000"/>
            <a:headEnd/>
            <a:tailEnd/>
          </a:ln>
        </p:spPr>
        <p:txBody>
          <a:bodyPr tIns="0" bIns="0">
            <a:spAutoFit/>
          </a:bodyPr>
          <a:lstStyle/>
          <a:p>
            <a:pPr algn="l" eaLnBrk="1" hangingPunct="1">
              <a:lnSpc>
                <a:spcPct val="70000"/>
              </a:lnSpc>
            </a:pPr>
            <a:r>
              <a:rPr lang="en-US" sz="4400">
                <a:solidFill>
                  <a:srgbClr val="FF0000"/>
                </a:solidFill>
                <a:latin typeface="Webdings" pitchFamily="18" charset="2"/>
                <a:cs typeface="Times New Roman" pitchFamily="18" charset="0"/>
                <a:sym typeface="Webdings" pitchFamily="18" charset="2"/>
              </a:rPr>
              <a:t></a:t>
            </a:r>
          </a:p>
        </p:txBody>
      </p:sp>
      <p:sp>
        <p:nvSpPr>
          <p:cNvPr id="22562" name="AutoShape 44"/>
          <p:cNvSpPr>
            <a:spLocks noChangeArrowheads="1"/>
          </p:cNvSpPr>
          <p:nvPr/>
        </p:nvSpPr>
        <p:spPr bwMode="auto">
          <a:xfrm>
            <a:off x="2057400" y="5029200"/>
            <a:ext cx="609600" cy="457200"/>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sz="1200">
                <a:solidFill>
                  <a:schemeClr val="bg1"/>
                </a:solidFill>
              </a:rPr>
              <a:t>Web</a:t>
            </a:r>
          </a:p>
          <a:p>
            <a:r>
              <a:rPr lang="en-US" sz="1200">
                <a:solidFill>
                  <a:schemeClr val="bg1"/>
                </a:solidFill>
              </a:rPr>
              <a:t>Service</a:t>
            </a:r>
          </a:p>
        </p:txBody>
      </p:sp>
      <p:sp>
        <p:nvSpPr>
          <p:cNvPr id="22563" name="AutoShape 45"/>
          <p:cNvSpPr>
            <a:spLocks noChangeArrowheads="1"/>
          </p:cNvSpPr>
          <p:nvPr/>
        </p:nvSpPr>
        <p:spPr bwMode="auto">
          <a:xfrm>
            <a:off x="2743200" y="5029200"/>
            <a:ext cx="609600" cy="457200"/>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sz="1200">
                <a:solidFill>
                  <a:schemeClr val="bg1"/>
                </a:solidFill>
              </a:rPr>
              <a:t>Web</a:t>
            </a:r>
          </a:p>
          <a:p>
            <a:r>
              <a:rPr lang="en-US" sz="1200">
                <a:solidFill>
                  <a:schemeClr val="bg1"/>
                </a:solidFill>
              </a:rPr>
              <a:t>Service</a:t>
            </a:r>
          </a:p>
        </p:txBody>
      </p:sp>
      <p:sp>
        <p:nvSpPr>
          <p:cNvPr id="22564" name="Rectangle 47"/>
          <p:cNvSpPr>
            <a:spLocks noChangeArrowheads="1"/>
          </p:cNvSpPr>
          <p:nvPr/>
        </p:nvSpPr>
        <p:spPr bwMode="auto">
          <a:xfrm>
            <a:off x="2209800" y="4419600"/>
            <a:ext cx="152400" cy="152400"/>
          </a:xfrm>
          <a:prstGeom prst="rect">
            <a:avLst/>
          </a:prstGeom>
          <a:noFill/>
          <a:ln w="9525">
            <a:noFill/>
            <a:miter lim="800000"/>
            <a:headEnd/>
            <a:tailEnd/>
          </a:ln>
        </p:spPr>
        <p:txBody>
          <a:bodyPr wrap="none" anchor="ctr"/>
          <a:lstStyle/>
          <a:p>
            <a:endParaRPr lang="en-US"/>
          </a:p>
        </p:txBody>
      </p:sp>
      <p:sp>
        <p:nvSpPr>
          <p:cNvPr id="22565" name="Rectangle 48"/>
          <p:cNvSpPr>
            <a:spLocks noChangeArrowheads="1"/>
          </p:cNvSpPr>
          <p:nvPr/>
        </p:nvSpPr>
        <p:spPr bwMode="auto">
          <a:xfrm>
            <a:off x="2286000" y="4419600"/>
            <a:ext cx="152400" cy="152400"/>
          </a:xfrm>
          <a:prstGeom prst="rect">
            <a:avLst/>
          </a:prstGeom>
          <a:noFill/>
          <a:ln w="9525">
            <a:noFill/>
            <a:miter lim="800000"/>
            <a:headEnd/>
            <a:tailEnd/>
          </a:ln>
        </p:spPr>
        <p:txBody>
          <a:bodyPr wrap="none" anchor="ctr"/>
          <a:lstStyle/>
          <a:p>
            <a:endParaRPr lang="en-US"/>
          </a:p>
        </p:txBody>
      </p:sp>
      <p:sp>
        <p:nvSpPr>
          <p:cNvPr id="22566" name="Rectangle 49"/>
          <p:cNvSpPr>
            <a:spLocks noChangeArrowheads="1"/>
          </p:cNvSpPr>
          <p:nvPr/>
        </p:nvSpPr>
        <p:spPr bwMode="auto">
          <a:xfrm>
            <a:off x="2971800" y="4419600"/>
            <a:ext cx="152400" cy="152400"/>
          </a:xfrm>
          <a:prstGeom prst="rect">
            <a:avLst/>
          </a:prstGeom>
          <a:noFill/>
          <a:ln w="9525">
            <a:noFill/>
            <a:miter lim="800000"/>
            <a:headEnd/>
            <a:tailEnd/>
          </a:ln>
        </p:spPr>
        <p:txBody>
          <a:bodyPr wrap="none" anchor="ctr"/>
          <a:lstStyle/>
          <a:p>
            <a:endParaRPr lang="en-US"/>
          </a:p>
        </p:txBody>
      </p:sp>
      <p:sp>
        <p:nvSpPr>
          <p:cNvPr id="22567" name="Rectangle 50"/>
          <p:cNvSpPr>
            <a:spLocks noChangeArrowheads="1"/>
          </p:cNvSpPr>
          <p:nvPr/>
        </p:nvSpPr>
        <p:spPr bwMode="auto">
          <a:xfrm>
            <a:off x="3581400" y="4419600"/>
            <a:ext cx="152400" cy="152400"/>
          </a:xfrm>
          <a:prstGeom prst="rect">
            <a:avLst/>
          </a:prstGeom>
          <a:noFill/>
          <a:ln w="9525">
            <a:noFill/>
            <a:miter lim="800000"/>
            <a:headEnd/>
            <a:tailEnd/>
          </a:ln>
        </p:spPr>
        <p:txBody>
          <a:bodyPr wrap="none" anchor="ctr"/>
          <a:lstStyle/>
          <a:p>
            <a:endParaRPr lang="en-US"/>
          </a:p>
        </p:txBody>
      </p:sp>
      <p:sp>
        <p:nvSpPr>
          <p:cNvPr id="22568" name="Rectangle 51"/>
          <p:cNvSpPr>
            <a:spLocks noChangeArrowheads="1"/>
          </p:cNvSpPr>
          <p:nvPr/>
        </p:nvSpPr>
        <p:spPr bwMode="auto">
          <a:xfrm>
            <a:off x="2667000" y="3276600"/>
            <a:ext cx="152400" cy="152400"/>
          </a:xfrm>
          <a:prstGeom prst="rect">
            <a:avLst/>
          </a:prstGeom>
          <a:noFill/>
          <a:ln w="9525">
            <a:noFill/>
            <a:miter lim="800000"/>
            <a:headEnd/>
            <a:tailEnd/>
          </a:ln>
        </p:spPr>
        <p:txBody>
          <a:bodyPr wrap="none" anchor="ctr"/>
          <a:lstStyle/>
          <a:p>
            <a:endParaRPr lang="en-US"/>
          </a:p>
        </p:txBody>
      </p:sp>
      <p:sp>
        <p:nvSpPr>
          <p:cNvPr id="22569" name="Rectangle 53"/>
          <p:cNvSpPr>
            <a:spLocks noChangeArrowheads="1"/>
          </p:cNvSpPr>
          <p:nvPr/>
        </p:nvSpPr>
        <p:spPr bwMode="auto">
          <a:xfrm>
            <a:off x="3581400" y="3276600"/>
            <a:ext cx="152400" cy="152400"/>
          </a:xfrm>
          <a:prstGeom prst="rect">
            <a:avLst/>
          </a:prstGeom>
          <a:noFill/>
          <a:ln w="9525">
            <a:noFill/>
            <a:miter lim="800000"/>
            <a:headEnd/>
            <a:tailEnd/>
          </a:ln>
        </p:spPr>
        <p:txBody>
          <a:bodyPr wrap="none" anchor="ctr"/>
          <a:lstStyle/>
          <a:p>
            <a:endParaRPr lang="en-US"/>
          </a:p>
        </p:txBody>
      </p:sp>
      <p:sp>
        <p:nvSpPr>
          <p:cNvPr id="1190966" name="Rectangle 54"/>
          <p:cNvSpPr>
            <a:spLocks noChangeArrowheads="1"/>
          </p:cNvSpPr>
          <p:nvPr/>
        </p:nvSpPr>
        <p:spPr bwMode="auto">
          <a:xfrm>
            <a:off x="4876800" y="1219200"/>
            <a:ext cx="4038600" cy="5486400"/>
          </a:xfrm>
          <a:prstGeom prst="rect">
            <a:avLst/>
          </a:prstGeom>
          <a:noFill/>
          <a:ln w="9525">
            <a:noFill/>
            <a:miter lim="800000"/>
            <a:headEnd/>
            <a:tailEnd/>
          </a:ln>
        </p:spPr>
        <p:txBody>
          <a:bodyPr lIns="92075" tIns="46038" rIns="0" bIns="46038"/>
          <a:lstStyle/>
          <a:p>
            <a:pPr marL="342900" indent="-342900" algn="just">
              <a:spcBef>
                <a:spcPct val="20000"/>
              </a:spcBef>
              <a:buClr>
                <a:srgbClr val="969696"/>
              </a:buClr>
              <a:buFontTx/>
              <a:buChar char="•"/>
            </a:pPr>
            <a:r>
              <a:rPr kumimoji="1" lang="en-US" sz="1800">
                <a:solidFill>
                  <a:srgbClr val="292929"/>
                </a:solidFill>
              </a:rPr>
              <a:t>Fairly-dynamic environment</a:t>
            </a:r>
          </a:p>
          <a:p>
            <a:pPr marL="342900" indent="-342900" algn="just">
              <a:spcBef>
                <a:spcPct val="20000"/>
              </a:spcBef>
              <a:buClr>
                <a:srgbClr val="969696"/>
              </a:buClr>
              <a:buFontTx/>
              <a:buChar char="•"/>
            </a:pPr>
            <a:r>
              <a:rPr kumimoji="1" lang="en-US" sz="1800">
                <a:solidFill>
                  <a:srgbClr val="292929"/>
                </a:solidFill>
              </a:rPr>
              <a:t>New sources register over time and new applications queries are formulated</a:t>
            </a:r>
            <a:endParaRPr lang="en-US" sz="1800"/>
          </a:p>
          <a:p>
            <a:pPr marL="342900" indent="-342900" algn="l">
              <a:spcBef>
                <a:spcPct val="20000"/>
              </a:spcBef>
              <a:buClr>
                <a:srgbClr val="969696"/>
              </a:buClr>
              <a:buFont typeface="Wingdings" pitchFamily="2" charset="2"/>
              <a:buChar char="è"/>
            </a:pPr>
            <a:r>
              <a:rPr lang="en-US" sz="1800"/>
              <a:t>Allow developers to easily </a:t>
            </a:r>
            <a:r>
              <a:rPr lang="en-US" sz="1800">
                <a:solidFill>
                  <a:srgbClr val="0033CC"/>
                </a:solidFill>
              </a:rPr>
              <a:t>build applications </a:t>
            </a:r>
            <a:r>
              <a:rPr lang="en-US" sz="1800"/>
              <a:t>based on the community schema</a:t>
            </a:r>
          </a:p>
          <a:p>
            <a:pPr marL="342900" indent="-342900">
              <a:spcBef>
                <a:spcPct val="20000"/>
              </a:spcBef>
              <a:buClr>
                <a:srgbClr val="969696"/>
              </a:buClr>
            </a:pPr>
            <a:endParaRPr lang="en-US" sz="2400" b="1">
              <a:solidFill>
                <a:srgbClr val="7BB31A"/>
              </a:solidFill>
            </a:endParaRPr>
          </a:p>
          <a:p>
            <a:pPr marL="342900" indent="-342900">
              <a:spcBef>
                <a:spcPct val="20000"/>
              </a:spcBef>
              <a:buClr>
                <a:srgbClr val="969696"/>
              </a:buClr>
            </a:pPr>
            <a:r>
              <a:rPr lang="en-US" sz="1800" b="1">
                <a:solidFill>
                  <a:srgbClr val="7BB31A"/>
                </a:solidFill>
                <a:sym typeface="Wingdings" pitchFamily="2" charset="2"/>
              </a:rPr>
              <a:t></a:t>
            </a:r>
          </a:p>
          <a:p>
            <a:pPr marL="342900" indent="-342900">
              <a:spcBef>
                <a:spcPct val="20000"/>
              </a:spcBef>
              <a:buClr>
                <a:srgbClr val="969696"/>
              </a:buClr>
            </a:pPr>
            <a:r>
              <a:rPr lang="en-US" sz="1800" b="1">
                <a:solidFill>
                  <a:srgbClr val="7BB31A"/>
                </a:solidFill>
              </a:rPr>
              <a:t>So that each other’s needs</a:t>
            </a:r>
          </a:p>
          <a:p>
            <a:pPr marL="342900" indent="-342900">
              <a:spcBef>
                <a:spcPct val="20000"/>
              </a:spcBef>
              <a:buClr>
                <a:srgbClr val="969696"/>
              </a:buClr>
            </a:pPr>
            <a:r>
              <a:rPr lang="en-US" sz="1800" b="1">
                <a:solidFill>
                  <a:srgbClr val="7BB31A"/>
                </a:solidFill>
              </a:rPr>
              <a:t>are accommodated</a:t>
            </a:r>
          </a:p>
          <a:p>
            <a:pPr marL="342900" indent="-342900">
              <a:spcBef>
                <a:spcPct val="20000"/>
              </a:spcBef>
              <a:buClr>
                <a:srgbClr val="969696"/>
              </a:buClr>
            </a:pPr>
            <a:r>
              <a:rPr lang="en-US" sz="1800">
                <a:solidFill>
                  <a:srgbClr val="7BB31A"/>
                </a:solidFill>
                <a:sym typeface="Wingdings" pitchFamily="2" charset="2"/>
              </a:rPr>
              <a:t></a:t>
            </a:r>
          </a:p>
          <a:p>
            <a:pPr marL="342900" indent="-342900" algn="l">
              <a:spcBef>
                <a:spcPct val="20000"/>
              </a:spcBef>
              <a:buClr>
                <a:srgbClr val="969696"/>
              </a:buClr>
            </a:pPr>
            <a:endParaRPr lang="en-US" sz="1800">
              <a:solidFill>
                <a:srgbClr val="7BB31A"/>
              </a:solidFill>
            </a:endParaRPr>
          </a:p>
          <a:p>
            <a:pPr marL="342900" indent="-342900" algn="l">
              <a:spcBef>
                <a:spcPct val="20000"/>
              </a:spcBef>
              <a:buClr>
                <a:srgbClr val="969696"/>
              </a:buClr>
            </a:pPr>
            <a:endParaRPr lang="en-US" sz="2400">
              <a:solidFill>
                <a:srgbClr val="7BB31A"/>
              </a:solidFill>
            </a:endParaRPr>
          </a:p>
          <a:p>
            <a:pPr marL="342900" indent="-342900" algn="l">
              <a:spcBef>
                <a:spcPct val="20000"/>
              </a:spcBef>
              <a:buClr>
                <a:srgbClr val="969696"/>
              </a:buClr>
              <a:buFont typeface="Wingdings" pitchFamily="2" charset="2"/>
              <a:buChar char="è"/>
            </a:pPr>
            <a:r>
              <a:rPr lang="en-US" sz="1800"/>
              <a:t>Allow source owners to easily and </a:t>
            </a:r>
            <a:r>
              <a:rPr lang="en-US" sz="1800">
                <a:solidFill>
                  <a:srgbClr val="0033CC"/>
                </a:solidFill>
              </a:rPr>
              <a:t>independently register their source</a:t>
            </a:r>
          </a:p>
        </p:txBody>
      </p:sp>
      <p:sp>
        <p:nvSpPr>
          <p:cNvPr id="22571" name="Rectangle 59"/>
          <p:cNvSpPr>
            <a:spLocks noChangeArrowheads="1"/>
          </p:cNvSpPr>
          <p:nvPr/>
        </p:nvSpPr>
        <p:spPr bwMode="auto">
          <a:xfrm>
            <a:off x="76200" y="5486400"/>
            <a:ext cx="762000" cy="457200"/>
          </a:xfrm>
          <a:prstGeom prst="rect">
            <a:avLst/>
          </a:prstGeom>
          <a:noFill/>
          <a:ln w="9525">
            <a:noFill/>
            <a:miter lim="800000"/>
            <a:headEnd/>
            <a:tailEnd/>
          </a:ln>
        </p:spPr>
        <p:txBody>
          <a:bodyPr wrap="none" tIns="0" bIns="0" anchor="ctr"/>
          <a:lstStyle/>
          <a:p>
            <a:pPr eaLnBrk="1" hangingPunct="1"/>
            <a:r>
              <a:rPr lang="en-US" sz="1200"/>
              <a:t>Source</a:t>
            </a:r>
          </a:p>
          <a:p>
            <a:pPr eaLnBrk="1" hangingPunct="1"/>
            <a:r>
              <a:rPr lang="en-US" sz="1200"/>
              <a:t>Owners</a:t>
            </a:r>
          </a:p>
        </p:txBody>
      </p:sp>
      <p:sp>
        <p:nvSpPr>
          <p:cNvPr id="22572" name="Rectangle 60"/>
          <p:cNvSpPr>
            <a:spLocks noChangeArrowheads="1"/>
          </p:cNvSpPr>
          <p:nvPr/>
        </p:nvSpPr>
        <p:spPr bwMode="auto">
          <a:xfrm>
            <a:off x="152400" y="4953000"/>
            <a:ext cx="6096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cxnSp>
        <p:nvCxnSpPr>
          <p:cNvPr id="22573" name="AutoShape 61"/>
          <p:cNvCxnSpPr>
            <a:cxnSpLocks noChangeShapeType="1"/>
            <a:endCxn id="22571" idx="3"/>
          </p:cNvCxnSpPr>
          <p:nvPr/>
        </p:nvCxnSpPr>
        <p:spPr bwMode="auto">
          <a:xfrm flipH="1">
            <a:off x="838200" y="5715000"/>
            <a:ext cx="381000" cy="0"/>
          </a:xfrm>
          <a:prstGeom prst="straightConnector1">
            <a:avLst/>
          </a:prstGeom>
          <a:noFill/>
          <a:ln w="12700">
            <a:solidFill>
              <a:schemeClr val="tx1"/>
            </a:solidFill>
            <a:round/>
            <a:headEnd type="triangle" w="med" len="med"/>
            <a:tailEnd/>
          </a:ln>
        </p:spPr>
      </p:cxnSp>
      <p:sp>
        <p:nvSpPr>
          <p:cNvPr id="22574" name="Rectangle 62"/>
          <p:cNvSpPr>
            <a:spLocks noChangeArrowheads="1"/>
          </p:cNvSpPr>
          <p:nvPr/>
        </p:nvSpPr>
        <p:spPr bwMode="auto">
          <a:xfrm>
            <a:off x="76200" y="3733800"/>
            <a:ext cx="914400" cy="381000"/>
          </a:xfrm>
          <a:prstGeom prst="rect">
            <a:avLst/>
          </a:prstGeom>
          <a:noFill/>
          <a:ln w="9525">
            <a:noFill/>
            <a:miter lim="800000"/>
            <a:headEnd/>
            <a:tailEnd/>
          </a:ln>
        </p:spPr>
        <p:txBody>
          <a:bodyPr wrap="none" tIns="0" bIns="0" anchor="ctr"/>
          <a:lstStyle/>
          <a:p>
            <a:pPr eaLnBrk="1" hangingPunct="1"/>
            <a:r>
              <a:rPr lang="en-US" sz="1200"/>
              <a:t>Community</a:t>
            </a:r>
          </a:p>
          <a:p>
            <a:pPr eaLnBrk="1" hangingPunct="1"/>
            <a:r>
              <a:rPr lang="en-US" sz="1200"/>
              <a:t>Owner</a:t>
            </a:r>
          </a:p>
        </p:txBody>
      </p:sp>
      <p:sp>
        <p:nvSpPr>
          <p:cNvPr id="22575" name="Rectangle 63"/>
          <p:cNvSpPr>
            <a:spLocks noChangeArrowheads="1"/>
          </p:cNvSpPr>
          <p:nvPr/>
        </p:nvSpPr>
        <p:spPr bwMode="auto">
          <a:xfrm>
            <a:off x="228600" y="32004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cxnSp>
        <p:nvCxnSpPr>
          <p:cNvPr id="22576" name="AutoShape 64"/>
          <p:cNvCxnSpPr>
            <a:cxnSpLocks noChangeShapeType="1"/>
            <a:stCxn id="22538" idx="1"/>
            <a:endCxn id="22574" idx="3"/>
          </p:cNvCxnSpPr>
          <p:nvPr/>
        </p:nvCxnSpPr>
        <p:spPr bwMode="auto">
          <a:xfrm flipH="1">
            <a:off x="990600" y="3924300"/>
            <a:ext cx="228600" cy="0"/>
          </a:xfrm>
          <a:prstGeom prst="straightConnector1">
            <a:avLst/>
          </a:prstGeom>
          <a:noFill/>
          <a:ln w="12700">
            <a:solidFill>
              <a:schemeClr val="tx1"/>
            </a:solidFill>
            <a:round/>
            <a:headEnd type="triangle" w="med" len="med"/>
            <a:tailEn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096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966">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096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096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90966">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9096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r>
              <a:rPr lang="en-US"/>
              <a:t>Peer-Based Integration</a:t>
            </a:r>
          </a:p>
        </p:txBody>
      </p:sp>
      <p:sp>
        <p:nvSpPr>
          <p:cNvPr id="23555" name="AutoShape 31"/>
          <p:cNvSpPr>
            <a:spLocks noChangeArrowheads="1"/>
          </p:cNvSpPr>
          <p:nvPr/>
        </p:nvSpPr>
        <p:spPr bwMode="auto">
          <a:xfrm>
            <a:off x="3048000" y="3657600"/>
            <a:ext cx="2438400" cy="1600200"/>
          </a:xfrm>
          <a:prstGeom prst="roundRect">
            <a:avLst>
              <a:gd name="adj" fmla="val 4861"/>
            </a:avLst>
          </a:prstGeom>
          <a:solidFill>
            <a:srgbClr val="CCCC99"/>
          </a:solidFill>
          <a:ln w="9525">
            <a:noFill/>
            <a:round/>
            <a:headEnd/>
            <a:tailEnd/>
          </a:ln>
        </p:spPr>
        <p:txBody>
          <a:bodyPr wrap="none"/>
          <a:lstStyle/>
          <a:p>
            <a:pPr algn="l"/>
            <a:r>
              <a:rPr lang="en-US" b="1"/>
              <a:t>Peer 2</a:t>
            </a:r>
          </a:p>
        </p:txBody>
      </p:sp>
      <p:sp>
        <p:nvSpPr>
          <p:cNvPr id="23556" name="AutoShape 32"/>
          <p:cNvSpPr>
            <a:spLocks noChangeArrowheads="1"/>
          </p:cNvSpPr>
          <p:nvPr/>
        </p:nvSpPr>
        <p:spPr bwMode="auto">
          <a:xfrm>
            <a:off x="3962400" y="3810000"/>
            <a:ext cx="838200" cy="381000"/>
          </a:xfrm>
          <a:prstGeom prst="foldedCorner">
            <a:avLst>
              <a:gd name="adj" fmla="val 2935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endParaRPr lang="en-US"/>
          </a:p>
        </p:txBody>
      </p:sp>
      <p:cxnSp>
        <p:nvCxnSpPr>
          <p:cNvPr id="23557" name="AutoShape 33"/>
          <p:cNvCxnSpPr>
            <a:cxnSpLocks noChangeShapeType="1"/>
            <a:stCxn id="23556" idx="2"/>
            <a:endCxn id="23558" idx="1"/>
          </p:cNvCxnSpPr>
          <p:nvPr/>
        </p:nvCxnSpPr>
        <p:spPr bwMode="auto">
          <a:xfrm flipH="1">
            <a:off x="3695700" y="4191000"/>
            <a:ext cx="685800" cy="381000"/>
          </a:xfrm>
          <a:prstGeom prst="straightConnector1">
            <a:avLst/>
          </a:prstGeom>
          <a:noFill/>
          <a:ln w="12700">
            <a:solidFill>
              <a:schemeClr val="tx1"/>
            </a:solidFill>
            <a:round/>
            <a:headEnd type="triangle" w="med" len="med"/>
            <a:tailEnd/>
          </a:ln>
        </p:spPr>
      </p:cxnSp>
      <p:sp>
        <p:nvSpPr>
          <p:cNvPr id="23558" name="AutoShape 34"/>
          <p:cNvSpPr>
            <a:spLocks noChangeArrowheads="1"/>
          </p:cNvSpPr>
          <p:nvPr/>
        </p:nvSpPr>
        <p:spPr bwMode="auto">
          <a:xfrm>
            <a:off x="3429000" y="45720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sp>
        <p:nvSpPr>
          <p:cNvPr id="23559" name="AutoShape 35"/>
          <p:cNvSpPr>
            <a:spLocks noChangeArrowheads="1"/>
          </p:cNvSpPr>
          <p:nvPr/>
        </p:nvSpPr>
        <p:spPr bwMode="auto">
          <a:xfrm>
            <a:off x="4114800" y="45720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60" name="AutoShape 36"/>
          <p:cNvCxnSpPr>
            <a:cxnSpLocks noChangeShapeType="1"/>
            <a:stCxn id="23556" idx="2"/>
            <a:endCxn id="23559" idx="1"/>
          </p:cNvCxnSpPr>
          <p:nvPr/>
        </p:nvCxnSpPr>
        <p:spPr bwMode="auto">
          <a:xfrm>
            <a:off x="4381500" y="4191000"/>
            <a:ext cx="0" cy="381000"/>
          </a:xfrm>
          <a:prstGeom prst="straightConnector1">
            <a:avLst/>
          </a:prstGeom>
          <a:noFill/>
          <a:ln w="12700">
            <a:solidFill>
              <a:schemeClr val="tx1"/>
            </a:solidFill>
            <a:round/>
            <a:headEnd type="triangle" w="med" len="med"/>
            <a:tailEnd/>
          </a:ln>
        </p:spPr>
      </p:cxnSp>
      <p:sp>
        <p:nvSpPr>
          <p:cNvPr id="23561" name="AutoShape 37"/>
          <p:cNvSpPr>
            <a:spLocks noChangeArrowheads="1"/>
          </p:cNvSpPr>
          <p:nvPr/>
        </p:nvSpPr>
        <p:spPr bwMode="auto">
          <a:xfrm>
            <a:off x="457200" y="5029200"/>
            <a:ext cx="2133600" cy="1600200"/>
          </a:xfrm>
          <a:prstGeom prst="roundRect">
            <a:avLst>
              <a:gd name="adj" fmla="val 4861"/>
            </a:avLst>
          </a:prstGeom>
          <a:solidFill>
            <a:srgbClr val="CCCC99"/>
          </a:solidFill>
          <a:ln w="9525">
            <a:noFill/>
            <a:round/>
            <a:headEnd/>
            <a:tailEnd/>
          </a:ln>
        </p:spPr>
        <p:txBody>
          <a:bodyPr wrap="none"/>
          <a:lstStyle/>
          <a:p>
            <a:pPr algn="l"/>
            <a:r>
              <a:rPr lang="en-US" b="1"/>
              <a:t>Peer 1</a:t>
            </a:r>
          </a:p>
        </p:txBody>
      </p:sp>
      <p:sp>
        <p:nvSpPr>
          <p:cNvPr id="23562" name="AutoShape 38"/>
          <p:cNvSpPr>
            <a:spLocks noChangeArrowheads="1"/>
          </p:cNvSpPr>
          <p:nvPr/>
        </p:nvSpPr>
        <p:spPr bwMode="auto">
          <a:xfrm>
            <a:off x="1371600" y="5181600"/>
            <a:ext cx="838200" cy="381000"/>
          </a:xfrm>
          <a:prstGeom prst="foldedCorner">
            <a:avLst>
              <a:gd name="adj" fmla="val 2935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endParaRPr lang="en-US"/>
          </a:p>
        </p:txBody>
      </p:sp>
      <p:cxnSp>
        <p:nvCxnSpPr>
          <p:cNvPr id="23563" name="AutoShape 39"/>
          <p:cNvCxnSpPr>
            <a:cxnSpLocks noChangeShapeType="1"/>
            <a:stCxn id="23562" idx="2"/>
            <a:endCxn id="23564" idx="1"/>
          </p:cNvCxnSpPr>
          <p:nvPr/>
        </p:nvCxnSpPr>
        <p:spPr bwMode="auto">
          <a:xfrm flipH="1">
            <a:off x="1409700" y="5562600"/>
            <a:ext cx="381000" cy="381000"/>
          </a:xfrm>
          <a:prstGeom prst="straightConnector1">
            <a:avLst/>
          </a:prstGeom>
          <a:noFill/>
          <a:ln w="12700">
            <a:solidFill>
              <a:schemeClr val="tx1"/>
            </a:solidFill>
            <a:round/>
            <a:headEnd type="triangle" w="med" len="med"/>
            <a:tailEnd/>
          </a:ln>
        </p:spPr>
      </p:cxnSp>
      <p:sp>
        <p:nvSpPr>
          <p:cNvPr id="23564" name="AutoShape 40"/>
          <p:cNvSpPr>
            <a:spLocks noChangeArrowheads="1"/>
          </p:cNvSpPr>
          <p:nvPr/>
        </p:nvSpPr>
        <p:spPr bwMode="auto">
          <a:xfrm>
            <a:off x="1143000" y="59436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sp>
        <p:nvSpPr>
          <p:cNvPr id="23565" name="AutoShape 41"/>
          <p:cNvSpPr>
            <a:spLocks noChangeArrowheads="1"/>
          </p:cNvSpPr>
          <p:nvPr/>
        </p:nvSpPr>
        <p:spPr bwMode="auto">
          <a:xfrm>
            <a:off x="1905000" y="59436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66" name="AutoShape 42"/>
          <p:cNvCxnSpPr>
            <a:cxnSpLocks noChangeShapeType="1"/>
            <a:stCxn id="23562" idx="2"/>
            <a:endCxn id="23565" idx="1"/>
          </p:cNvCxnSpPr>
          <p:nvPr/>
        </p:nvCxnSpPr>
        <p:spPr bwMode="auto">
          <a:xfrm>
            <a:off x="1790700" y="5562600"/>
            <a:ext cx="381000" cy="381000"/>
          </a:xfrm>
          <a:prstGeom prst="straightConnector1">
            <a:avLst/>
          </a:prstGeom>
          <a:noFill/>
          <a:ln w="12700">
            <a:solidFill>
              <a:schemeClr val="tx1"/>
            </a:solidFill>
            <a:round/>
            <a:headEnd type="triangle" w="med" len="med"/>
            <a:tailEnd/>
          </a:ln>
        </p:spPr>
      </p:cxnSp>
      <p:sp>
        <p:nvSpPr>
          <p:cNvPr id="23567" name="AutoShape 43"/>
          <p:cNvSpPr>
            <a:spLocks noChangeArrowheads="1"/>
          </p:cNvSpPr>
          <p:nvPr/>
        </p:nvSpPr>
        <p:spPr bwMode="auto">
          <a:xfrm>
            <a:off x="5867400" y="1828800"/>
            <a:ext cx="2438400" cy="1600200"/>
          </a:xfrm>
          <a:prstGeom prst="roundRect">
            <a:avLst>
              <a:gd name="adj" fmla="val 4861"/>
            </a:avLst>
          </a:prstGeom>
          <a:solidFill>
            <a:srgbClr val="CCCC99"/>
          </a:solidFill>
          <a:ln w="9525">
            <a:noFill/>
            <a:round/>
            <a:headEnd/>
            <a:tailEnd/>
          </a:ln>
        </p:spPr>
        <p:txBody>
          <a:bodyPr wrap="none"/>
          <a:lstStyle/>
          <a:p>
            <a:pPr algn="l"/>
            <a:r>
              <a:rPr lang="en-US" b="1"/>
              <a:t>Peer 5</a:t>
            </a:r>
          </a:p>
        </p:txBody>
      </p:sp>
      <p:sp>
        <p:nvSpPr>
          <p:cNvPr id="23568" name="AutoShape 44"/>
          <p:cNvSpPr>
            <a:spLocks noChangeArrowheads="1"/>
          </p:cNvSpPr>
          <p:nvPr/>
        </p:nvSpPr>
        <p:spPr bwMode="auto">
          <a:xfrm>
            <a:off x="6781800" y="1981200"/>
            <a:ext cx="838200" cy="381000"/>
          </a:xfrm>
          <a:prstGeom prst="foldedCorner">
            <a:avLst>
              <a:gd name="adj" fmla="val 2935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endParaRPr lang="en-US"/>
          </a:p>
        </p:txBody>
      </p:sp>
      <p:cxnSp>
        <p:nvCxnSpPr>
          <p:cNvPr id="23569" name="AutoShape 45"/>
          <p:cNvCxnSpPr>
            <a:cxnSpLocks noChangeShapeType="1"/>
            <a:stCxn id="23568" idx="2"/>
            <a:endCxn id="23570" idx="1"/>
          </p:cNvCxnSpPr>
          <p:nvPr/>
        </p:nvCxnSpPr>
        <p:spPr bwMode="auto">
          <a:xfrm flipH="1">
            <a:off x="6515100" y="2362200"/>
            <a:ext cx="685800" cy="381000"/>
          </a:xfrm>
          <a:prstGeom prst="straightConnector1">
            <a:avLst/>
          </a:prstGeom>
          <a:noFill/>
          <a:ln w="12700">
            <a:solidFill>
              <a:schemeClr val="tx1"/>
            </a:solidFill>
            <a:round/>
            <a:headEnd type="triangle" w="med" len="med"/>
            <a:tailEnd/>
          </a:ln>
        </p:spPr>
      </p:cxnSp>
      <p:sp>
        <p:nvSpPr>
          <p:cNvPr id="23570" name="AutoShape 46"/>
          <p:cNvSpPr>
            <a:spLocks noChangeArrowheads="1"/>
          </p:cNvSpPr>
          <p:nvPr/>
        </p:nvSpPr>
        <p:spPr bwMode="auto">
          <a:xfrm>
            <a:off x="6248400" y="27432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sp>
        <p:nvSpPr>
          <p:cNvPr id="23571" name="AutoShape 47"/>
          <p:cNvSpPr>
            <a:spLocks noChangeArrowheads="1"/>
          </p:cNvSpPr>
          <p:nvPr/>
        </p:nvSpPr>
        <p:spPr bwMode="auto">
          <a:xfrm>
            <a:off x="6934200" y="27432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72" name="AutoShape 48"/>
          <p:cNvCxnSpPr>
            <a:cxnSpLocks noChangeShapeType="1"/>
            <a:stCxn id="23568" idx="2"/>
            <a:endCxn id="23571" idx="1"/>
          </p:cNvCxnSpPr>
          <p:nvPr/>
        </p:nvCxnSpPr>
        <p:spPr bwMode="auto">
          <a:xfrm>
            <a:off x="7200900" y="2362200"/>
            <a:ext cx="0" cy="381000"/>
          </a:xfrm>
          <a:prstGeom prst="straightConnector1">
            <a:avLst/>
          </a:prstGeom>
          <a:noFill/>
          <a:ln w="12700">
            <a:solidFill>
              <a:schemeClr val="tx1"/>
            </a:solidFill>
            <a:round/>
            <a:headEnd type="triangle" w="med" len="med"/>
            <a:tailEnd/>
          </a:ln>
        </p:spPr>
      </p:cxnSp>
      <p:sp>
        <p:nvSpPr>
          <p:cNvPr id="23573" name="AutoShape 49"/>
          <p:cNvSpPr>
            <a:spLocks noChangeArrowheads="1"/>
          </p:cNvSpPr>
          <p:nvPr/>
        </p:nvSpPr>
        <p:spPr bwMode="auto">
          <a:xfrm>
            <a:off x="7620000" y="27432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74" name="AutoShape 50"/>
          <p:cNvCxnSpPr>
            <a:cxnSpLocks noChangeShapeType="1"/>
            <a:stCxn id="23568" idx="2"/>
            <a:endCxn id="23573" idx="1"/>
          </p:cNvCxnSpPr>
          <p:nvPr/>
        </p:nvCxnSpPr>
        <p:spPr bwMode="auto">
          <a:xfrm>
            <a:off x="7200900" y="2362200"/>
            <a:ext cx="685800" cy="381000"/>
          </a:xfrm>
          <a:prstGeom prst="straightConnector1">
            <a:avLst/>
          </a:prstGeom>
          <a:noFill/>
          <a:ln w="12700">
            <a:solidFill>
              <a:schemeClr val="tx1"/>
            </a:solidFill>
            <a:round/>
            <a:headEnd type="triangle" w="med" len="med"/>
            <a:tailEnd/>
          </a:ln>
        </p:spPr>
      </p:cxnSp>
      <p:cxnSp>
        <p:nvCxnSpPr>
          <p:cNvPr id="23575" name="AutoShape 51"/>
          <p:cNvCxnSpPr>
            <a:cxnSpLocks noChangeShapeType="1"/>
            <a:stCxn id="23556" idx="2"/>
            <a:endCxn id="23576" idx="1"/>
          </p:cNvCxnSpPr>
          <p:nvPr/>
        </p:nvCxnSpPr>
        <p:spPr bwMode="auto">
          <a:xfrm>
            <a:off x="4381500" y="4191000"/>
            <a:ext cx="685800" cy="381000"/>
          </a:xfrm>
          <a:prstGeom prst="straightConnector1">
            <a:avLst/>
          </a:prstGeom>
          <a:noFill/>
          <a:ln w="12700">
            <a:solidFill>
              <a:schemeClr val="tx1"/>
            </a:solidFill>
            <a:round/>
            <a:headEnd type="triangle" w="med" len="med"/>
            <a:tailEnd/>
          </a:ln>
        </p:spPr>
      </p:cxnSp>
      <p:sp>
        <p:nvSpPr>
          <p:cNvPr id="23576" name="AutoShape 52"/>
          <p:cNvSpPr>
            <a:spLocks noChangeArrowheads="1"/>
          </p:cNvSpPr>
          <p:nvPr/>
        </p:nvSpPr>
        <p:spPr bwMode="auto">
          <a:xfrm>
            <a:off x="4800600" y="45720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77" name="AutoShape 20"/>
          <p:cNvCxnSpPr>
            <a:cxnSpLocks noChangeShapeType="1"/>
            <a:stCxn id="23562" idx="0"/>
            <a:endCxn id="23558" idx="2"/>
          </p:cNvCxnSpPr>
          <p:nvPr/>
        </p:nvCxnSpPr>
        <p:spPr bwMode="auto">
          <a:xfrm rot="-5400000">
            <a:off x="2457450" y="4210050"/>
            <a:ext cx="304800" cy="1638300"/>
          </a:xfrm>
          <a:prstGeom prst="bentConnector2">
            <a:avLst/>
          </a:prstGeom>
          <a:noFill/>
          <a:ln w="38100">
            <a:solidFill>
              <a:srgbClr val="FF0000"/>
            </a:solidFill>
            <a:miter lim="800000"/>
            <a:headEnd/>
            <a:tailEnd type="triangle" w="med" len="med"/>
          </a:ln>
        </p:spPr>
      </p:cxnSp>
      <p:sp>
        <p:nvSpPr>
          <p:cNvPr id="23578" name="AutoShape 61"/>
          <p:cNvSpPr>
            <a:spLocks noChangeArrowheads="1"/>
          </p:cNvSpPr>
          <p:nvPr/>
        </p:nvSpPr>
        <p:spPr bwMode="auto">
          <a:xfrm>
            <a:off x="6096000" y="5029200"/>
            <a:ext cx="2133600" cy="1600200"/>
          </a:xfrm>
          <a:prstGeom prst="roundRect">
            <a:avLst>
              <a:gd name="adj" fmla="val 4861"/>
            </a:avLst>
          </a:prstGeom>
          <a:solidFill>
            <a:srgbClr val="CCCC99"/>
          </a:solidFill>
          <a:ln w="9525">
            <a:noFill/>
            <a:round/>
            <a:headEnd/>
            <a:tailEnd/>
          </a:ln>
        </p:spPr>
        <p:txBody>
          <a:bodyPr wrap="none"/>
          <a:lstStyle/>
          <a:p>
            <a:pPr algn="l"/>
            <a:r>
              <a:rPr lang="en-US" b="1"/>
              <a:t>Peer 3</a:t>
            </a:r>
          </a:p>
        </p:txBody>
      </p:sp>
      <p:sp>
        <p:nvSpPr>
          <p:cNvPr id="23579" name="AutoShape 62"/>
          <p:cNvSpPr>
            <a:spLocks noChangeArrowheads="1"/>
          </p:cNvSpPr>
          <p:nvPr/>
        </p:nvSpPr>
        <p:spPr bwMode="auto">
          <a:xfrm>
            <a:off x="7010400" y="5181600"/>
            <a:ext cx="838200" cy="381000"/>
          </a:xfrm>
          <a:prstGeom prst="foldedCorner">
            <a:avLst>
              <a:gd name="adj" fmla="val 2935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endParaRPr lang="en-US"/>
          </a:p>
        </p:txBody>
      </p:sp>
      <p:cxnSp>
        <p:nvCxnSpPr>
          <p:cNvPr id="23580" name="AutoShape 63"/>
          <p:cNvCxnSpPr>
            <a:cxnSpLocks noChangeShapeType="1"/>
            <a:stCxn id="23579" idx="2"/>
            <a:endCxn id="23581" idx="1"/>
          </p:cNvCxnSpPr>
          <p:nvPr/>
        </p:nvCxnSpPr>
        <p:spPr bwMode="auto">
          <a:xfrm flipH="1">
            <a:off x="7048500" y="5562600"/>
            <a:ext cx="381000" cy="381000"/>
          </a:xfrm>
          <a:prstGeom prst="straightConnector1">
            <a:avLst/>
          </a:prstGeom>
          <a:noFill/>
          <a:ln w="12700">
            <a:solidFill>
              <a:schemeClr val="tx1"/>
            </a:solidFill>
            <a:round/>
            <a:headEnd type="triangle" w="med" len="med"/>
            <a:tailEnd/>
          </a:ln>
        </p:spPr>
      </p:cxnSp>
      <p:sp>
        <p:nvSpPr>
          <p:cNvPr id="23581" name="AutoShape 64"/>
          <p:cNvSpPr>
            <a:spLocks noChangeArrowheads="1"/>
          </p:cNvSpPr>
          <p:nvPr/>
        </p:nvSpPr>
        <p:spPr bwMode="auto">
          <a:xfrm>
            <a:off x="6781800" y="59436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sp>
        <p:nvSpPr>
          <p:cNvPr id="23582" name="AutoShape 65"/>
          <p:cNvSpPr>
            <a:spLocks noChangeArrowheads="1"/>
          </p:cNvSpPr>
          <p:nvPr/>
        </p:nvSpPr>
        <p:spPr bwMode="auto">
          <a:xfrm>
            <a:off x="7543800" y="5943600"/>
            <a:ext cx="533400" cy="609600"/>
          </a:xfrm>
          <a:prstGeom prst="can">
            <a:avLst>
              <a:gd name="adj" fmla="val 28571"/>
            </a:avLst>
          </a:prstGeom>
          <a:solidFill>
            <a:srgbClr val="7BB31A"/>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83" name="AutoShape 66"/>
          <p:cNvCxnSpPr>
            <a:cxnSpLocks noChangeShapeType="1"/>
            <a:stCxn id="23579" idx="2"/>
            <a:endCxn id="23582" idx="1"/>
          </p:cNvCxnSpPr>
          <p:nvPr/>
        </p:nvCxnSpPr>
        <p:spPr bwMode="auto">
          <a:xfrm>
            <a:off x="7429500" y="5562600"/>
            <a:ext cx="381000" cy="381000"/>
          </a:xfrm>
          <a:prstGeom prst="straightConnector1">
            <a:avLst/>
          </a:prstGeom>
          <a:noFill/>
          <a:ln w="12700">
            <a:solidFill>
              <a:schemeClr val="tx1"/>
            </a:solidFill>
            <a:round/>
            <a:headEnd type="triangle" w="med" len="med"/>
            <a:tailEnd/>
          </a:ln>
        </p:spPr>
      </p:cxnSp>
      <p:cxnSp>
        <p:nvCxnSpPr>
          <p:cNvPr id="23584" name="AutoShape 67"/>
          <p:cNvCxnSpPr>
            <a:cxnSpLocks noChangeShapeType="1"/>
            <a:stCxn id="23579" idx="0"/>
            <a:endCxn id="23576" idx="4"/>
          </p:cNvCxnSpPr>
          <p:nvPr/>
        </p:nvCxnSpPr>
        <p:spPr bwMode="auto">
          <a:xfrm rot="5400000" flipH="1">
            <a:off x="6229350" y="3981450"/>
            <a:ext cx="304800" cy="2095500"/>
          </a:xfrm>
          <a:prstGeom prst="bentConnector2">
            <a:avLst/>
          </a:prstGeom>
          <a:noFill/>
          <a:ln w="38100">
            <a:solidFill>
              <a:srgbClr val="FF0000"/>
            </a:solidFill>
            <a:miter lim="800000"/>
            <a:headEnd/>
            <a:tailEnd type="triangle" w="med" len="med"/>
          </a:ln>
        </p:spPr>
      </p:cxnSp>
      <p:sp>
        <p:nvSpPr>
          <p:cNvPr id="23585" name="AutoShape 70"/>
          <p:cNvSpPr>
            <a:spLocks noChangeArrowheads="1"/>
          </p:cNvSpPr>
          <p:nvPr/>
        </p:nvSpPr>
        <p:spPr bwMode="auto">
          <a:xfrm>
            <a:off x="1143000" y="1295400"/>
            <a:ext cx="2133600" cy="1600200"/>
          </a:xfrm>
          <a:prstGeom prst="roundRect">
            <a:avLst>
              <a:gd name="adj" fmla="val 4861"/>
            </a:avLst>
          </a:prstGeom>
          <a:solidFill>
            <a:srgbClr val="CCCC99"/>
          </a:solidFill>
          <a:ln w="9525">
            <a:noFill/>
            <a:round/>
            <a:headEnd/>
            <a:tailEnd/>
          </a:ln>
        </p:spPr>
        <p:txBody>
          <a:bodyPr wrap="none"/>
          <a:lstStyle/>
          <a:p>
            <a:pPr algn="l"/>
            <a:r>
              <a:rPr lang="en-US" b="1"/>
              <a:t>Peer 4</a:t>
            </a:r>
          </a:p>
        </p:txBody>
      </p:sp>
      <p:sp>
        <p:nvSpPr>
          <p:cNvPr id="23586" name="AutoShape 71"/>
          <p:cNvSpPr>
            <a:spLocks noChangeArrowheads="1"/>
          </p:cNvSpPr>
          <p:nvPr/>
        </p:nvSpPr>
        <p:spPr bwMode="auto">
          <a:xfrm>
            <a:off x="2057400" y="1447800"/>
            <a:ext cx="838200" cy="381000"/>
          </a:xfrm>
          <a:prstGeom prst="foldedCorner">
            <a:avLst>
              <a:gd name="adj" fmla="val 2935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endParaRPr lang="en-US"/>
          </a:p>
        </p:txBody>
      </p:sp>
      <p:cxnSp>
        <p:nvCxnSpPr>
          <p:cNvPr id="23587" name="AutoShape 72"/>
          <p:cNvCxnSpPr>
            <a:cxnSpLocks noChangeShapeType="1"/>
            <a:stCxn id="23586" idx="2"/>
            <a:endCxn id="23588" idx="1"/>
          </p:cNvCxnSpPr>
          <p:nvPr/>
        </p:nvCxnSpPr>
        <p:spPr bwMode="auto">
          <a:xfrm flipH="1">
            <a:off x="2095500" y="1828800"/>
            <a:ext cx="381000" cy="381000"/>
          </a:xfrm>
          <a:prstGeom prst="straightConnector1">
            <a:avLst/>
          </a:prstGeom>
          <a:noFill/>
          <a:ln w="12700">
            <a:solidFill>
              <a:schemeClr val="tx1"/>
            </a:solidFill>
            <a:round/>
            <a:headEnd type="triangle" w="med" len="med"/>
            <a:tailEnd/>
          </a:ln>
        </p:spPr>
      </p:cxnSp>
      <p:sp>
        <p:nvSpPr>
          <p:cNvPr id="23588" name="AutoShape 73"/>
          <p:cNvSpPr>
            <a:spLocks noChangeArrowheads="1"/>
          </p:cNvSpPr>
          <p:nvPr/>
        </p:nvSpPr>
        <p:spPr bwMode="auto">
          <a:xfrm>
            <a:off x="1828800" y="22098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sp>
        <p:nvSpPr>
          <p:cNvPr id="23589" name="AutoShape 74"/>
          <p:cNvSpPr>
            <a:spLocks noChangeArrowheads="1"/>
          </p:cNvSpPr>
          <p:nvPr/>
        </p:nvSpPr>
        <p:spPr bwMode="auto">
          <a:xfrm>
            <a:off x="2590800" y="2209800"/>
            <a:ext cx="533400" cy="609600"/>
          </a:xfrm>
          <a:prstGeom prst="can">
            <a:avLst>
              <a:gd name="adj" fmla="val 28571"/>
            </a:avLst>
          </a:prstGeom>
          <a:solidFill>
            <a:srgbClr val="8B88FF"/>
          </a:solidFill>
          <a:ln w="9525">
            <a:noFill/>
            <a:prstDash val="dash"/>
            <a:round/>
            <a:headEnd/>
            <a:tailEnd/>
          </a:ln>
        </p:spPr>
        <p:txBody>
          <a:bodyPr wrap="none" bIns="0" anchor="ctr"/>
          <a:lstStyle/>
          <a:p>
            <a:pPr defTabSz="500063" eaLnBrk="1" hangingPunct="1"/>
            <a:endParaRPr lang="en-US">
              <a:solidFill>
                <a:schemeClr val="bg1"/>
              </a:solidFill>
            </a:endParaRPr>
          </a:p>
        </p:txBody>
      </p:sp>
      <p:cxnSp>
        <p:nvCxnSpPr>
          <p:cNvPr id="23590" name="AutoShape 75"/>
          <p:cNvCxnSpPr>
            <a:cxnSpLocks noChangeShapeType="1"/>
            <a:stCxn id="23586" idx="2"/>
            <a:endCxn id="23589" idx="1"/>
          </p:cNvCxnSpPr>
          <p:nvPr/>
        </p:nvCxnSpPr>
        <p:spPr bwMode="auto">
          <a:xfrm>
            <a:off x="2476500" y="1828800"/>
            <a:ext cx="381000" cy="381000"/>
          </a:xfrm>
          <a:prstGeom prst="straightConnector1">
            <a:avLst/>
          </a:prstGeom>
          <a:noFill/>
          <a:ln w="12700">
            <a:solidFill>
              <a:schemeClr val="tx1"/>
            </a:solidFill>
            <a:round/>
            <a:headEnd type="triangle" w="med" len="med"/>
            <a:tailEnd/>
          </a:ln>
        </p:spPr>
      </p:cxnSp>
      <p:cxnSp>
        <p:nvCxnSpPr>
          <p:cNvPr id="23591" name="AutoShape 68"/>
          <p:cNvCxnSpPr>
            <a:cxnSpLocks noChangeShapeType="1"/>
            <a:stCxn id="23556" idx="0"/>
            <a:endCxn id="23570" idx="2"/>
          </p:cNvCxnSpPr>
          <p:nvPr/>
        </p:nvCxnSpPr>
        <p:spPr bwMode="auto">
          <a:xfrm rot="-5400000">
            <a:off x="4933950" y="2495550"/>
            <a:ext cx="762000" cy="1866900"/>
          </a:xfrm>
          <a:prstGeom prst="bentConnector2">
            <a:avLst/>
          </a:prstGeom>
          <a:noFill/>
          <a:ln w="38100">
            <a:solidFill>
              <a:srgbClr val="FF0000"/>
            </a:solidFill>
            <a:miter lim="800000"/>
            <a:headEnd/>
            <a:tailEnd type="triangle" w="med" len="med"/>
          </a:ln>
        </p:spPr>
      </p:cxnSp>
      <p:cxnSp>
        <p:nvCxnSpPr>
          <p:cNvPr id="23592" name="AutoShape 69"/>
          <p:cNvCxnSpPr>
            <a:cxnSpLocks noChangeShapeType="1"/>
            <a:stCxn id="23586" idx="1"/>
            <a:endCxn id="23564" idx="2"/>
          </p:cNvCxnSpPr>
          <p:nvPr/>
        </p:nvCxnSpPr>
        <p:spPr bwMode="auto">
          <a:xfrm rot="10800000" flipV="1">
            <a:off x="1143000" y="1638300"/>
            <a:ext cx="914400" cy="4610100"/>
          </a:xfrm>
          <a:prstGeom prst="bentConnector3">
            <a:avLst>
              <a:gd name="adj1" fmla="val 125000"/>
            </a:avLst>
          </a:prstGeom>
          <a:noFill/>
          <a:ln w="38100">
            <a:solidFill>
              <a:srgbClr val="FF0000"/>
            </a:solidFill>
            <a:miter lim="800000"/>
            <a:headEnd/>
            <a:tailEnd type="triangle" w="med" len="med"/>
          </a:ln>
        </p:spPr>
      </p:cxnSp>
      <p:cxnSp>
        <p:nvCxnSpPr>
          <p:cNvPr id="23593" name="AutoShape 82"/>
          <p:cNvCxnSpPr>
            <a:cxnSpLocks noChangeShapeType="1"/>
            <a:stCxn id="23568" idx="1"/>
            <a:endCxn id="23589" idx="4"/>
          </p:cNvCxnSpPr>
          <p:nvPr/>
        </p:nvCxnSpPr>
        <p:spPr bwMode="auto">
          <a:xfrm rot="10800000" flipV="1">
            <a:off x="3124200" y="2171700"/>
            <a:ext cx="3657600" cy="342900"/>
          </a:xfrm>
          <a:prstGeom prst="bentConnector3">
            <a:avLst>
              <a:gd name="adj1" fmla="val 50000"/>
            </a:avLst>
          </a:prstGeom>
          <a:noFill/>
          <a:ln w="38100">
            <a:solidFill>
              <a:srgbClr val="FF0000"/>
            </a:solidFill>
            <a:miter lim="800000"/>
            <a:headEnd/>
            <a:tailEnd type="triangle" w="med" len="med"/>
          </a:ln>
        </p:spPr>
      </p:cxnSp>
      <p:cxnSp>
        <p:nvCxnSpPr>
          <p:cNvPr id="23594" name="AutoShape 83"/>
          <p:cNvCxnSpPr>
            <a:cxnSpLocks noChangeShapeType="1"/>
            <a:stCxn id="23556" idx="0"/>
            <a:endCxn id="23588" idx="3"/>
          </p:cNvCxnSpPr>
          <p:nvPr/>
        </p:nvCxnSpPr>
        <p:spPr bwMode="auto">
          <a:xfrm rot="5400000" flipH="1">
            <a:off x="2743200" y="2171700"/>
            <a:ext cx="990600" cy="2286000"/>
          </a:xfrm>
          <a:prstGeom prst="bentConnector3">
            <a:avLst>
              <a:gd name="adj1" fmla="val 50000"/>
            </a:avLst>
          </a:prstGeom>
          <a:noFill/>
          <a:ln w="38100">
            <a:solidFill>
              <a:srgbClr val="FF0000"/>
            </a:solidFill>
            <a:miter lim="800000"/>
            <a:headEnd/>
            <a:tailEnd type="triangle" w="med" len="med"/>
          </a:ln>
        </p:spPr>
      </p:cxnSp>
      <p:cxnSp>
        <p:nvCxnSpPr>
          <p:cNvPr id="23595" name="AutoShape 84"/>
          <p:cNvCxnSpPr>
            <a:cxnSpLocks noChangeShapeType="1"/>
            <a:stCxn id="23567" idx="0"/>
            <a:endCxn id="23596" idx="2"/>
          </p:cNvCxnSpPr>
          <p:nvPr/>
        </p:nvCxnSpPr>
        <p:spPr bwMode="auto">
          <a:xfrm flipV="1">
            <a:off x="7086600" y="1447800"/>
            <a:ext cx="0" cy="381000"/>
          </a:xfrm>
          <a:prstGeom prst="straightConnector1">
            <a:avLst/>
          </a:prstGeom>
          <a:noFill/>
          <a:ln w="12700">
            <a:solidFill>
              <a:schemeClr val="tx1"/>
            </a:solidFill>
            <a:round/>
            <a:headEnd type="triangle" w="med" len="med"/>
            <a:tailEnd/>
          </a:ln>
        </p:spPr>
      </p:cxnSp>
      <p:sp>
        <p:nvSpPr>
          <p:cNvPr id="23596" name="Rectangle 85"/>
          <p:cNvSpPr>
            <a:spLocks noChangeArrowheads="1"/>
          </p:cNvSpPr>
          <p:nvPr/>
        </p:nvSpPr>
        <p:spPr bwMode="auto">
          <a:xfrm>
            <a:off x="6629400" y="1143000"/>
            <a:ext cx="914400" cy="304800"/>
          </a:xfrm>
          <a:prstGeom prst="rect">
            <a:avLst/>
          </a:prstGeom>
          <a:noFill/>
          <a:ln w="9525">
            <a:noFill/>
            <a:miter lim="800000"/>
            <a:headEnd/>
            <a:tailEnd/>
          </a:ln>
        </p:spPr>
        <p:txBody>
          <a:bodyPr wrap="none" tIns="0" bIns="0" anchor="ctr"/>
          <a:lstStyle/>
          <a:p>
            <a:pPr eaLnBrk="1" hangingPunct="1"/>
            <a:r>
              <a:rPr lang="en-US" b="1"/>
              <a:t>Query</a:t>
            </a:r>
          </a:p>
        </p:txBody>
      </p:sp>
      <p:cxnSp>
        <p:nvCxnSpPr>
          <p:cNvPr id="23597" name="AutoShape 88"/>
          <p:cNvCxnSpPr>
            <a:cxnSpLocks noChangeShapeType="1"/>
            <a:endCxn id="23598" idx="1"/>
          </p:cNvCxnSpPr>
          <p:nvPr/>
        </p:nvCxnSpPr>
        <p:spPr bwMode="auto">
          <a:xfrm>
            <a:off x="3276600" y="1638300"/>
            <a:ext cx="533400" cy="0"/>
          </a:xfrm>
          <a:prstGeom prst="straightConnector1">
            <a:avLst/>
          </a:prstGeom>
          <a:noFill/>
          <a:ln w="12700">
            <a:solidFill>
              <a:schemeClr val="tx1"/>
            </a:solidFill>
            <a:round/>
            <a:headEnd type="triangle" w="med" len="med"/>
            <a:tailEnd/>
          </a:ln>
        </p:spPr>
      </p:cxnSp>
      <p:sp>
        <p:nvSpPr>
          <p:cNvPr id="23598" name="Rectangle 89"/>
          <p:cNvSpPr>
            <a:spLocks noChangeArrowheads="1"/>
          </p:cNvSpPr>
          <p:nvPr/>
        </p:nvSpPr>
        <p:spPr bwMode="auto">
          <a:xfrm>
            <a:off x="3810000" y="1524000"/>
            <a:ext cx="914400" cy="228600"/>
          </a:xfrm>
          <a:prstGeom prst="rect">
            <a:avLst/>
          </a:prstGeom>
          <a:noFill/>
          <a:ln w="9525">
            <a:noFill/>
            <a:miter lim="800000"/>
            <a:headEnd/>
            <a:tailEnd/>
          </a:ln>
        </p:spPr>
        <p:txBody>
          <a:bodyPr wrap="none" tIns="0" bIns="0" anchor="ctr"/>
          <a:lstStyle/>
          <a:p>
            <a:pPr eaLnBrk="1" hangingPunct="1"/>
            <a:r>
              <a:rPr lang="en-US" b="1"/>
              <a:t>Query</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Peer-Based Integration</a:t>
            </a:r>
          </a:p>
        </p:txBody>
      </p:sp>
      <p:sp>
        <p:nvSpPr>
          <p:cNvPr id="24579" name="Rectangle 3"/>
          <p:cNvSpPr>
            <a:spLocks noGrp="1" noChangeArrowheads="1"/>
          </p:cNvSpPr>
          <p:nvPr>
            <p:ph type="body" idx="1"/>
          </p:nvPr>
        </p:nvSpPr>
        <p:spPr/>
        <p:txBody>
          <a:bodyPr/>
          <a:lstStyle/>
          <a:p>
            <a:r>
              <a:rPr lang="en-US">
                <a:solidFill>
                  <a:schemeClr val="tx1"/>
                </a:solidFill>
              </a:rPr>
              <a:t>No need for a central mediated schema</a:t>
            </a:r>
          </a:p>
          <a:p>
            <a:r>
              <a:rPr lang="en-US">
                <a:solidFill>
                  <a:schemeClr val="tx1"/>
                </a:solidFill>
              </a:rPr>
              <a:t>Peers serve as mediators for other peers</a:t>
            </a:r>
          </a:p>
          <a:p>
            <a:r>
              <a:rPr lang="en-US">
                <a:solidFill>
                  <a:schemeClr val="tx1"/>
                </a:solidFill>
              </a:rPr>
              <a:t>A peer can be both a server and a client</a:t>
            </a:r>
          </a:p>
          <a:p>
            <a:r>
              <a:rPr lang="en-US">
                <a:solidFill>
                  <a:schemeClr val="tx1"/>
                </a:solidFill>
              </a:rPr>
              <a:t>Semantic relationships are specified locally</a:t>
            </a:r>
            <a:br>
              <a:rPr lang="en-US">
                <a:solidFill>
                  <a:schemeClr val="tx1"/>
                </a:solidFill>
              </a:rPr>
            </a:br>
            <a:r>
              <a:rPr lang="en-US">
                <a:solidFill>
                  <a:schemeClr val="tx1"/>
                </a:solidFill>
              </a:rPr>
              <a:t>(between small sets of peers)</a:t>
            </a:r>
          </a:p>
          <a:p>
            <a:r>
              <a:rPr lang="en-US">
                <a:solidFill>
                  <a:schemeClr val="tx1"/>
                </a:solidFill>
              </a:rPr>
              <a:t>Queries are posed using the peer’s schema</a:t>
            </a:r>
          </a:p>
          <a:p>
            <a:r>
              <a:rPr lang="en-US">
                <a:solidFill>
                  <a:schemeClr val="tx1"/>
                </a:solidFill>
              </a:rPr>
              <a:t>Answers come from anywhere in the system</a:t>
            </a:r>
          </a:p>
          <a:p>
            <a:r>
              <a:rPr lang="en-US">
                <a:solidFill>
                  <a:schemeClr val="tx1"/>
                </a:solidFill>
              </a:rPr>
              <a:t>This is </a:t>
            </a:r>
            <a:r>
              <a:rPr lang="en-US" i="1">
                <a:solidFill>
                  <a:schemeClr val="tx1"/>
                </a:solidFill>
              </a:rPr>
              <a:t>not</a:t>
            </a:r>
            <a:r>
              <a:rPr lang="en-US">
                <a:solidFill>
                  <a:schemeClr val="tx1"/>
                </a:solidFill>
              </a:rPr>
              <a:t> P2P file sharing. </a:t>
            </a:r>
          </a:p>
          <a:p>
            <a:pPr lvl="1"/>
            <a:r>
              <a:rPr lang="en-US">
                <a:solidFill>
                  <a:schemeClr val="tx1"/>
                </a:solidFill>
              </a:rPr>
              <a:t>Data has rich semantics</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References</a:t>
            </a:r>
          </a:p>
        </p:txBody>
      </p:sp>
      <p:sp>
        <p:nvSpPr>
          <p:cNvPr id="25603" name="Rectangle 3"/>
          <p:cNvSpPr>
            <a:spLocks noGrp="1" noChangeArrowheads="1"/>
          </p:cNvSpPr>
          <p:nvPr>
            <p:ph type="body" idx="1"/>
          </p:nvPr>
        </p:nvSpPr>
        <p:spPr/>
        <p:txBody>
          <a:bodyPr/>
          <a:lstStyle/>
          <a:p>
            <a:r>
              <a:rPr lang="en-US" b="1"/>
              <a:t>Information integration</a:t>
            </a:r>
          </a:p>
          <a:p>
            <a:pPr lvl="1"/>
            <a:r>
              <a:rPr lang="en-US"/>
              <a:t>Maurizio Lenzerini</a:t>
            </a:r>
          </a:p>
          <a:p>
            <a:pPr lvl="2"/>
            <a:r>
              <a:rPr lang="en-US" i="1"/>
              <a:t>Eighteenth International Joint Conference on Artificial Intelligence, IJCAI 2003</a:t>
            </a:r>
          </a:p>
          <a:p>
            <a:pPr lvl="2"/>
            <a:r>
              <a:rPr lang="en-US" i="1"/>
              <a:t>Invited Tutorial</a:t>
            </a:r>
          </a:p>
          <a:p>
            <a:r>
              <a:rPr lang="en-US" b="1"/>
              <a:t>Data Integration: a Status Report</a:t>
            </a:r>
          </a:p>
          <a:p>
            <a:pPr lvl="1"/>
            <a:r>
              <a:rPr lang="en-US"/>
              <a:t>Alon Halevy</a:t>
            </a:r>
          </a:p>
          <a:p>
            <a:pPr lvl="2"/>
            <a:r>
              <a:rPr lang="en-US" i="1"/>
              <a:t>German Database Conference (BTW), 2003</a:t>
            </a:r>
          </a:p>
          <a:p>
            <a:pPr lvl="2"/>
            <a:r>
              <a:rPr lang="en-US" i="1"/>
              <a:t>Invited Talk</a:t>
            </a:r>
            <a:endParaRPr 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Virtual Integration Architecture</a:t>
            </a:r>
          </a:p>
        </p:txBody>
      </p:sp>
      <p:sp>
        <p:nvSpPr>
          <p:cNvPr id="5123" name="Rectangle 3"/>
          <p:cNvSpPr>
            <a:spLocks noGrp="1" noChangeArrowheads="1"/>
          </p:cNvSpPr>
          <p:nvPr>
            <p:ph type="body" idx="1"/>
          </p:nvPr>
        </p:nvSpPr>
        <p:spPr/>
        <p:txBody>
          <a:bodyPr/>
          <a:lstStyle/>
          <a:p>
            <a:r>
              <a:rPr lang="en-US"/>
              <a:t>Leave the data in the sources</a:t>
            </a:r>
          </a:p>
          <a:p>
            <a:r>
              <a:rPr lang="en-US"/>
              <a:t>When a query comes in:</a:t>
            </a:r>
          </a:p>
          <a:p>
            <a:pPr lvl="1"/>
            <a:r>
              <a:rPr lang="en-US"/>
              <a:t>Determine the relevant sources to the query</a:t>
            </a:r>
          </a:p>
          <a:p>
            <a:pPr lvl="1"/>
            <a:r>
              <a:rPr lang="en-US"/>
              <a:t>Break down the query into sub-queries for the sources</a:t>
            </a:r>
          </a:p>
          <a:p>
            <a:pPr lvl="1"/>
            <a:r>
              <a:rPr lang="en-US"/>
              <a:t>Get the answers from the sources, filter them if needed and combine them appropriately</a:t>
            </a:r>
          </a:p>
          <a:p>
            <a:r>
              <a:rPr lang="en-US"/>
              <a:t>Data is fresh</a:t>
            </a:r>
          </a:p>
          <a:p>
            <a:r>
              <a:rPr lang="en-US"/>
              <a:t>Otherwise known as</a:t>
            </a:r>
          </a:p>
          <a:p>
            <a:pPr>
              <a:buFontTx/>
              <a:buNone/>
            </a:pPr>
            <a:r>
              <a:rPr lang="en-US" b="1"/>
              <a:t>			On Demand Integration</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Virtual Integration Architecture</a:t>
            </a:r>
          </a:p>
        </p:txBody>
      </p:sp>
      <p:cxnSp>
        <p:nvCxnSpPr>
          <p:cNvPr id="6147" name="AutoShape 6"/>
          <p:cNvCxnSpPr>
            <a:cxnSpLocks noChangeShapeType="1"/>
            <a:stCxn id="6161" idx="0"/>
            <a:endCxn id="6148" idx="2"/>
          </p:cNvCxnSpPr>
          <p:nvPr/>
        </p:nvCxnSpPr>
        <p:spPr bwMode="auto">
          <a:xfrm flipH="1" flipV="1">
            <a:off x="3086100" y="2514600"/>
            <a:ext cx="647700" cy="685800"/>
          </a:xfrm>
          <a:prstGeom prst="straightConnector1">
            <a:avLst/>
          </a:prstGeom>
          <a:noFill/>
          <a:ln w="12700">
            <a:solidFill>
              <a:schemeClr val="tx1"/>
            </a:solidFill>
            <a:round/>
            <a:headEnd type="triangle" w="med" len="med"/>
            <a:tailEnd/>
          </a:ln>
        </p:spPr>
      </p:cxnSp>
      <p:sp>
        <p:nvSpPr>
          <p:cNvPr id="6148" name="Rectangle 7"/>
          <p:cNvSpPr>
            <a:spLocks noChangeArrowheads="1"/>
          </p:cNvSpPr>
          <p:nvPr/>
        </p:nvSpPr>
        <p:spPr bwMode="auto">
          <a:xfrm>
            <a:off x="2628900" y="2209800"/>
            <a:ext cx="914400" cy="304800"/>
          </a:xfrm>
          <a:prstGeom prst="rect">
            <a:avLst/>
          </a:prstGeom>
          <a:noFill/>
          <a:ln w="9525">
            <a:noFill/>
            <a:miter lim="800000"/>
            <a:headEnd/>
            <a:tailEnd/>
          </a:ln>
        </p:spPr>
        <p:txBody>
          <a:bodyPr wrap="none" tIns="0" bIns="0" anchor="ctr"/>
          <a:lstStyle/>
          <a:p>
            <a:pPr eaLnBrk="1" hangingPunct="1"/>
            <a:r>
              <a:rPr lang="en-US"/>
              <a:t>End Users</a:t>
            </a:r>
          </a:p>
        </p:txBody>
      </p:sp>
      <p:sp>
        <p:nvSpPr>
          <p:cNvPr id="6149" name="Rectangle 8"/>
          <p:cNvSpPr>
            <a:spLocks noChangeArrowheads="1"/>
          </p:cNvSpPr>
          <p:nvPr/>
        </p:nvSpPr>
        <p:spPr bwMode="auto">
          <a:xfrm>
            <a:off x="2857500" y="16764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sp>
        <p:nvSpPr>
          <p:cNvPr id="6150" name="Rectangle 11"/>
          <p:cNvSpPr>
            <a:spLocks noChangeArrowheads="1"/>
          </p:cNvSpPr>
          <p:nvPr/>
        </p:nvSpPr>
        <p:spPr bwMode="auto">
          <a:xfrm>
            <a:off x="4267200" y="1828800"/>
            <a:ext cx="685800" cy="468313"/>
          </a:xfrm>
          <a:prstGeom prst="rect">
            <a:avLst/>
          </a:prstGeom>
          <a:noFill/>
          <a:ln w="9525">
            <a:noFill/>
            <a:miter lim="800000"/>
            <a:headEnd/>
            <a:tailEnd/>
          </a:ln>
        </p:spPr>
        <p:txBody>
          <a:bodyPr tIns="0" bIns="0">
            <a:spAutoFit/>
          </a:bodyPr>
          <a:lstStyle/>
          <a:p>
            <a:pPr algn="l" eaLnBrk="1" hangingPunct="1">
              <a:lnSpc>
                <a:spcPct val="70000"/>
              </a:lnSpc>
            </a:pPr>
            <a:r>
              <a:rPr lang="en-US" sz="4400">
                <a:solidFill>
                  <a:srgbClr val="3333CC"/>
                </a:solidFill>
                <a:latin typeface="Webdings" pitchFamily="18" charset="2"/>
                <a:cs typeface="Times New Roman" pitchFamily="18" charset="0"/>
                <a:sym typeface="Webdings" pitchFamily="18" charset="2"/>
              </a:rPr>
              <a:t></a:t>
            </a:r>
          </a:p>
        </p:txBody>
      </p:sp>
      <p:sp>
        <p:nvSpPr>
          <p:cNvPr id="6151" name="Rectangle 12"/>
          <p:cNvSpPr>
            <a:spLocks noChangeArrowheads="1"/>
          </p:cNvSpPr>
          <p:nvPr/>
        </p:nvSpPr>
        <p:spPr bwMode="auto">
          <a:xfrm>
            <a:off x="4038600" y="2297113"/>
            <a:ext cx="1066800" cy="152400"/>
          </a:xfrm>
          <a:prstGeom prst="rect">
            <a:avLst/>
          </a:prstGeom>
          <a:noFill/>
          <a:ln w="9525">
            <a:noFill/>
            <a:miter lim="800000"/>
            <a:headEnd/>
            <a:tailEnd/>
          </a:ln>
        </p:spPr>
        <p:txBody>
          <a:bodyPr wrap="none" lIns="45720" tIns="91440" rIns="45720" bIns="91440" anchor="ctr"/>
          <a:lstStyle/>
          <a:p>
            <a:r>
              <a:rPr lang="en-US"/>
              <a:t>Applications</a:t>
            </a:r>
          </a:p>
        </p:txBody>
      </p:sp>
      <p:sp>
        <p:nvSpPr>
          <p:cNvPr id="6152" name="AutoShape 14"/>
          <p:cNvSpPr>
            <a:spLocks noChangeArrowheads="1"/>
          </p:cNvSpPr>
          <p:nvPr/>
        </p:nvSpPr>
        <p:spPr bwMode="auto">
          <a:xfrm>
            <a:off x="27432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6153" name="AutoShape 16"/>
          <p:cNvSpPr>
            <a:spLocks noChangeArrowheads="1"/>
          </p:cNvSpPr>
          <p:nvPr/>
        </p:nvSpPr>
        <p:spPr bwMode="auto">
          <a:xfrm>
            <a:off x="6858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cxnSp>
        <p:nvCxnSpPr>
          <p:cNvPr id="6154" name="AutoShape 18"/>
          <p:cNvCxnSpPr>
            <a:cxnSpLocks noChangeShapeType="1"/>
            <a:stCxn id="6151" idx="2"/>
            <a:endCxn id="6158" idx="0"/>
          </p:cNvCxnSpPr>
          <p:nvPr/>
        </p:nvCxnSpPr>
        <p:spPr bwMode="auto">
          <a:xfrm flipH="1">
            <a:off x="4076700" y="2449513"/>
            <a:ext cx="495300" cy="750887"/>
          </a:xfrm>
          <a:prstGeom prst="straightConnector1">
            <a:avLst/>
          </a:prstGeom>
          <a:noFill/>
          <a:ln w="12700">
            <a:solidFill>
              <a:schemeClr val="tx1"/>
            </a:solidFill>
            <a:round/>
            <a:headEnd/>
            <a:tailEnd type="triangle" w="med" len="med"/>
          </a:ln>
        </p:spPr>
      </p:cxnSp>
      <p:sp>
        <p:nvSpPr>
          <p:cNvPr id="6155" name="AutoShape 21"/>
          <p:cNvSpPr>
            <a:spLocks noChangeArrowheads="1"/>
          </p:cNvSpPr>
          <p:nvPr/>
        </p:nvSpPr>
        <p:spPr bwMode="auto">
          <a:xfrm>
            <a:off x="32766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6156" name="AutoShape 36"/>
          <p:cNvSpPr>
            <a:spLocks noChangeArrowheads="1"/>
          </p:cNvSpPr>
          <p:nvPr/>
        </p:nvSpPr>
        <p:spPr bwMode="auto">
          <a:xfrm>
            <a:off x="35052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6157" name="AutoShape 44"/>
          <p:cNvSpPr>
            <a:spLocks noChangeArrowheads="1"/>
          </p:cNvSpPr>
          <p:nvPr/>
        </p:nvSpPr>
        <p:spPr bwMode="auto">
          <a:xfrm>
            <a:off x="14478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6158" name="Rectangle 49"/>
          <p:cNvSpPr>
            <a:spLocks noChangeArrowheads="1"/>
          </p:cNvSpPr>
          <p:nvPr/>
        </p:nvSpPr>
        <p:spPr bwMode="auto">
          <a:xfrm>
            <a:off x="4000500" y="3200400"/>
            <a:ext cx="152400" cy="152400"/>
          </a:xfrm>
          <a:prstGeom prst="rect">
            <a:avLst/>
          </a:prstGeom>
          <a:noFill/>
          <a:ln w="9525">
            <a:noFill/>
            <a:miter lim="800000"/>
            <a:headEnd/>
            <a:tailEnd/>
          </a:ln>
        </p:spPr>
        <p:txBody>
          <a:bodyPr wrap="none" anchor="ctr"/>
          <a:lstStyle/>
          <a:p>
            <a:endParaRPr lang="en-US"/>
          </a:p>
        </p:txBody>
      </p:sp>
      <p:sp>
        <p:nvSpPr>
          <p:cNvPr id="6159" name="AutoShape 65"/>
          <p:cNvSpPr>
            <a:spLocks noChangeArrowheads="1"/>
          </p:cNvSpPr>
          <p:nvPr/>
        </p:nvSpPr>
        <p:spPr bwMode="auto">
          <a:xfrm>
            <a:off x="48006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6160" name="AutoShape 66"/>
          <p:cNvSpPr>
            <a:spLocks noChangeArrowheads="1"/>
          </p:cNvSpPr>
          <p:nvPr/>
        </p:nvSpPr>
        <p:spPr bwMode="auto">
          <a:xfrm>
            <a:off x="55626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6161" name="Rectangle 67"/>
          <p:cNvSpPr>
            <a:spLocks noChangeArrowheads="1"/>
          </p:cNvSpPr>
          <p:nvPr/>
        </p:nvSpPr>
        <p:spPr bwMode="auto">
          <a:xfrm>
            <a:off x="3657600" y="3200400"/>
            <a:ext cx="152400" cy="152400"/>
          </a:xfrm>
          <a:prstGeom prst="rect">
            <a:avLst/>
          </a:prstGeom>
          <a:noFill/>
          <a:ln w="9525">
            <a:noFill/>
            <a:miter lim="800000"/>
            <a:headEnd/>
            <a:tailEnd/>
          </a:ln>
        </p:spPr>
        <p:txBody>
          <a:bodyPr wrap="none" anchor="ctr"/>
          <a:lstStyle/>
          <a:p>
            <a:endParaRPr lang="en-US"/>
          </a:p>
        </p:txBody>
      </p:sp>
      <p:cxnSp>
        <p:nvCxnSpPr>
          <p:cNvPr id="6162" name="AutoShape 68"/>
          <p:cNvCxnSpPr>
            <a:cxnSpLocks noChangeShapeType="1"/>
            <a:stCxn id="6165" idx="2"/>
            <a:endCxn id="6157" idx="0"/>
          </p:cNvCxnSpPr>
          <p:nvPr/>
        </p:nvCxnSpPr>
        <p:spPr bwMode="auto">
          <a:xfrm flipH="1">
            <a:off x="1866900" y="3810000"/>
            <a:ext cx="1866900" cy="1752600"/>
          </a:xfrm>
          <a:prstGeom prst="straightConnector1">
            <a:avLst/>
          </a:prstGeom>
          <a:noFill/>
          <a:ln w="12700">
            <a:solidFill>
              <a:schemeClr val="tx1"/>
            </a:solidFill>
            <a:round/>
            <a:headEnd type="triangle" w="med" len="med"/>
            <a:tailEnd type="triangle" w="med" len="med"/>
          </a:ln>
        </p:spPr>
      </p:cxnSp>
      <p:cxnSp>
        <p:nvCxnSpPr>
          <p:cNvPr id="6163" name="AutoShape 69"/>
          <p:cNvCxnSpPr>
            <a:cxnSpLocks noChangeShapeType="1"/>
            <a:stCxn id="6155" idx="2"/>
            <a:endCxn id="6156" idx="0"/>
          </p:cNvCxnSpPr>
          <p:nvPr/>
        </p:nvCxnSpPr>
        <p:spPr bwMode="auto">
          <a:xfrm>
            <a:off x="3924300" y="3810000"/>
            <a:ext cx="0" cy="1752600"/>
          </a:xfrm>
          <a:prstGeom prst="straightConnector1">
            <a:avLst/>
          </a:prstGeom>
          <a:noFill/>
          <a:ln w="12700">
            <a:solidFill>
              <a:schemeClr val="tx1"/>
            </a:solidFill>
            <a:round/>
            <a:headEnd type="triangle" w="med" len="med"/>
            <a:tailEnd type="triangle" w="med" len="med"/>
          </a:ln>
        </p:spPr>
      </p:cxnSp>
      <p:cxnSp>
        <p:nvCxnSpPr>
          <p:cNvPr id="6164" name="AutoShape 70"/>
          <p:cNvCxnSpPr>
            <a:cxnSpLocks noChangeShapeType="1"/>
            <a:stCxn id="6166" idx="2"/>
            <a:endCxn id="6160" idx="0"/>
          </p:cNvCxnSpPr>
          <p:nvPr/>
        </p:nvCxnSpPr>
        <p:spPr bwMode="auto">
          <a:xfrm>
            <a:off x="4114800" y="3810000"/>
            <a:ext cx="1866900" cy="1752600"/>
          </a:xfrm>
          <a:prstGeom prst="straightConnector1">
            <a:avLst/>
          </a:prstGeom>
          <a:noFill/>
          <a:ln w="12700">
            <a:solidFill>
              <a:schemeClr val="tx1"/>
            </a:solidFill>
            <a:round/>
            <a:headEnd type="triangle" w="med" len="med"/>
            <a:tailEnd type="triangle" w="med" len="med"/>
          </a:ln>
        </p:spPr>
      </p:cxnSp>
      <p:sp>
        <p:nvSpPr>
          <p:cNvPr id="6165" name="Rectangle 71"/>
          <p:cNvSpPr>
            <a:spLocks noChangeArrowheads="1"/>
          </p:cNvSpPr>
          <p:nvPr/>
        </p:nvSpPr>
        <p:spPr bwMode="auto">
          <a:xfrm>
            <a:off x="3657600" y="3657600"/>
            <a:ext cx="152400" cy="152400"/>
          </a:xfrm>
          <a:prstGeom prst="rect">
            <a:avLst/>
          </a:prstGeom>
          <a:noFill/>
          <a:ln w="9525">
            <a:noFill/>
            <a:miter lim="800000"/>
            <a:headEnd/>
            <a:tailEnd/>
          </a:ln>
        </p:spPr>
        <p:txBody>
          <a:bodyPr wrap="none" anchor="ctr"/>
          <a:lstStyle/>
          <a:p>
            <a:endParaRPr lang="en-US"/>
          </a:p>
        </p:txBody>
      </p:sp>
      <p:sp>
        <p:nvSpPr>
          <p:cNvPr id="6166" name="Rectangle 72"/>
          <p:cNvSpPr>
            <a:spLocks noChangeArrowheads="1"/>
          </p:cNvSpPr>
          <p:nvPr/>
        </p:nvSpPr>
        <p:spPr bwMode="auto">
          <a:xfrm>
            <a:off x="4038600" y="3657600"/>
            <a:ext cx="152400" cy="152400"/>
          </a:xfrm>
          <a:prstGeom prst="rect">
            <a:avLst/>
          </a:prstGeom>
          <a:noFill/>
          <a:ln w="9525">
            <a:noFill/>
            <a:miter lim="800000"/>
            <a:headEnd/>
            <a:tailEnd/>
          </a:ln>
        </p:spPr>
        <p:txBody>
          <a:bodyPr wrap="none" anchor="ctr"/>
          <a:lstStyle/>
          <a:p>
            <a:endParaRPr lang="en-US"/>
          </a:p>
        </p:txBody>
      </p:sp>
      <p:sp>
        <p:nvSpPr>
          <p:cNvPr id="6167" name="Rectangle 73"/>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Design-Time</a:t>
            </a:r>
          </a:p>
        </p:txBody>
      </p:sp>
      <p:grpSp>
        <p:nvGrpSpPr>
          <p:cNvPr id="2" name="Group 80"/>
          <p:cNvGrpSpPr>
            <a:grpSpLocks/>
          </p:cNvGrpSpPr>
          <p:nvPr/>
        </p:nvGrpSpPr>
        <p:grpSpPr bwMode="auto">
          <a:xfrm>
            <a:off x="533400" y="3657600"/>
            <a:ext cx="1828800" cy="762000"/>
            <a:chOff x="336" y="2304"/>
            <a:chExt cx="1152" cy="480"/>
          </a:xfrm>
        </p:grpSpPr>
        <p:sp>
          <p:nvSpPr>
            <p:cNvPr id="6170" name="AutoShape 74"/>
            <p:cNvSpPr>
              <a:spLocks noChangeArrowheads="1"/>
            </p:cNvSpPr>
            <p:nvPr/>
          </p:nvSpPr>
          <p:spPr bwMode="auto">
            <a:xfrm>
              <a:off x="336" y="2304"/>
              <a:ext cx="1152" cy="480"/>
            </a:xfrm>
            <a:prstGeom prst="wedgeRoundRectCallout">
              <a:avLst>
                <a:gd name="adj1" fmla="val 197917"/>
                <a:gd name="adj2" fmla="val 8000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sp>
          <p:nvSpPr>
            <p:cNvPr id="6171" name="AutoShape 75"/>
            <p:cNvSpPr>
              <a:spLocks noChangeArrowheads="1"/>
            </p:cNvSpPr>
            <p:nvPr/>
          </p:nvSpPr>
          <p:spPr bwMode="auto">
            <a:xfrm>
              <a:off x="336" y="2304"/>
              <a:ext cx="1152" cy="480"/>
            </a:xfrm>
            <a:prstGeom prst="wedgeRoundRectCallout">
              <a:avLst>
                <a:gd name="adj1" fmla="val 136458"/>
                <a:gd name="adj2" fmla="val 9250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sp>
          <p:nvSpPr>
            <p:cNvPr id="6172" name="AutoShape 76"/>
            <p:cNvSpPr>
              <a:spLocks noChangeArrowheads="1"/>
            </p:cNvSpPr>
            <p:nvPr/>
          </p:nvSpPr>
          <p:spPr bwMode="auto">
            <a:xfrm>
              <a:off x="336" y="2304"/>
              <a:ext cx="1152" cy="480"/>
            </a:xfrm>
            <a:prstGeom prst="wedgeRoundRectCallout">
              <a:avLst>
                <a:gd name="adj1" fmla="val 77606"/>
                <a:gd name="adj2" fmla="val 7625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grpSp>
      <p:sp>
        <p:nvSpPr>
          <p:cNvPr id="6169" name="Rectangle 79"/>
          <p:cNvSpPr>
            <a:spLocks noChangeArrowheads="1"/>
          </p:cNvSpPr>
          <p:nvPr/>
        </p:nvSpPr>
        <p:spPr bwMode="auto">
          <a:xfrm>
            <a:off x="5562600" y="2667000"/>
            <a:ext cx="2895600" cy="1981200"/>
          </a:xfrm>
          <a:prstGeom prst="rect">
            <a:avLst/>
          </a:prstGeom>
          <a:noFill/>
          <a:ln w="9525">
            <a:noFill/>
            <a:miter lim="800000"/>
            <a:headEnd/>
            <a:tailEnd/>
          </a:ln>
        </p:spPr>
        <p:txBody>
          <a:bodyPr lIns="92075" tIns="46038" rIns="92075" bIns="46038"/>
          <a:lstStyle/>
          <a:p>
            <a:pPr marL="342900" indent="-342900" algn="l">
              <a:buClr>
                <a:srgbClr val="969696"/>
              </a:buClr>
            </a:pPr>
            <a:r>
              <a:rPr kumimoji="1" lang="en-US" sz="2400">
                <a:solidFill>
                  <a:srgbClr val="292929"/>
                </a:solidFill>
              </a:rPr>
              <a:t>Sources can be:</a:t>
            </a:r>
          </a:p>
          <a:p>
            <a:pPr marL="342900" indent="-342900" algn="l">
              <a:buClr>
                <a:srgbClr val="969696"/>
              </a:buClr>
              <a:buFontTx/>
              <a:buChar char="•"/>
            </a:pPr>
            <a:r>
              <a:rPr kumimoji="1" lang="en-US" sz="2400">
                <a:solidFill>
                  <a:srgbClr val="292929"/>
                </a:solidFill>
              </a:rPr>
              <a:t>Relational DBs</a:t>
            </a:r>
          </a:p>
          <a:p>
            <a:pPr marL="342900" indent="-342900" algn="l">
              <a:buClr>
                <a:srgbClr val="969696"/>
              </a:buClr>
              <a:buFontTx/>
              <a:buChar char="•"/>
            </a:pPr>
            <a:r>
              <a:rPr kumimoji="1" lang="en-US" sz="2400">
                <a:solidFill>
                  <a:srgbClr val="292929"/>
                </a:solidFill>
              </a:rPr>
              <a:t>Excel Files</a:t>
            </a:r>
          </a:p>
          <a:p>
            <a:pPr marL="342900" indent="-342900" algn="l">
              <a:buClr>
                <a:srgbClr val="969696"/>
              </a:buClr>
              <a:buFontTx/>
              <a:buChar char="•"/>
            </a:pPr>
            <a:r>
              <a:rPr kumimoji="1" lang="en-US" sz="2400">
                <a:solidFill>
                  <a:srgbClr val="292929"/>
                </a:solidFill>
              </a:rPr>
              <a:t>Web Sites</a:t>
            </a:r>
          </a:p>
          <a:p>
            <a:pPr marL="342900" indent="-342900" algn="l">
              <a:buClr>
                <a:srgbClr val="969696"/>
              </a:buClr>
              <a:buFontTx/>
              <a:buChar char="•"/>
            </a:pPr>
            <a:r>
              <a:rPr kumimoji="1" lang="en-US" sz="2400">
                <a:solidFill>
                  <a:srgbClr val="292929"/>
                </a:solidFill>
              </a:rPr>
              <a:t>Web Services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9000" name="Rectangle 24"/>
          <p:cNvSpPr>
            <a:spLocks noGrp="1" noChangeArrowheads="1"/>
          </p:cNvSpPr>
          <p:nvPr>
            <p:ph type="body" idx="1"/>
          </p:nvPr>
        </p:nvSpPr>
        <p:spPr/>
        <p:txBody>
          <a:bodyPr/>
          <a:lstStyle/>
          <a:p>
            <a:r>
              <a:rPr lang="en-US"/>
              <a:t>Differences in:</a:t>
            </a:r>
          </a:p>
          <a:p>
            <a:pPr lvl="1"/>
            <a:r>
              <a:rPr lang="en-US"/>
              <a:t>Names in schema</a:t>
            </a:r>
          </a:p>
          <a:p>
            <a:pPr lvl="1"/>
            <a:r>
              <a:rPr lang="en-US"/>
              <a:t>Attribute grouping</a:t>
            </a:r>
          </a:p>
          <a:p>
            <a:endParaRPr lang="en-US"/>
          </a:p>
          <a:p>
            <a:endParaRPr lang="en-US"/>
          </a:p>
          <a:p>
            <a:endParaRPr lang="en-US"/>
          </a:p>
          <a:p>
            <a:endParaRPr lang="en-US"/>
          </a:p>
          <a:p>
            <a:endParaRPr lang="en-US"/>
          </a:p>
          <a:p>
            <a:endParaRPr lang="en-US"/>
          </a:p>
          <a:p>
            <a:endParaRPr lang="en-US"/>
          </a:p>
          <a:p>
            <a:pPr lvl="1"/>
            <a:r>
              <a:rPr lang="en-US"/>
              <a:t>Coverage of databases</a:t>
            </a:r>
          </a:p>
          <a:p>
            <a:pPr lvl="1"/>
            <a:r>
              <a:rPr lang="en-US"/>
              <a:t>Granularity and format of attributes</a:t>
            </a:r>
          </a:p>
        </p:txBody>
      </p:sp>
      <p:sp>
        <p:nvSpPr>
          <p:cNvPr id="7171" name="AutoShape 5"/>
          <p:cNvSpPr>
            <a:spLocks noChangeArrowheads="1"/>
          </p:cNvSpPr>
          <p:nvPr/>
        </p:nvSpPr>
        <p:spPr bwMode="auto">
          <a:xfrm>
            <a:off x="4648200" y="1403350"/>
            <a:ext cx="4038600" cy="4464050"/>
          </a:xfrm>
          <a:prstGeom prst="roundRect">
            <a:avLst>
              <a:gd name="adj" fmla="val 3380"/>
            </a:avLst>
          </a:prstGeom>
          <a:solidFill>
            <a:srgbClr val="CCCC99"/>
          </a:solidFill>
          <a:ln w="25400">
            <a:noFill/>
            <a:round/>
            <a:headEnd/>
            <a:tailEnd/>
          </a:ln>
        </p:spPr>
        <p:txBody>
          <a:bodyPr wrap="none"/>
          <a:lstStyle/>
          <a:p>
            <a:r>
              <a:rPr lang="en-US" b="1"/>
              <a:t>Inventory Database B</a:t>
            </a:r>
          </a:p>
        </p:txBody>
      </p:sp>
      <p:sp>
        <p:nvSpPr>
          <p:cNvPr id="7172" name="AutoShape 27"/>
          <p:cNvSpPr>
            <a:spLocks noChangeArrowheads="1"/>
          </p:cNvSpPr>
          <p:nvPr/>
        </p:nvSpPr>
        <p:spPr bwMode="auto">
          <a:xfrm>
            <a:off x="7010400" y="1784350"/>
            <a:ext cx="1524000" cy="914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Authors</a:t>
            </a:r>
          </a:p>
          <a:p>
            <a:pPr algn="l" defTabSz="417513" eaLnBrk="1" hangingPunct="1"/>
            <a:r>
              <a:rPr lang="en-US" sz="1200"/>
              <a:t>ISBN</a:t>
            </a:r>
          </a:p>
          <a:p>
            <a:pPr algn="l" defTabSz="417513" eaLnBrk="1" hangingPunct="1"/>
            <a:r>
              <a:rPr lang="en-US" sz="1200"/>
              <a:t>FirstName</a:t>
            </a:r>
          </a:p>
          <a:p>
            <a:pPr algn="l" defTabSz="417513" eaLnBrk="1" hangingPunct="1"/>
            <a:r>
              <a:rPr lang="en-US" sz="1200"/>
              <a:t>LastName</a:t>
            </a:r>
          </a:p>
        </p:txBody>
      </p:sp>
      <p:sp>
        <p:nvSpPr>
          <p:cNvPr id="7173" name="AutoShape 26"/>
          <p:cNvSpPr>
            <a:spLocks noChangeArrowheads="1"/>
          </p:cNvSpPr>
          <p:nvPr/>
        </p:nvSpPr>
        <p:spPr bwMode="auto">
          <a:xfrm>
            <a:off x="4800600" y="178435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t>
            </a:r>
          </a:p>
          <a:p>
            <a:pPr algn="l" defTabSz="417513" eaLnBrk="1" hangingPunct="1"/>
            <a:r>
              <a:rPr lang="en-US" sz="1200"/>
              <a:t>Title</a:t>
            </a:r>
          </a:p>
          <a:p>
            <a:pPr algn="l" defTabSz="417513" eaLnBrk="1" hangingPunct="1"/>
            <a:r>
              <a:rPr lang="en-US" sz="1200"/>
              <a:t>ISBN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Edition</a:t>
            </a:r>
          </a:p>
        </p:txBody>
      </p:sp>
      <p:sp>
        <p:nvSpPr>
          <p:cNvPr id="7174" name="AutoShape 6"/>
          <p:cNvSpPr>
            <a:spLocks noChangeArrowheads="1"/>
          </p:cNvSpPr>
          <p:nvPr/>
        </p:nvSpPr>
        <p:spPr bwMode="auto">
          <a:xfrm>
            <a:off x="1676400" y="2851150"/>
            <a:ext cx="2286000" cy="2362200"/>
          </a:xfrm>
          <a:prstGeom prst="roundRect">
            <a:avLst>
              <a:gd name="adj" fmla="val 7991"/>
            </a:avLst>
          </a:prstGeom>
          <a:solidFill>
            <a:srgbClr val="CCCC99"/>
          </a:solidFill>
          <a:ln w="25400">
            <a:noFill/>
            <a:round/>
            <a:headEnd/>
            <a:tailEnd/>
          </a:ln>
        </p:spPr>
        <p:txBody>
          <a:bodyPr wrap="none"/>
          <a:lstStyle/>
          <a:p>
            <a:r>
              <a:rPr lang="en-US" b="1"/>
              <a:t>Inventory Database A</a:t>
            </a:r>
          </a:p>
        </p:txBody>
      </p:sp>
      <p:sp>
        <p:nvSpPr>
          <p:cNvPr id="7175" name="AutoShape 25"/>
          <p:cNvSpPr>
            <a:spLocks noChangeArrowheads="1"/>
          </p:cNvSpPr>
          <p:nvPr/>
        </p:nvSpPr>
        <p:spPr bwMode="auto">
          <a:xfrm>
            <a:off x="1905000" y="3232150"/>
            <a:ext cx="1828800" cy="18288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BooksAndMusic</a:t>
            </a:r>
          </a:p>
          <a:p>
            <a:pPr algn="l" defTabSz="417513" eaLnBrk="1" hangingPunct="1"/>
            <a:r>
              <a:rPr lang="en-US" sz="1200"/>
              <a:t>Title</a:t>
            </a:r>
          </a:p>
          <a:p>
            <a:pPr algn="l" defTabSz="417513" eaLnBrk="1" hangingPunct="1"/>
            <a:r>
              <a:rPr lang="en-US" sz="1200"/>
              <a:t>Author</a:t>
            </a:r>
          </a:p>
          <a:p>
            <a:pPr algn="l" defTabSz="417513" eaLnBrk="1" hangingPunct="1"/>
            <a:r>
              <a:rPr lang="en-US" sz="1200"/>
              <a:t>Publisher</a:t>
            </a:r>
          </a:p>
          <a:p>
            <a:pPr algn="l" defTabSz="417513" eaLnBrk="1" hangingPunct="1"/>
            <a:r>
              <a:rPr lang="en-US" sz="1200"/>
              <a:t>ItemID</a:t>
            </a:r>
          </a:p>
          <a:p>
            <a:pPr algn="l" defTabSz="417513" eaLnBrk="1" hangingPunct="1"/>
            <a:r>
              <a:rPr lang="en-US" sz="1200"/>
              <a:t>ItemType</a:t>
            </a:r>
          </a:p>
          <a:p>
            <a:pPr algn="l" defTabSz="417513" eaLnBrk="1" hangingPunct="1"/>
            <a:r>
              <a:rPr lang="en-US" sz="1200"/>
              <a:t>SuggestedPrice</a:t>
            </a:r>
          </a:p>
          <a:p>
            <a:pPr algn="l" defTabSz="417513" eaLnBrk="1" hangingPunct="1"/>
            <a:r>
              <a:rPr lang="en-US" sz="1200"/>
              <a:t>Categories</a:t>
            </a:r>
          </a:p>
          <a:p>
            <a:pPr algn="l" defTabSz="417513" eaLnBrk="1" hangingPunct="1"/>
            <a:r>
              <a:rPr lang="en-US" sz="1200"/>
              <a:t>Keywords</a:t>
            </a:r>
          </a:p>
        </p:txBody>
      </p:sp>
      <p:sp>
        <p:nvSpPr>
          <p:cNvPr id="7176" name="Rectangle 2"/>
          <p:cNvSpPr>
            <a:spLocks noGrp="1" noChangeArrowheads="1"/>
          </p:cNvSpPr>
          <p:nvPr>
            <p:ph type="title"/>
          </p:nvPr>
        </p:nvSpPr>
        <p:spPr/>
        <p:txBody>
          <a:bodyPr/>
          <a:lstStyle/>
          <a:p>
            <a:r>
              <a:rPr lang="en-US"/>
              <a:t>Schema Mappings</a:t>
            </a:r>
          </a:p>
        </p:txBody>
      </p:sp>
      <p:sp>
        <p:nvSpPr>
          <p:cNvPr id="7177" name="AutoShape 28"/>
          <p:cNvSpPr>
            <a:spLocks noChangeArrowheads="1"/>
          </p:cNvSpPr>
          <p:nvPr/>
        </p:nvSpPr>
        <p:spPr bwMode="auto">
          <a:xfrm>
            <a:off x="6781800" y="2927350"/>
            <a:ext cx="1752600" cy="7620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BookCategories</a:t>
            </a:r>
          </a:p>
          <a:p>
            <a:pPr algn="l" defTabSz="417513" eaLnBrk="1" hangingPunct="1"/>
            <a:r>
              <a:rPr lang="en-US" sz="1200"/>
              <a:t>ISBN</a:t>
            </a:r>
          </a:p>
          <a:p>
            <a:pPr algn="l" defTabSz="417513" eaLnBrk="1" hangingPunct="1"/>
            <a:r>
              <a:rPr lang="en-US" sz="1200"/>
              <a:t>Category</a:t>
            </a:r>
          </a:p>
        </p:txBody>
      </p:sp>
      <p:sp>
        <p:nvSpPr>
          <p:cNvPr id="7178" name="AutoShape 29"/>
          <p:cNvSpPr>
            <a:spLocks noChangeArrowheads="1"/>
          </p:cNvSpPr>
          <p:nvPr/>
        </p:nvSpPr>
        <p:spPr bwMode="auto">
          <a:xfrm>
            <a:off x="6781800" y="3841750"/>
            <a:ext cx="1752600" cy="7620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CDCategories</a:t>
            </a:r>
          </a:p>
          <a:p>
            <a:pPr algn="l" defTabSz="417513" eaLnBrk="1" hangingPunct="1"/>
            <a:r>
              <a:rPr lang="en-US" sz="1200"/>
              <a:t>ASIN</a:t>
            </a:r>
          </a:p>
          <a:p>
            <a:pPr algn="l" defTabSz="417513" eaLnBrk="1" hangingPunct="1"/>
            <a:r>
              <a:rPr lang="en-US" sz="1200"/>
              <a:t>Category</a:t>
            </a:r>
          </a:p>
        </p:txBody>
      </p:sp>
      <p:sp>
        <p:nvSpPr>
          <p:cNvPr id="7179" name="AutoShape 30"/>
          <p:cNvSpPr>
            <a:spLocks noChangeArrowheads="1"/>
          </p:cNvSpPr>
          <p:nvPr/>
        </p:nvSpPr>
        <p:spPr bwMode="auto">
          <a:xfrm>
            <a:off x="6934200" y="4832350"/>
            <a:ext cx="1600200" cy="914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Artists</a:t>
            </a:r>
          </a:p>
          <a:p>
            <a:pPr algn="l" defTabSz="417513" eaLnBrk="1" hangingPunct="1"/>
            <a:r>
              <a:rPr lang="en-US" sz="1200"/>
              <a:t>ASIN</a:t>
            </a:r>
          </a:p>
          <a:p>
            <a:pPr algn="l" defTabSz="417513" eaLnBrk="1" hangingPunct="1"/>
            <a:r>
              <a:rPr lang="en-US" sz="1200"/>
              <a:t>ArtistName</a:t>
            </a:r>
          </a:p>
          <a:p>
            <a:pPr algn="l" defTabSz="417513" eaLnBrk="1" hangingPunct="1"/>
            <a:r>
              <a:rPr lang="en-US" sz="1200"/>
              <a:t>GroupName</a:t>
            </a:r>
          </a:p>
        </p:txBody>
      </p:sp>
      <p:sp>
        <p:nvSpPr>
          <p:cNvPr id="7180" name="AutoShape 31"/>
          <p:cNvSpPr>
            <a:spLocks noChangeArrowheads="1"/>
          </p:cNvSpPr>
          <p:nvPr/>
        </p:nvSpPr>
        <p:spPr bwMode="auto">
          <a:xfrm>
            <a:off x="4800600" y="445135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CDs</a:t>
            </a:r>
          </a:p>
          <a:p>
            <a:pPr algn="l" defTabSz="417513" eaLnBrk="1" hangingPunct="1"/>
            <a:r>
              <a:rPr lang="en-US" sz="1200"/>
              <a:t>Album</a:t>
            </a:r>
          </a:p>
          <a:p>
            <a:pPr algn="l" defTabSz="417513" eaLnBrk="1" hangingPunct="1"/>
            <a:r>
              <a:rPr lang="en-US" sz="1200"/>
              <a:t>ASIN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Studio</a:t>
            </a:r>
          </a:p>
        </p:txBody>
      </p:sp>
      <p:sp>
        <p:nvSpPr>
          <p:cNvPr id="7181" name="Rectangle 32"/>
          <p:cNvSpPr>
            <a:spLocks noChangeArrowheads="1"/>
          </p:cNvSpPr>
          <p:nvPr/>
        </p:nvSpPr>
        <p:spPr bwMode="auto">
          <a:xfrm>
            <a:off x="2286000" y="3536950"/>
            <a:ext cx="152400" cy="152400"/>
          </a:xfrm>
          <a:prstGeom prst="rect">
            <a:avLst/>
          </a:prstGeom>
          <a:noFill/>
          <a:ln w="9525">
            <a:noFill/>
            <a:miter lim="800000"/>
            <a:headEnd/>
            <a:tailEnd/>
          </a:ln>
        </p:spPr>
        <p:txBody>
          <a:bodyPr wrap="none" anchor="ctr"/>
          <a:lstStyle/>
          <a:p>
            <a:endParaRPr lang="en-US"/>
          </a:p>
        </p:txBody>
      </p:sp>
      <p:sp>
        <p:nvSpPr>
          <p:cNvPr id="7182" name="Rectangle 34"/>
          <p:cNvSpPr>
            <a:spLocks noChangeArrowheads="1"/>
          </p:cNvSpPr>
          <p:nvPr/>
        </p:nvSpPr>
        <p:spPr bwMode="auto">
          <a:xfrm>
            <a:off x="4876800" y="2089150"/>
            <a:ext cx="152400" cy="152400"/>
          </a:xfrm>
          <a:prstGeom prst="rect">
            <a:avLst/>
          </a:prstGeom>
          <a:noFill/>
          <a:ln w="9525">
            <a:noFill/>
            <a:miter lim="800000"/>
            <a:headEnd/>
            <a:tailEnd/>
          </a:ln>
        </p:spPr>
        <p:txBody>
          <a:bodyPr wrap="none" anchor="ctr"/>
          <a:lstStyle/>
          <a:p>
            <a:endParaRPr lang="en-US"/>
          </a:p>
        </p:txBody>
      </p:sp>
      <p:sp>
        <p:nvSpPr>
          <p:cNvPr id="7183" name="Rectangle 35"/>
          <p:cNvSpPr>
            <a:spLocks noChangeArrowheads="1"/>
          </p:cNvSpPr>
          <p:nvPr/>
        </p:nvSpPr>
        <p:spPr bwMode="auto">
          <a:xfrm>
            <a:off x="2438400" y="3765550"/>
            <a:ext cx="152400" cy="152400"/>
          </a:xfrm>
          <a:prstGeom prst="rect">
            <a:avLst/>
          </a:prstGeom>
          <a:noFill/>
          <a:ln w="9525">
            <a:noFill/>
            <a:miter lim="800000"/>
            <a:headEnd/>
            <a:tailEnd/>
          </a:ln>
        </p:spPr>
        <p:txBody>
          <a:bodyPr wrap="none" anchor="ctr"/>
          <a:lstStyle/>
          <a:p>
            <a:endParaRPr lang="en-US"/>
          </a:p>
        </p:txBody>
      </p:sp>
      <p:sp>
        <p:nvSpPr>
          <p:cNvPr id="7184" name="Rectangle 37"/>
          <p:cNvSpPr>
            <a:spLocks noChangeArrowheads="1"/>
          </p:cNvSpPr>
          <p:nvPr/>
        </p:nvSpPr>
        <p:spPr bwMode="auto">
          <a:xfrm>
            <a:off x="7086600" y="2470150"/>
            <a:ext cx="152400" cy="152400"/>
          </a:xfrm>
          <a:prstGeom prst="rect">
            <a:avLst/>
          </a:prstGeom>
          <a:noFill/>
          <a:ln w="9525">
            <a:noFill/>
            <a:miter lim="800000"/>
            <a:headEnd/>
            <a:tailEnd/>
          </a:ln>
        </p:spPr>
        <p:txBody>
          <a:bodyPr wrap="none" anchor="ctr"/>
          <a:lstStyle/>
          <a:p>
            <a:endParaRPr lang="en-US"/>
          </a:p>
        </p:txBody>
      </p:sp>
      <p:sp>
        <p:nvSpPr>
          <p:cNvPr id="7185" name="Rectangle 38"/>
          <p:cNvSpPr>
            <a:spLocks noChangeArrowheads="1"/>
          </p:cNvSpPr>
          <p:nvPr/>
        </p:nvSpPr>
        <p:spPr bwMode="auto">
          <a:xfrm>
            <a:off x="2667000" y="3917950"/>
            <a:ext cx="152400" cy="152400"/>
          </a:xfrm>
          <a:prstGeom prst="rect">
            <a:avLst/>
          </a:prstGeom>
          <a:noFill/>
          <a:ln w="9525">
            <a:noFill/>
            <a:miter lim="800000"/>
            <a:headEnd/>
            <a:tailEnd/>
          </a:ln>
        </p:spPr>
        <p:txBody>
          <a:bodyPr wrap="none" anchor="ctr"/>
          <a:lstStyle/>
          <a:p>
            <a:endParaRPr lang="en-US"/>
          </a:p>
        </p:txBody>
      </p:sp>
      <p:grpSp>
        <p:nvGrpSpPr>
          <p:cNvPr id="2" name="Group 44"/>
          <p:cNvGrpSpPr>
            <a:grpSpLocks/>
          </p:cNvGrpSpPr>
          <p:nvPr/>
        </p:nvGrpSpPr>
        <p:grpSpPr bwMode="auto">
          <a:xfrm>
            <a:off x="2438400" y="2165350"/>
            <a:ext cx="4648200" cy="3429000"/>
            <a:chOff x="1392" y="1296"/>
            <a:chExt cx="2928" cy="2160"/>
          </a:xfrm>
        </p:grpSpPr>
        <p:cxnSp>
          <p:nvCxnSpPr>
            <p:cNvPr id="7191" name="AutoShape 33"/>
            <p:cNvCxnSpPr>
              <a:cxnSpLocks noChangeShapeType="1"/>
              <a:stCxn id="7181" idx="3"/>
              <a:endCxn id="7182" idx="1"/>
            </p:cNvCxnSpPr>
            <p:nvPr/>
          </p:nvCxnSpPr>
          <p:spPr bwMode="auto">
            <a:xfrm flipV="1">
              <a:off x="1392" y="1296"/>
              <a:ext cx="1536" cy="912"/>
            </a:xfrm>
            <a:prstGeom prst="straightConnector1">
              <a:avLst/>
            </a:prstGeom>
            <a:noFill/>
            <a:ln w="38100" cap="rnd">
              <a:solidFill>
                <a:srgbClr val="FF0000"/>
              </a:solidFill>
              <a:prstDash val="sysDot"/>
              <a:round/>
              <a:headEnd/>
              <a:tailEnd/>
            </a:ln>
          </p:spPr>
        </p:cxnSp>
        <p:cxnSp>
          <p:nvCxnSpPr>
            <p:cNvPr id="7192" name="AutoShape 36"/>
            <p:cNvCxnSpPr>
              <a:cxnSpLocks noChangeShapeType="1"/>
              <a:stCxn id="7183" idx="3"/>
              <a:endCxn id="7184" idx="1"/>
            </p:cNvCxnSpPr>
            <p:nvPr/>
          </p:nvCxnSpPr>
          <p:spPr bwMode="auto">
            <a:xfrm flipV="1">
              <a:off x="1488" y="1536"/>
              <a:ext cx="2832" cy="816"/>
            </a:xfrm>
            <a:prstGeom prst="straightConnector1">
              <a:avLst/>
            </a:prstGeom>
            <a:noFill/>
            <a:ln w="38100" cap="rnd">
              <a:solidFill>
                <a:srgbClr val="FF0000"/>
              </a:solidFill>
              <a:prstDash val="sysDot"/>
              <a:round/>
              <a:headEnd/>
              <a:tailEnd/>
            </a:ln>
          </p:spPr>
        </p:cxnSp>
        <p:cxnSp>
          <p:nvCxnSpPr>
            <p:cNvPr id="7193" name="AutoShape 39"/>
            <p:cNvCxnSpPr>
              <a:cxnSpLocks noChangeShapeType="1"/>
              <a:stCxn id="7185" idx="3"/>
              <a:endCxn id="7187" idx="1"/>
            </p:cNvCxnSpPr>
            <p:nvPr/>
          </p:nvCxnSpPr>
          <p:spPr bwMode="auto">
            <a:xfrm>
              <a:off x="1632" y="2448"/>
              <a:ext cx="1344" cy="1008"/>
            </a:xfrm>
            <a:prstGeom prst="straightConnector1">
              <a:avLst/>
            </a:prstGeom>
            <a:noFill/>
            <a:ln w="38100" cap="rnd">
              <a:solidFill>
                <a:srgbClr val="FF0000"/>
              </a:solidFill>
              <a:prstDash val="sysDot"/>
              <a:round/>
              <a:headEnd/>
              <a:tailEnd/>
            </a:ln>
          </p:spPr>
        </p:cxnSp>
      </p:grpSp>
      <p:sp>
        <p:nvSpPr>
          <p:cNvPr id="7187" name="Rectangle 40"/>
          <p:cNvSpPr>
            <a:spLocks noChangeArrowheads="1"/>
          </p:cNvSpPr>
          <p:nvPr/>
        </p:nvSpPr>
        <p:spPr bwMode="auto">
          <a:xfrm>
            <a:off x="4953000" y="5518150"/>
            <a:ext cx="152400" cy="152400"/>
          </a:xfrm>
          <a:prstGeom prst="rect">
            <a:avLst/>
          </a:prstGeom>
          <a:noFill/>
          <a:ln w="9525">
            <a:noFill/>
            <a:miter lim="800000"/>
            <a:headEnd/>
            <a:tailEnd/>
          </a:ln>
        </p:spPr>
        <p:txBody>
          <a:bodyPr wrap="none" anchor="ctr"/>
          <a:lstStyle/>
          <a:p>
            <a:endParaRPr lang="en-US"/>
          </a:p>
        </p:txBody>
      </p:sp>
      <p:grpSp>
        <p:nvGrpSpPr>
          <p:cNvPr id="3" name="Group 43"/>
          <p:cNvGrpSpPr>
            <a:grpSpLocks/>
          </p:cNvGrpSpPr>
          <p:nvPr/>
        </p:nvGrpSpPr>
        <p:grpSpPr bwMode="auto">
          <a:xfrm>
            <a:off x="3733800" y="2432050"/>
            <a:ext cx="1066800" cy="2667000"/>
            <a:chOff x="2208" y="1464"/>
            <a:chExt cx="672" cy="1680"/>
          </a:xfrm>
        </p:grpSpPr>
        <p:cxnSp>
          <p:nvCxnSpPr>
            <p:cNvPr id="7189" name="AutoShape 41"/>
            <p:cNvCxnSpPr>
              <a:cxnSpLocks noChangeShapeType="1"/>
              <a:stCxn id="7175" idx="3"/>
              <a:endCxn id="7173" idx="1"/>
            </p:cNvCxnSpPr>
            <p:nvPr/>
          </p:nvCxnSpPr>
          <p:spPr bwMode="auto">
            <a:xfrm flipV="1">
              <a:off x="2208" y="1464"/>
              <a:ext cx="672" cy="1080"/>
            </a:xfrm>
            <a:prstGeom prst="straightConnector1">
              <a:avLst/>
            </a:prstGeom>
            <a:noFill/>
            <a:ln w="38100">
              <a:solidFill>
                <a:srgbClr val="0000FF"/>
              </a:solidFill>
              <a:prstDash val="dash"/>
              <a:round/>
              <a:headEnd/>
              <a:tailEnd/>
            </a:ln>
          </p:spPr>
        </p:cxnSp>
        <p:cxnSp>
          <p:nvCxnSpPr>
            <p:cNvPr id="7190" name="AutoShape 42"/>
            <p:cNvCxnSpPr>
              <a:cxnSpLocks noChangeShapeType="1"/>
              <a:stCxn id="7175" idx="3"/>
              <a:endCxn id="7180" idx="1"/>
            </p:cNvCxnSpPr>
            <p:nvPr/>
          </p:nvCxnSpPr>
          <p:spPr bwMode="auto">
            <a:xfrm>
              <a:off x="2208" y="2544"/>
              <a:ext cx="672" cy="600"/>
            </a:xfrm>
            <a:prstGeom prst="straightConnector1">
              <a:avLst/>
            </a:prstGeom>
            <a:noFill/>
            <a:ln w="38100">
              <a:solidFill>
                <a:srgbClr val="0000FF"/>
              </a:solidFill>
              <a:prstDash val="dash"/>
              <a:round/>
              <a:headEnd/>
              <a:tailEnd/>
            </a:ln>
          </p:spPr>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7900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79000">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79000">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9000">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7900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79000"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Issues for Schema Mappings</a:t>
            </a:r>
          </a:p>
        </p:txBody>
      </p:sp>
      <p:sp>
        <p:nvSpPr>
          <p:cNvPr id="8195" name="Rectangle 23"/>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Design-Time</a:t>
            </a:r>
          </a:p>
        </p:txBody>
      </p:sp>
      <p:sp>
        <p:nvSpPr>
          <p:cNvPr id="8196" name="Rectangle 28"/>
          <p:cNvSpPr>
            <a:spLocks noChangeArrowheads="1"/>
          </p:cNvSpPr>
          <p:nvPr/>
        </p:nvSpPr>
        <p:spPr bwMode="auto">
          <a:xfrm>
            <a:off x="4953000" y="2438400"/>
            <a:ext cx="3962400" cy="1981200"/>
          </a:xfrm>
          <a:prstGeom prst="rect">
            <a:avLst/>
          </a:prstGeom>
          <a:noFill/>
          <a:ln w="9525">
            <a:noFill/>
            <a:miter lim="800000"/>
            <a:headEnd/>
            <a:tailEnd/>
          </a:ln>
        </p:spPr>
        <p:txBody>
          <a:bodyPr lIns="92075" tIns="46038" rIns="92075" bIns="46038"/>
          <a:lstStyle/>
          <a:p>
            <a:pPr marL="342900" indent="-342900" algn="l">
              <a:buClr>
                <a:srgbClr val="969696"/>
              </a:buClr>
              <a:buFontTx/>
              <a:buChar char="•"/>
            </a:pPr>
            <a:r>
              <a:rPr kumimoji="1" lang="en-US" sz="2400">
                <a:solidFill>
                  <a:srgbClr val="292929"/>
                </a:solidFill>
              </a:rPr>
              <a:t>What formalisms to express them?</a:t>
            </a:r>
          </a:p>
          <a:p>
            <a:pPr marL="342900" indent="-342900" algn="l">
              <a:buClr>
                <a:srgbClr val="969696"/>
              </a:buClr>
              <a:buFontTx/>
              <a:buChar char="•"/>
            </a:pPr>
            <a:r>
              <a:rPr kumimoji="1" lang="en-US" sz="2400">
                <a:solidFill>
                  <a:srgbClr val="292929"/>
                </a:solidFill>
              </a:rPr>
              <a:t>How to create them?</a:t>
            </a:r>
          </a:p>
          <a:p>
            <a:pPr marL="342900" indent="-342900" algn="l">
              <a:buClr>
                <a:srgbClr val="969696"/>
              </a:buClr>
              <a:buFontTx/>
              <a:buChar char="•"/>
            </a:pPr>
            <a:r>
              <a:rPr kumimoji="1" lang="en-US" sz="2400">
                <a:solidFill>
                  <a:srgbClr val="292929"/>
                </a:solidFill>
              </a:rPr>
              <a:t>Can we discover them somehow?</a:t>
            </a:r>
          </a:p>
          <a:p>
            <a:pPr marL="342900" indent="-342900" algn="l">
              <a:buClr>
                <a:srgbClr val="969696"/>
              </a:buClr>
              <a:buFontTx/>
              <a:buChar char="•"/>
            </a:pPr>
            <a:r>
              <a:rPr kumimoji="1" lang="en-US" sz="2400">
                <a:solidFill>
                  <a:srgbClr val="292929"/>
                </a:solidFill>
              </a:rPr>
              <a:t>How do we use them?</a:t>
            </a:r>
          </a:p>
        </p:txBody>
      </p:sp>
      <p:cxnSp>
        <p:nvCxnSpPr>
          <p:cNvPr id="8197" name="AutoShape 29"/>
          <p:cNvCxnSpPr>
            <a:cxnSpLocks noChangeShapeType="1"/>
            <a:stCxn id="8211" idx="0"/>
            <a:endCxn id="8198" idx="2"/>
          </p:cNvCxnSpPr>
          <p:nvPr/>
        </p:nvCxnSpPr>
        <p:spPr bwMode="auto">
          <a:xfrm flipH="1" flipV="1">
            <a:off x="3086100" y="2514600"/>
            <a:ext cx="647700" cy="685800"/>
          </a:xfrm>
          <a:prstGeom prst="straightConnector1">
            <a:avLst/>
          </a:prstGeom>
          <a:noFill/>
          <a:ln w="12700">
            <a:solidFill>
              <a:schemeClr val="tx1"/>
            </a:solidFill>
            <a:round/>
            <a:headEnd type="triangle" w="med" len="med"/>
            <a:tailEnd/>
          </a:ln>
        </p:spPr>
      </p:cxnSp>
      <p:sp>
        <p:nvSpPr>
          <p:cNvPr id="8198" name="Rectangle 30"/>
          <p:cNvSpPr>
            <a:spLocks noChangeArrowheads="1"/>
          </p:cNvSpPr>
          <p:nvPr/>
        </p:nvSpPr>
        <p:spPr bwMode="auto">
          <a:xfrm>
            <a:off x="2628900" y="2209800"/>
            <a:ext cx="914400" cy="304800"/>
          </a:xfrm>
          <a:prstGeom prst="rect">
            <a:avLst/>
          </a:prstGeom>
          <a:noFill/>
          <a:ln w="9525">
            <a:noFill/>
            <a:miter lim="800000"/>
            <a:headEnd/>
            <a:tailEnd/>
          </a:ln>
        </p:spPr>
        <p:txBody>
          <a:bodyPr wrap="none" tIns="0" bIns="0" anchor="ctr"/>
          <a:lstStyle/>
          <a:p>
            <a:pPr eaLnBrk="1" hangingPunct="1"/>
            <a:r>
              <a:rPr lang="en-US"/>
              <a:t>End Users</a:t>
            </a:r>
          </a:p>
        </p:txBody>
      </p:sp>
      <p:sp>
        <p:nvSpPr>
          <p:cNvPr id="8199" name="Rectangle 31"/>
          <p:cNvSpPr>
            <a:spLocks noChangeArrowheads="1"/>
          </p:cNvSpPr>
          <p:nvPr/>
        </p:nvSpPr>
        <p:spPr bwMode="auto">
          <a:xfrm>
            <a:off x="2857500" y="1676400"/>
            <a:ext cx="533400" cy="533400"/>
          </a:xfrm>
          <a:prstGeom prst="rect">
            <a:avLst/>
          </a:prstGeom>
          <a:noFill/>
          <a:ln w="9525">
            <a:noFill/>
            <a:miter lim="800000"/>
            <a:headEnd/>
            <a:tailEnd/>
          </a:ln>
        </p:spPr>
        <p:txBody>
          <a:bodyPr wrap="none" tIns="0" bIns="137160"/>
          <a:lstStyle/>
          <a:p>
            <a:pPr eaLnBrk="1" hangingPunct="1"/>
            <a:r>
              <a:rPr lang="en-US" sz="4000">
                <a:sym typeface="Webdings" pitchFamily="18" charset="2"/>
              </a:rPr>
              <a:t></a:t>
            </a:r>
            <a:endParaRPr lang="en-US" sz="4000" b="1"/>
          </a:p>
        </p:txBody>
      </p:sp>
      <p:sp>
        <p:nvSpPr>
          <p:cNvPr id="8200" name="Rectangle 32"/>
          <p:cNvSpPr>
            <a:spLocks noChangeArrowheads="1"/>
          </p:cNvSpPr>
          <p:nvPr/>
        </p:nvSpPr>
        <p:spPr bwMode="auto">
          <a:xfrm>
            <a:off x="4267200" y="1828800"/>
            <a:ext cx="685800" cy="468313"/>
          </a:xfrm>
          <a:prstGeom prst="rect">
            <a:avLst/>
          </a:prstGeom>
          <a:noFill/>
          <a:ln w="9525">
            <a:noFill/>
            <a:miter lim="800000"/>
            <a:headEnd/>
            <a:tailEnd/>
          </a:ln>
        </p:spPr>
        <p:txBody>
          <a:bodyPr tIns="0" bIns="0">
            <a:spAutoFit/>
          </a:bodyPr>
          <a:lstStyle/>
          <a:p>
            <a:pPr algn="l" eaLnBrk="1" hangingPunct="1">
              <a:lnSpc>
                <a:spcPct val="70000"/>
              </a:lnSpc>
            </a:pPr>
            <a:r>
              <a:rPr lang="en-US" sz="4400">
                <a:solidFill>
                  <a:srgbClr val="3333CC"/>
                </a:solidFill>
                <a:latin typeface="Webdings" pitchFamily="18" charset="2"/>
                <a:cs typeface="Times New Roman" pitchFamily="18" charset="0"/>
                <a:sym typeface="Webdings" pitchFamily="18" charset="2"/>
              </a:rPr>
              <a:t></a:t>
            </a:r>
          </a:p>
        </p:txBody>
      </p:sp>
      <p:sp>
        <p:nvSpPr>
          <p:cNvPr id="8201" name="Rectangle 33"/>
          <p:cNvSpPr>
            <a:spLocks noChangeArrowheads="1"/>
          </p:cNvSpPr>
          <p:nvPr/>
        </p:nvSpPr>
        <p:spPr bwMode="auto">
          <a:xfrm>
            <a:off x="4038600" y="2297113"/>
            <a:ext cx="1066800" cy="152400"/>
          </a:xfrm>
          <a:prstGeom prst="rect">
            <a:avLst/>
          </a:prstGeom>
          <a:noFill/>
          <a:ln w="9525">
            <a:noFill/>
            <a:miter lim="800000"/>
            <a:headEnd/>
            <a:tailEnd/>
          </a:ln>
        </p:spPr>
        <p:txBody>
          <a:bodyPr wrap="none" lIns="45720" tIns="91440" rIns="45720" bIns="91440" anchor="ctr"/>
          <a:lstStyle/>
          <a:p>
            <a:r>
              <a:rPr lang="en-US"/>
              <a:t>Applications</a:t>
            </a:r>
          </a:p>
        </p:txBody>
      </p:sp>
      <p:sp>
        <p:nvSpPr>
          <p:cNvPr id="8202" name="AutoShape 34"/>
          <p:cNvSpPr>
            <a:spLocks noChangeArrowheads="1"/>
          </p:cNvSpPr>
          <p:nvPr/>
        </p:nvSpPr>
        <p:spPr bwMode="auto">
          <a:xfrm>
            <a:off x="27432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8203" name="AutoShape 35"/>
          <p:cNvSpPr>
            <a:spLocks noChangeArrowheads="1"/>
          </p:cNvSpPr>
          <p:nvPr/>
        </p:nvSpPr>
        <p:spPr bwMode="auto">
          <a:xfrm>
            <a:off x="6858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cxnSp>
        <p:nvCxnSpPr>
          <p:cNvPr id="8204" name="AutoShape 36"/>
          <p:cNvCxnSpPr>
            <a:cxnSpLocks noChangeShapeType="1"/>
            <a:stCxn id="8201" idx="2"/>
            <a:endCxn id="8208" idx="0"/>
          </p:cNvCxnSpPr>
          <p:nvPr/>
        </p:nvCxnSpPr>
        <p:spPr bwMode="auto">
          <a:xfrm flipH="1">
            <a:off x="4076700" y="2449513"/>
            <a:ext cx="495300" cy="750887"/>
          </a:xfrm>
          <a:prstGeom prst="straightConnector1">
            <a:avLst/>
          </a:prstGeom>
          <a:noFill/>
          <a:ln w="12700">
            <a:solidFill>
              <a:schemeClr val="tx1"/>
            </a:solidFill>
            <a:round/>
            <a:headEnd/>
            <a:tailEnd type="triangle" w="med" len="med"/>
          </a:ln>
        </p:spPr>
      </p:cxnSp>
      <p:sp>
        <p:nvSpPr>
          <p:cNvPr id="8205" name="AutoShape 37"/>
          <p:cNvSpPr>
            <a:spLocks noChangeArrowheads="1"/>
          </p:cNvSpPr>
          <p:nvPr/>
        </p:nvSpPr>
        <p:spPr bwMode="auto">
          <a:xfrm>
            <a:off x="32766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8206" name="AutoShape 38"/>
          <p:cNvSpPr>
            <a:spLocks noChangeArrowheads="1"/>
          </p:cNvSpPr>
          <p:nvPr/>
        </p:nvSpPr>
        <p:spPr bwMode="auto">
          <a:xfrm>
            <a:off x="35052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8207" name="AutoShape 39"/>
          <p:cNvSpPr>
            <a:spLocks noChangeArrowheads="1"/>
          </p:cNvSpPr>
          <p:nvPr/>
        </p:nvSpPr>
        <p:spPr bwMode="auto">
          <a:xfrm>
            <a:off x="14478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8208" name="Rectangle 40"/>
          <p:cNvSpPr>
            <a:spLocks noChangeArrowheads="1"/>
          </p:cNvSpPr>
          <p:nvPr/>
        </p:nvSpPr>
        <p:spPr bwMode="auto">
          <a:xfrm>
            <a:off x="4000500" y="3200400"/>
            <a:ext cx="152400" cy="152400"/>
          </a:xfrm>
          <a:prstGeom prst="rect">
            <a:avLst/>
          </a:prstGeom>
          <a:noFill/>
          <a:ln w="9525">
            <a:noFill/>
            <a:miter lim="800000"/>
            <a:headEnd/>
            <a:tailEnd/>
          </a:ln>
        </p:spPr>
        <p:txBody>
          <a:bodyPr wrap="none" anchor="ctr"/>
          <a:lstStyle/>
          <a:p>
            <a:endParaRPr lang="en-US"/>
          </a:p>
        </p:txBody>
      </p:sp>
      <p:sp>
        <p:nvSpPr>
          <p:cNvPr id="8209" name="AutoShape 41"/>
          <p:cNvSpPr>
            <a:spLocks noChangeArrowheads="1"/>
          </p:cNvSpPr>
          <p:nvPr/>
        </p:nvSpPr>
        <p:spPr bwMode="auto">
          <a:xfrm>
            <a:off x="4800600" y="54102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8210" name="AutoShape 42"/>
          <p:cNvSpPr>
            <a:spLocks noChangeArrowheads="1"/>
          </p:cNvSpPr>
          <p:nvPr/>
        </p:nvSpPr>
        <p:spPr bwMode="auto">
          <a:xfrm>
            <a:off x="5562600" y="55626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8211" name="Rectangle 43"/>
          <p:cNvSpPr>
            <a:spLocks noChangeArrowheads="1"/>
          </p:cNvSpPr>
          <p:nvPr/>
        </p:nvSpPr>
        <p:spPr bwMode="auto">
          <a:xfrm>
            <a:off x="3657600" y="3200400"/>
            <a:ext cx="152400" cy="152400"/>
          </a:xfrm>
          <a:prstGeom prst="rect">
            <a:avLst/>
          </a:prstGeom>
          <a:noFill/>
          <a:ln w="9525">
            <a:noFill/>
            <a:miter lim="800000"/>
            <a:headEnd/>
            <a:tailEnd/>
          </a:ln>
        </p:spPr>
        <p:txBody>
          <a:bodyPr wrap="none" anchor="ctr"/>
          <a:lstStyle/>
          <a:p>
            <a:endParaRPr lang="en-US"/>
          </a:p>
        </p:txBody>
      </p:sp>
      <p:cxnSp>
        <p:nvCxnSpPr>
          <p:cNvPr id="8212" name="AutoShape 44"/>
          <p:cNvCxnSpPr>
            <a:cxnSpLocks noChangeShapeType="1"/>
            <a:stCxn id="8215" idx="2"/>
            <a:endCxn id="8207" idx="0"/>
          </p:cNvCxnSpPr>
          <p:nvPr/>
        </p:nvCxnSpPr>
        <p:spPr bwMode="auto">
          <a:xfrm flipH="1">
            <a:off x="1866900" y="3810000"/>
            <a:ext cx="1866900" cy="1752600"/>
          </a:xfrm>
          <a:prstGeom prst="straightConnector1">
            <a:avLst/>
          </a:prstGeom>
          <a:noFill/>
          <a:ln w="12700">
            <a:solidFill>
              <a:schemeClr val="tx1"/>
            </a:solidFill>
            <a:round/>
            <a:headEnd type="triangle" w="med" len="med"/>
            <a:tailEnd type="triangle" w="med" len="med"/>
          </a:ln>
        </p:spPr>
      </p:cxnSp>
      <p:cxnSp>
        <p:nvCxnSpPr>
          <p:cNvPr id="8213" name="AutoShape 45"/>
          <p:cNvCxnSpPr>
            <a:cxnSpLocks noChangeShapeType="1"/>
            <a:stCxn id="8205" idx="2"/>
            <a:endCxn id="8206" idx="0"/>
          </p:cNvCxnSpPr>
          <p:nvPr/>
        </p:nvCxnSpPr>
        <p:spPr bwMode="auto">
          <a:xfrm>
            <a:off x="3924300" y="3810000"/>
            <a:ext cx="0" cy="1752600"/>
          </a:xfrm>
          <a:prstGeom prst="straightConnector1">
            <a:avLst/>
          </a:prstGeom>
          <a:noFill/>
          <a:ln w="12700">
            <a:solidFill>
              <a:schemeClr val="tx1"/>
            </a:solidFill>
            <a:round/>
            <a:headEnd type="triangle" w="med" len="med"/>
            <a:tailEnd type="triangle" w="med" len="med"/>
          </a:ln>
        </p:spPr>
      </p:cxnSp>
      <p:cxnSp>
        <p:nvCxnSpPr>
          <p:cNvPr id="8214" name="AutoShape 46"/>
          <p:cNvCxnSpPr>
            <a:cxnSpLocks noChangeShapeType="1"/>
            <a:stCxn id="8216" idx="2"/>
            <a:endCxn id="8210" idx="0"/>
          </p:cNvCxnSpPr>
          <p:nvPr/>
        </p:nvCxnSpPr>
        <p:spPr bwMode="auto">
          <a:xfrm>
            <a:off x="4114800" y="3810000"/>
            <a:ext cx="1866900" cy="1752600"/>
          </a:xfrm>
          <a:prstGeom prst="straightConnector1">
            <a:avLst/>
          </a:prstGeom>
          <a:noFill/>
          <a:ln w="12700">
            <a:solidFill>
              <a:schemeClr val="tx1"/>
            </a:solidFill>
            <a:round/>
            <a:headEnd type="triangle" w="med" len="med"/>
            <a:tailEnd type="triangle" w="med" len="med"/>
          </a:ln>
        </p:spPr>
      </p:cxnSp>
      <p:sp>
        <p:nvSpPr>
          <p:cNvPr id="8215" name="Rectangle 47"/>
          <p:cNvSpPr>
            <a:spLocks noChangeArrowheads="1"/>
          </p:cNvSpPr>
          <p:nvPr/>
        </p:nvSpPr>
        <p:spPr bwMode="auto">
          <a:xfrm>
            <a:off x="3657600" y="3657600"/>
            <a:ext cx="152400" cy="152400"/>
          </a:xfrm>
          <a:prstGeom prst="rect">
            <a:avLst/>
          </a:prstGeom>
          <a:noFill/>
          <a:ln w="9525">
            <a:noFill/>
            <a:miter lim="800000"/>
            <a:headEnd/>
            <a:tailEnd/>
          </a:ln>
        </p:spPr>
        <p:txBody>
          <a:bodyPr wrap="none" anchor="ctr"/>
          <a:lstStyle/>
          <a:p>
            <a:endParaRPr lang="en-US"/>
          </a:p>
        </p:txBody>
      </p:sp>
      <p:sp>
        <p:nvSpPr>
          <p:cNvPr id="8216" name="Rectangle 48"/>
          <p:cNvSpPr>
            <a:spLocks noChangeArrowheads="1"/>
          </p:cNvSpPr>
          <p:nvPr/>
        </p:nvSpPr>
        <p:spPr bwMode="auto">
          <a:xfrm>
            <a:off x="4038600" y="3657600"/>
            <a:ext cx="152400" cy="152400"/>
          </a:xfrm>
          <a:prstGeom prst="rect">
            <a:avLst/>
          </a:prstGeom>
          <a:noFill/>
          <a:ln w="9525">
            <a:noFill/>
            <a:miter lim="800000"/>
            <a:headEnd/>
            <a:tailEnd/>
          </a:ln>
        </p:spPr>
        <p:txBody>
          <a:bodyPr wrap="none" anchor="ctr"/>
          <a:lstStyle/>
          <a:p>
            <a:endParaRPr lang="en-US"/>
          </a:p>
        </p:txBody>
      </p:sp>
      <p:grpSp>
        <p:nvGrpSpPr>
          <p:cNvPr id="8217" name="Group 49"/>
          <p:cNvGrpSpPr>
            <a:grpSpLocks/>
          </p:cNvGrpSpPr>
          <p:nvPr/>
        </p:nvGrpSpPr>
        <p:grpSpPr bwMode="auto">
          <a:xfrm>
            <a:off x="533400" y="3657600"/>
            <a:ext cx="1828800" cy="762000"/>
            <a:chOff x="336" y="2304"/>
            <a:chExt cx="1152" cy="480"/>
          </a:xfrm>
        </p:grpSpPr>
        <p:sp>
          <p:nvSpPr>
            <p:cNvPr id="8218" name="AutoShape 50"/>
            <p:cNvSpPr>
              <a:spLocks noChangeArrowheads="1"/>
            </p:cNvSpPr>
            <p:nvPr/>
          </p:nvSpPr>
          <p:spPr bwMode="auto">
            <a:xfrm>
              <a:off x="336" y="2304"/>
              <a:ext cx="1152" cy="480"/>
            </a:xfrm>
            <a:prstGeom prst="wedgeRoundRectCallout">
              <a:avLst>
                <a:gd name="adj1" fmla="val 197917"/>
                <a:gd name="adj2" fmla="val 8000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sp>
          <p:nvSpPr>
            <p:cNvPr id="8219" name="AutoShape 51"/>
            <p:cNvSpPr>
              <a:spLocks noChangeArrowheads="1"/>
            </p:cNvSpPr>
            <p:nvPr/>
          </p:nvSpPr>
          <p:spPr bwMode="auto">
            <a:xfrm>
              <a:off x="336" y="2304"/>
              <a:ext cx="1152" cy="480"/>
            </a:xfrm>
            <a:prstGeom prst="wedgeRoundRectCallout">
              <a:avLst>
                <a:gd name="adj1" fmla="val 136458"/>
                <a:gd name="adj2" fmla="val 9250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sp>
          <p:nvSpPr>
            <p:cNvPr id="8220" name="AutoShape 52"/>
            <p:cNvSpPr>
              <a:spLocks noChangeArrowheads="1"/>
            </p:cNvSpPr>
            <p:nvPr/>
          </p:nvSpPr>
          <p:spPr bwMode="auto">
            <a:xfrm>
              <a:off x="336" y="2304"/>
              <a:ext cx="1152" cy="480"/>
            </a:xfrm>
            <a:prstGeom prst="wedgeRoundRectCallout">
              <a:avLst>
                <a:gd name="adj1" fmla="val 77606"/>
                <a:gd name="adj2" fmla="val 76250"/>
                <a:gd name="adj3" fmla="val 16667"/>
              </a:avLst>
            </a:prstGeom>
            <a:solidFill>
              <a:srgbClr val="8B88FF"/>
            </a:solidFill>
            <a:ln w="9525">
              <a:noFill/>
              <a:miter lim="800000"/>
              <a:headEnd/>
              <a:tailEnd/>
            </a:ln>
          </p:spPr>
          <p:txBody>
            <a:bodyPr anchor="ctr"/>
            <a:lstStyle/>
            <a:p>
              <a:r>
                <a:rPr lang="en-US" sz="1600" b="1">
                  <a:solidFill>
                    <a:schemeClr val="bg1"/>
                  </a:solidFill>
                </a:rPr>
                <a:t>Schema</a:t>
              </a:r>
            </a:p>
            <a:p>
              <a:r>
                <a:rPr lang="en-US" sz="1600" b="1">
                  <a:solidFill>
                    <a:schemeClr val="bg1"/>
                  </a:solidFill>
                </a:rPr>
                <a:t>Mappings</a:t>
              </a:r>
            </a:p>
          </p:txBody>
        </p:sp>
      </p:gr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9219" name="Rectangle 3"/>
          <p:cNvSpPr>
            <a:spLocks noGrp="1" noChangeArrowheads="1"/>
          </p:cNvSpPr>
          <p:nvPr>
            <p:ph type="title"/>
          </p:nvPr>
        </p:nvSpPr>
        <p:spPr/>
        <p:txBody>
          <a:bodyPr/>
          <a:lstStyle/>
          <a:p>
            <a:r>
              <a:rPr lang="en-US"/>
              <a:t>Virtual Integration Architecture</a:t>
            </a:r>
          </a:p>
        </p:txBody>
      </p:sp>
      <p:sp>
        <p:nvSpPr>
          <p:cNvPr id="9220"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9221"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9222"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9223"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9224"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9225"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9226"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9227"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9228"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9229" name="AutoShape 13"/>
          <p:cNvCxnSpPr>
            <a:cxnSpLocks noChangeShapeType="1"/>
            <a:stCxn id="9232" idx="2"/>
            <a:endCxn id="9224"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9230" name="AutoShape 14"/>
          <p:cNvCxnSpPr>
            <a:cxnSpLocks noChangeShapeType="1"/>
            <a:stCxn id="9222" idx="2"/>
            <a:endCxn id="9223"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9231" name="AutoShape 15"/>
          <p:cNvCxnSpPr>
            <a:cxnSpLocks noChangeShapeType="1"/>
            <a:stCxn id="9233" idx="2"/>
            <a:endCxn id="9227"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9232"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9233"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9234"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Run-Time</a:t>
            </a:r>
          </a:p>
        </p:txBody>
      </p:sp>
      <p:grpSp>
        <p:nvGrpSpPr>
          <p:cNvPr id="2" name="Group 19"/>
          <p:cNvGrpSpPr>
            <a:grpSpLocks/>
          </p:cNvGrpSpPr>
          <p:nvPr/>
        </p:nvGrpSpPr>
        <p:grpSpPr bwMode="auto">
          <a:xfrm>
            <a:off x="1447800" y="2971800"/>
            <a:ext cx="1562100" cy="1066800"/>
            <a:chOff x="1392" y="1776"/>
            <a:chExt cx="984" cy="672"/>
          </a:xfrm>
        </p:grpSpPr>
        <p:sp>
          <p:nvSpPr>
            <p:cNvPr id="9252" name="AutoShape 20"/>
            <p:cNvSpPr>
              <a:spLocks noChangeArrowheads="1"/>
            </p:cNvSpPr>
            <p:nvPr/>
          </p:nvSpPr>
          <p:spPr bwMode="auto">
            <a:xfrm>
              <a:off x="1392" y="177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sp>
          <p:nvSpPr>
            <p:cNvPr id="9253" name="AutoShape 21"/>
            <p:cNvSpPr>
              <a:spLocks noChangeArrowheads="1"/>
            </p:cNvSpPr>
            <p:nvPr/>
          </p:nvSpPr>
          <p:spPr bwMode="auto">
            <a:xfrm>
              <a:off x="1392" y="201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Optimization</a:t>
              </a:r>
            </a:p>
          </p:txBody>
        </p:sp>
        <p:sp>
          <p:nvSpPr>
            <p:cNvPr id="9254" name="AutoShape 22"/>
            <p:cNvSpPr>
              <a:spLocks noChangeArrowheads="1"/>
            </p:cNvSpPr>
            <p:nvPr/>
          </p:nvSpPr>
          <p:spPr bwMode="auto">
            <a:xfrm>
              <a:off x="1392" y="2256"/>
              <a:ext cx="984" cy="192"/>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Execution</a:t>
              </a:r>
            </a:p>
          </p:txBody>
        </p:sp>
      </p:grpSp>
      <p:cxnSp>
        <p:nvCxnSpPr>
          <p:cNvPr id="9236" name="AutoShape 23"/>
          <p:cNvCxnSpPr>
            <a:cxnSpLocks noChangeShapeType="1"/>
            <a:endCxn id="9237"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9237"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cxnSp>
        <p:nvCxnSpPr>
          <p:cNvPr id="1294361" name="AutoShape 25"/>
          <p:cNvCxnSpPr>
            <a:cxnSpLocks noChangeShapeType="1"/>
            <a:endCxn id="1294362" idx="2"/>
          </p:cNvCxnSpPr>
          <p:nvPr/>
        </p:nvCxnSpPr>
        <p:spPr bwMode="auto">
          <a:xfrm flipV="1">
            <a:off x="2457450" y="2057400"/>
            <a:ext cx="438150" cy="457200"/>
          </a:xfrm>
          <a:prstGeom prst="straightConnector1">
            <a:avLst/>
          </a:prstGeom>
          <a:noFill/>
          <a:ln w="12700">
            <a:solidFill>
              <a:schemeClr val="tx1"/>
            </a:solidFill>
            <a:round/>
            <a:headEnd/>
            <a:tailEnd type="triangle" w="med" len="med"/>
          </a:ln>
        </p:spPr>
      </p:cxnSp>
      <p:sp>
        <p:nvSpPr>
          <p:cNvPr id="1294362" name="Rectangle 26"/>
          <p:cNvSpPr>
            <a:spLocks noChangeArrowheads="1"/>
          </p:cNvSpPr>
          <p:nvPr/>
        </p:nvSpPr>
        <p:spPr bwMode="auto">
          <a:xfrm>
            <a:off x="2438400" y="1752600"/>
            <a:ext cx="914400" cy="304800"/>
          </a:xfrm>
          <a:prstGeom prst="rect">
            <a:avLst/>
          </a:prstGeom>
          <a:noFill/>
          <a:ln w="9525">
            <a:noFill/>
            <a:miter lim="800000"/>
            <a:headEnd/>
            <a:tailEnd/>
          </a:ln>
        </p:spPr>
        <p:txBody>
          <a:bodyPr wrap="none" tIns="0" bIns="0" anchor="ctr"/>
          <a:lstStyle/>
          <a:p>
            <a:pPr eaLnBrk="1" hangingPunct="1"/>
            <a:r>
              <a:rPr lang="en-US"/>
              <a:t>Result</a:t>
            </a:r>
          </a:p>
        </p:txBody>
      </p:sp>
      <p:cxnSp>
        <p:nvCxnSpPr>
          <p:cNvPr id="1294363" name="AutoShape 27"/>
          <p:cNvCxnSpPr>
            <a:cxnSpLocks noChangeShapeType="1"/>
          </p:cNvCxnSpPr>
          <p:nvPr/>
        </p:nvCxnSpPr>
        <p:spPr bwMode="auto">
          <a:xfrm flipV="1">
            <a:off x="990600" y="5334000"/>
            <a:ext cx="0" cy="228600"/>
          </a:xfrm>
          <a:prstGeom prst="straightConnector1">
            <a:avLst/>
          </a:prstGeom>
          <a:noFill/>
          <a:ln w="12700">
            <a:solidFill>
              <a:schemeClr val="tx1"/>
            </a:solidFill>
            <a:round/>
            <a:headEnd/>
            <a:tailEnd type="triangle" w="med" len="med"/>
          </a:ln>
        </p:spPr>
      </p:cxnSp>
      <p:cxnSp>
        <p:nvCxnSpPr>
          <p:cNvPr id="1294364" name="AutoShape 28"/>
          <p:cNvCxnSpPr>
            <a:cxnSpLocks noChangeShapeType="1"/>
          </p:cNvCxnSpPr>
          <p:nvPr/>
        </p:nvCxnSpPr>
        <p:spPr bwMode="auto">
          <a:xfrm flipV="1">
            <a:off x="838200" y="5334000"/>
            <a:ext cx="0" cy="228600"/>
          </a:xfrm>
          <a:prstGeom prst="straightConnector1">
            <a:avLst/>
          </a:prstGeom>
          <a:noFill/>
          <a:ln w="12700">
            <a:solidFill>
              <a:schemeClr val="tx1"/>
            </a:solidFill>
            <a:round/>
            <a:headEnd type="triangle" w="med" len="med"/>
            <a:tailEnd/>
          </a:ln>
        </p:spPr>
      </p:cxnSp>
      <p:grpSp>
        <p:nvGrpSpPr>
          <p:cNvPr id="3" name="Group 29"/>
          <p:cNvGrpSpPr>
            <a:grpSpLocks/>
          </p:cNvGrpSpPr>
          <p:nvPr/>
        </p:nvGrpSpPr>
        <p:grpSpPr bwMode="auto">
          <a:xfrm>
            <a:off x="457200" y="4191000"/>
            <a:ext cx="1390650" cy="1143000"/>
            <a:chOff x="768" y="2544"/>
            <a:chExt cx="876" cy="720"/>
          </a:xfrm>
        </p:grpSpPr>
        <p:sp>
          <p:nvSpPr>
            <p:cNvPr id="9250" name="AutoShape 30"/>
            <p:cNvSpPr>
              <a:spLocks noChangeArrowheads="1"/>
            </p:cNvSpPr>
            <p:nvPr/>
          </p:nvSpPr>
          <p:spPr bwMode="auto">
            <a:xfrm>
              <a:off x="768"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9251" name="AutoShape 31"/>
            <p:cNvCxnSpPr>
              <a:cxnSpLocks noChangeShapeType="1"/>
            </p:cNvCxnSpPr>
            <p:nvPr/>
          </p:nvCxnSpPr>
          <p:spPr bwMode="auto">
            <a:xfrm flipV="1">
              <a:off x="960" y="2544"/>
              <a:ext cx="684" cy="432"/>
            </a:xfrm>
            <a:prstGeom prst="straightConnector1">
              <a:avLst/>
            </a:prstGeom>
            <a:noFill/>
            <a:ln w="12700">
              <a:solidFill>
                <a:schemeClr val="tx1"/>
              </a:solidFill>
              <a:round/>
              <a:headEnd type="triangle" w="med" len="med"/>
              <a:tailEnd/>
            </a:ln>
          </p:spPr>
        </p:cxnSp>
      </p:grpSp>
      <p:cxnSp>
        <p:nvCxnSpPr>
          <p:cNvPr id="1294368" name="AutoShape 32"/>
          <p:cNvCxnSpPr>
            <a:cxnSpLocks noChangeShapeType="1"/>
          </p:cNvCxnSpPr>
          <p:nvPr/>
        </p:nvCxnSpPr>
        <p:spPr bwMode="auto">
          <a:xfrm flipV="1">
            <a:off x="3028950" y="5334000"/>
            <a:ext cx="0" cy="228600"/>
          </a:xfrm>
          <a:prstGeom prst="straightConnector1">
            <a:avLst/>
          </a:prstGeom>
          <a:noFill/>
          <a:ln w="12700">
            <a:solidFill>
              <a:schemeClr val="tx1"/>
            </a:solidFill>
            <a:round/>
            <a:headEnd/>
            <a:tailEnd type="triangle" w="med" len="med"/>
          </a:ln>
        </p:spPr>
      </p:cxnSp>
      <p:cxnSp>
        <p:nvCxnSpPr>
          <p:cNvPr id="1294369" name="AutoShape 33"/>
          <p:cNvCxnSpPr>
            <a:cxnSpLocks noChangeShapeType="1"/>
          </p:cNvCxnSpPr>
          <p:nvPr/>
        </p:nvCxnSpPr>
        <p:spPr bwMode="auto">
          <a:xfrm flipV="1">
            <a:off x="2876550" y="5334000"/>
            <a:ext cx="0" cy="228600"/>
          </a:xfrm>
          <a:prstGeom prst="straightConnector1">
            <a:avLst/>
          </a:prstGeom>
          <a:noFill/>
          <a:ln w="12700">
            <a:solidFill>
              <a:schemeClr val="tx1"/>
            </a:solidFill>
            <a:round/>
            <a:headEnd type="triangle" w="med" len="med"/>
            <a:tailEnd/>
          </a:ln>
        </p:spPr>
      </p:cxnSp>
      <p:grpSp>
        <p:nvGrpSpPr>
          <p:cNvPr id="4" name="Group 34"/>
          <p:cNvGrpSpPr>
            <a:grpSpLocks/>
          </p:cNvGrpSpPr>
          <p:nvPr/>
        </p:nvGrpSpPr>
        <p:grpSpPr bwMode="auto">
          <a:xfrm>
            <a:off x="2514600" y="4191000"/>
            <a:ext cx="914400" cy="1143000"/>
            <a:chOff x="2064" y="2544"/>
            <a:chExt cx="576" cy="720"/>
          </a:xfrm>
        </p:grpSpPr>
        <p:sp>
          <p:nvSpPr>
            <p:cNvPr id="9248" name="AutoShape 35"/>
            <p:cNvSpPr>
              <a:spLocks noChangeArrowheads="1"/>
            </p:cNvSpPr>
            <p:nvPr/>
          </p:nvSpPr>
          <p:spPr bwMode="auto">
            <a:xfrm>
              <a:off x="2064" y="2976"/>
              <a:ext cx="576" cy="288"/>
            </a:xfrm>
            <a:prstGeom prst="foldedCorner">
              <a:avLst>
                <a:gd name="adj" fmla="val 12500"/>
              </a:avLst>
            </a:prstGeom>
            <a:gradFill rotWithShape="1">
              <a:gsLst>
                <a:gs pos="0">
                  <a:srgbClr val="8B88FF"/>
                </a:gs>
                <a:gs pos="100000">
                  <a:srgbClr val="7D7BE6"/>
                </a:gs>
              </a:gsLst>
              <a:lin ang="2700000" scaled="1"/>
            </a:gradFill>
            <a:ln w="9525">
              <a:noFill/>
              <a:round/>
              <a:headEnd/>
              <a:tailEnd/>
            </a:ln>
          </p:spPr>
          <p:txBody>
            <a:bodyPr wrap="none" anchor="ctr"/>
            <a:lstStyle/>
            <a:p>
              <a:r>
                <a:rPr lang="en-US">
                  <a:solidFill>
                    <a:schemeClr val="bg1"/>
                  </a:solidFill>
                </a:rPr>
                <a:t>Wrapper</a:t>
              </a:r>
            </a:p>
          </p:txBody>
        </p:sp>
        <p:cxnSp>
          <p:nvCxnSpPr>
            <p:cNvPr id="9249" name="AutoShape 36"/>
            <p:cNvCxnSpPr>
              <a:cxnSpLocks noChangeShapeType="1"/>
            </p:cNvCxnSpPr>
            <p:nvPr/>
          </p:nvCxnSpPr>
          <p:spPr bwMode="auto">
            <a:xfrm flipH="1" flipV="1">
              <a:off x="2064" y="2544"/>
              <a:ext cx="228" cy="432"/>
            </a:xfrm>
            <a:prstGeom prst="straightConnector1">
              <a:avLst/>
            </a:prstGeom>
            <a:noFill/>
            <a:ln w="12700">
              <a:solidFill>
                <a:schemeClr val="tx1"/>
              </a:solidFill>
              <a:round/>
              <a:headEnd type="triangle" w="med" len="med"/>
              <a:tailEnd/>
            </a:ln>
          </p:spPr>
        </p:cxnSp>
      </p:grpSp>
      <p:cxnSp>
        <p:nvCxnSpPr>
          <p:cNvPr id="1294373" name="AutoShape 37"/>
          <p:cNvCxnSpPr>
            <a:cxnSpLocks noChangeShapeType="1"/>
          </p:cNvCxnSpPr>
          <p:nvPr/>
        </p:nvCxnSpPr>
        <p:spPr bwMode="auto">
          <a:xfrm flipH="1" flipV="1">
            <a:off x="2762250" y="4191000"/>
            <a:ext cx="361950" cy="685800"/>
          </a:xfrm>
          <a:prstGeom prst="straightConnector1">
            <a:avLst/>
          </a:prstGeom>
          <a:noFill/>
          <a:ln w="12700">
            <a:solidFill>
              <a:schemeClr val="tx1"/>
            </a:solidFill>
            <a:round/>
            <a:headEnd/>
            <a:tailEnd type="triangle" w="med" len="med"/>
          </a:ln>
        </p:spPr>
      </p:cxnSp>
      <p:cxnSp>
        <p:nvCxnSpPr>
          <p:cNvPr id="1294374" name="AutoShape 38"/>
          <p:cNvCxnSpPr>
            <a:cxnSpLocks noChangeShapeType="1"/>
          </p:cNvCxnSpPr>
          <p:nvPr/>
        </p:nvCxnSpPr>
        <p:spPr bwMode="auto">
          <a:xfrm flipV="1">
            <a:off x="1047750" y="4191000"/>
            <a:ext cx="1085850" cy="685800"/>
          </a:xfrm>
          <a:prstGeom prst="straightConnector1">
            <a:avLst/>
          </a:prstGeom>
          <a:noFill/>
          <a:ln w="12700">
            <a:solidFill>
              <a:schemeClr val="tx1"/>
            </a:solidFill>
            <a:round/>
            <a:headEnd/>
            <a:tailEnd type="triangle" w="med" len="med"/>
          </a:ln>
        </p:spPr>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22" presetClass="entr" presetSubtype="1" fill="hold" nodeType="after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par>
                          <p:cTn id="11" fill="hold">
                            <p:stCondLst>
                              <p:cond delay="500"/>
                            </p:stCondLst>
                            <p:childTnLst>
                              <p:par>
                                <p:cTn id="12" presetID="22" presetClass="entr" presetSubtype="1" fill="hold" nodeType="afterEffect">
                                  <p:stCondLst>
                                    <p:cond delay="0"/>
                                  </p:stCondLst>
                                  <p:childTnLst>
                                    <p:set>
                                      <p:cBhvr>
                                        <p:cTn id="13" dur="1" fill="hold">
                                          <p:stCondLst>
                                            <p:cond delay="0"/>
                                          </p:stCondLst>
                                        </p:cTn>
                                        <p:tgtEl>
                                          <p:spTgt spid="1294364"/>
                                        </p:tgtEl>
                                        <p:attrNameLst>
                                          <p:attrName>style.visibility</p:attrName>
                                        </p:attrNameLst>
                                      </p:cBhvr>
                                      <p:to>
                                        <p:strVal val="visible"/>
                                      </p:to>
                                    </p:set>
                                    <p:animEffect transition="in" filter="wipe(up)">
                                      <p:cBhvr>
                                        <p:cTn id="14" dur="500"/>
                                        <p:tgtEl>
                                          <p:spTgt spid="1294364"/>
                                        </p:tgtEl>
                                      </p:cBhvr>
                                    </p:animEffect>
                                  </p:childTnLst>
                                </p:cTn>
                              </p:par>
                            </p:childTnLst>
                          </p:cTn>
                        </p:par>
                        <p:par>
                          <p:cTn id="15" fill="hold">
                            <p:stCondLst>
                              <p:cond delay="1000"/>
                            </p:stCondLst>
                            <p:childTnLst>
                              <p:par>
                                <p:cTn id="16" presetID="22" presetClass="entr" presetSubtype="4" fill="hold" nodeType="afterEffect">
                                  <p:stCondLst>
                                    <p:cond delay="0"/>
                                  </p:stCondLst>
                                  <p:childTnLst>
                                    <p:set>
                                      <p:cBhvr>
                                        <p:cTn id="17" dur="1" fill="hold">
                                          <p:stCondLst>
                                            <p:cond delay="0"/>
                                          </p:stCondLst>
                                        </p:cTn>
                                        <p:tgtEl>
                                          <p:spTgt spid="1294363"/>
                                        </p:tgtEl>
                                        <p:attrNameLst>
                                          <p:attrName>style.visibility</p:attrName>
                                        </p:attrNameLst>
                                      </p:cBhvr>
                                      <p:to>
                                        <p:strVal val="visible"/>
                                      </p:to>
                                    </p:set>
                                    <p:animEffect transition="in" filter="wipe(down)">
                                      <p:cBhvr>
                                        <p:cTn id="18" dur="500"/>
                                        <p:tgtEl>
                                          <p:spTgt spid="1294363"/>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1294374"/>
                                        </p:tgtEl>
                                        <p:attrNameLst>
                                          <p:attrName>style.visibility</p:attrName>
                                        </p:attrNameLst>
                                      </p:cBhvr>
                                      <p:to>
                                        <p:strVal val="visible"/>
                                      </p:to>
                                    </p:set>
                                    <p:animEffect transition="in" filter="wipe(down)">
                                      <p:cBhvr>
                                        <p:cTn id="22" dur="500"/>
                                        <p:tgtEl>
                                          <p:spTgt spid="1294374"/>
                                        </p:tgtEl>
                                      </p:cBhvr>
                                    </p:animEffect>
                                  </p:childTnLst>
                                </p:cTn>
                              </p:par>
                            </p:childTnLst>
                          </p:cTn>
                        </p:par>
                        <p:par>
                          <p:cTn id="23" fill="hold">
                            <p:stCondLst>
                              <p:cond delay="2000"/>
                            </p:stCondLst>
                            <p:childTnLst>
                              <p:par>
                                <p:cTn id="24" presetID="22" presetClass="entr" presetSubtype="1" fill="hold" nodeType="after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up)">
                                      <p:cBhvr>
                                        <p:cTn id="26" dur="500"/>
                                        <p:tgtEl>
                                          <p:spTgt spid="4"/>
                                        </p:tgtEl>
                                      </p:cBhvr>
                                    </p:animEffect>
                                  </p:childTnLst>
                                </p:cTn>
                              </p:par>
                            </p:childTnLst>
                          </p:cTn>
                        </p:par>
                        <p:par>
                          <p:cTn id="27" fill="hold">
                            <p:stCondLst>
                              <p:cond delay="2500"/>
                            </p:stCondLst>
                            <p:childTnLst>
                              <p:par>
                                <p:cTn id="28" presetID="22" presetClass="entr" presetSubtype="1" fill="hold" nodeType="afterEffect">
                                  <p:stCondLst>
                                    <p:cond delay="0"/>
                                  </p:stCondLst>
                                  <p:childTnLst>
                                    <p:set>
                                      <p:cBhvr>
                                        <p:cTn id="29" dur="1" fill="hold">
                                          <p:stCondLst>
                                            <p:cond delay="0"/>
                                          </p:stCondLst>
                                        </p:cTn>
                                        <p:tgtEl>
                                          <p:spTgt spid="1294369"/>
                                        </p:tgtEl>
                                        <p:attrNameLst>
                                          <p:attrName>style.visibility</p:attrName>
                                        </p:attrNameLst>
                                      </p:cBhvr>
                                      <p:to>
                                        <p:strVal val="visible"/>
                                      </p:to>
                                    </p:set>
                                    <p:animEffect transition="in" filter="wipe(up)">
                                      <p:cBhvr>
                                        <p:cTn id="30" dur="500"/>
                                        <p:tgtEl>
                                          <p:spTgt spid="1294369"/>
                                        </p:tgtEl>
                                      </p:cBhvr>
                                    </p:animEffect>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94368"/>
                                        </p:tgtEl>
                                        <p:attrNameLst>
                                          <p:attrName>style.visibility</p:attrName>
                                        </p:attrNameLst>
                                      </p:cBhvr>
                                      <p:to>
                                        <p:strVal val="visible"/>
                                      </p:to>
                                    </p:set>
                                    <p:animEffect transition="in" filter="wipe(down)">
                                      <p:cBhvr>
                                        <p:cTn id="34" dur="500"/>
                                        <p:tgtEl>
                                          <p:spTgt spid="1294368"/>
                                        </p:tgtEl>
                                      </p:cBhvr>
                                    </p:animEffect>
                                  </p:childTnLst>
                                </p:cTn>
                              </p:par>
                            </p:childTnLst>
                          </p:cTn>
                        </p:par>
                        <p:par>
                          <p:cTn id="35" fill="hold">
                            <p:stCondLst>
                              <p:cond delay="3500"/>
                            </p:stCondLst>
                            <p:childTnLst>
                              <p:par>
                                <p:cTn id="36" presetID="22" presetClass="entr" presetSubtype="4" fill="hold" nodeType="afterEffect">
                                  <p:stCondLst>
                                    <p:cond delay="0"/>
                                  </p:stCondLst>
                                  <p:childTnLst>
                                    <p:set>
                                      <p:cBhvr>
                                        <p:cTn id="37" dur="1" fill="hold">
                                          <p:stCondLst>
                                            <p:cond delay="0"/>
                                          </p:stCondLst>
                                        </p:cTn>
                                        <p:tgtEl>
                                          <p:spTgt spid="1294373"/>
                                        </p:tgtEl>
                                        <p:attrNameLst>
                                          <p:attrName>style.visibility</p:attrName>
                                        </p:attrNameLst>
                                      </p:cBhvr>
                                      <p:to>
                                        <p:strVal val="visible"/>
                                      </p:to>
                                    </p:set>
                                    <p:animEffect transition="in" filter="wipe(down)">
                                      <p:cBhvr>
                                        <p:cTn id="38" dur="500"/>
                                        <p:tgtEl>
                                          <p:spTgt spid="1294373"/>
                                        </p:tgtEl>
                                      </p:cBhvr>
                                    </p:animEffect>
                                  </p:childTnLst>
                                </p:cTn>
                              </p:par>
                            </p:childTnLst>
                          </p:cTn>
                        </p:par>
                        <p:par>
                          <p:cTn id="39" fill="hold">
                            <p:stCondLst>
                              <p:cond delay="4000"/>
                            </p:stCondLst>
                            <p:childTnLst>
                              <p:par>
                                <p:cTn id="40" presetID="22" presetClass="entr" presetSubtype="4" fill="hold" nodeType="afterEffect">
                                  <p:stCondLst>
                                    <p:cond delay="0"/>
                                  </p:stCondLst>
                                  <p:childTnLst>
                                    <p:set>
                                      <p:cBhvr>
                                        <p:cTn id="41" dur="1" fill="hold">
                                          <p:stCondLst>
                                            <p:cond delay="0"/>
                                          </p:stCondLst>
                                        </p:cTn>
                                        <p:tgtEl>
                                          <p:spTgt spid="1294361"/>
                                        </p:tgtEl>
                                        <p:attrNameLst>
                                          <p:attrName>style.visibility</p:attrName>
                                        </p:attrNameLst>
                                      </p:cBhvr>
                                      <p:to>
                                        <p:strVal val="visible"/>
                                      </p:to>
                                    </p:set>
                                    <p:animEffect transition="in" filter="wipe(down)">
                                      <p:cBhvr>
                                        <p:cTn id="42" dur="500"/>
                                        <p:tgtEl>
                                          <p:spTgt spid="1294361"/>
                                        </p:tgtEl>
                                      </p:cBhvr>
                                    </p:animEffect>
                                  </p:childTnLst>
                                </p:cTn>
                              </p:par>
                            </p:childTnLst>
                          </p:cTn>
                        </p:par>
                        <p:par>
                          <p:cTn id="43" fill="hold">
                            <p:stCondLst>
                              <p:cond delay="4500"/>
                            </p:stCondLst>
                            <p:childTnLst>
                              <p:par>
                                <p:cTn id="44" presetID="22" presetClass="entr" presetSubtype="4" fill="hold" grpId="0" nodeType="afterEffect">
                                  <p:stCondLst>
                                    <p:cond delay="0"/>
                                  </p:stCondLst>
                                  <p:childTnLst>
                                    <p:set>
                                      <p:cBhvr>
                                        <p:cTn id="45" dur="1" fill="hold">
                                          <p:stCondLst>
                                            <p:cond delay="0"/>
                                          </p:stCondLst>
                                        </p:cTn>
                                        <p:tgtEl>
                                          <p:spTgt spid="1294362"/>
                                        </p:tgtEl>
                                        <p:attrNameLst>
                                          <p:attrName>style.visibility</p:attrName>
                                        </p:attrNameLst>
                                      </p:cBhvr>
                                      <p:to>
                                        <p:strVal val="visible"/>
                                      </p:to>
                                    </p:set>
                                    <p:animEffect transition="in" filter="wipe(down)">
                                      <p:cBhvr>
                                        <p:cTn id="46" dur="500"/>
                                        <p:tgtEl>
                                          <p:spTgt spid="1294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436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AutoShape 2"/>
          <p:cNvSpPr>
            <a:spLocks noChangeArrowheads="1"/>
          </p:cNvSpPr>
          <p:nvPr/>
        </p:nvSpPr>
        <p:spPr bwMode="auto">
          <a:xfrm>
            <a:off x="1295400" y="2514600"/>
            <a:ext cx="2019300" cy="1676400"/>
          </a:xfrm>
          <a:prstGeom prst="roundRect">
            <a:avLst>
              <a:gd name="adj" fmla="val 16667"/>
            </a:avLst>
          </a:prstGeom>
          <a:solidFill>
            <a:srgbClr val="808080"/>
          </a:solidFill>
          <a:ln w="9525">
            <a:noFill/>
            <a:round/>
            <a:headEnd/>
            <a:tailEnd/>
          </a:ln>
        </p:spPr>
        <p:txBody>
          <a:bodyPr wrap="none" lIns="182880" tIns="0"/>
          <a:lstStyle/>
          <a:p>
            <a:pPr algn="l" defTabSz="417513" eaLnBrk="1" hangingPunct="1"/>
            <a:r>
              <a:rPr lang="en-US" sz="1800">
                <a:solidFill>
                  <a:schemeClr val="bg1"/>
                </a:solidFill>
              </a:rPr>
              <a:t>Mediator</a:t>
            </a:r>
          </a:p>
        </p:txBody>
      </p:sp>
      <p:sp>
        <p:nvSpPr>
          <p:cNvPr id="10243" name="Rectangle 3"/>
          <p:cNvSpPr>
            <a:spLocks noGrp="1" noChangeArrowheads="1"/>
          </p:cNvSpPr>
          <p:nvPr>
            <p:ph type="title"/>
          </p:nvPr>
        </p:nvSpPr>
        <p:spPr/>
        <p:txBody>
          <a:bodyPr/>
          <a:lstStyle/>
          <a:p>
            <a:r>
              <a:rPr lang="en-US"/>
              <a:t>Issues for Query Processing</a:t>
            </a:r>
          </a:p>
        </p:txBody>
      </p:sp>
      <p:sp>
        <p:nvSpPr>
          <p:cNvPr id="10244" name="AutoShape 4"/>
          <p:cNvSpPr>
            <a:spLocks noChangeArrowheads="1"/>
          </p:cNvSpPr>
          <p:nvPr/>
        </p:nvSpPr>
        <p:spPr bwMode="auto">
          <a:xfrm>
            <a:off x="25908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0245" name="AutoShape 5"/>
          <p:cNvSpPr>
            <a:spLocks noChangeArrowheads="1"/>
          </p:cNvSpPr>
          <p:nvPr/>
        </p:nvSpPr>
        <p:spPr bwMode="auto">
          <a:xfrm>
            <a:off x="5334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0246" name="AutoShape 6"/>
          <p:cNvSpPr>
            <a:spLocks noChangeArrowheads="1"/>
          </p:cNvSpPr>
          <p:nvPr/>
        </p:nvSpPr>
        <p:spPr bwMode="auto">
          <a:xfrm>
            <a:off x="3124200" y="3200400"/>
            <a:ext cx="1295400" cy="609600"/>
          </a:xfrm>
          <a:prstGeom prst="foldedCorner">
            <a:avLst>
              <a:gd name="adj" fmla="val 18750"/>
            </a:avLst>
          </a:prstGeom>
          <a:gradFill rotWithShape="1">
            <a:gsLst>
              <a:gs pos="0">
                <a:srgbClr val="FFC466"/>
              </a:gs>
              <a:gs pos="100000">
                <a:srgbClr val="FF9C00"/>
              </a:gs>
            </a:gsLst>
            <a:lin ang="2700000" scaled="1"/>
          </a:gradFill>
          <a:ln w="9525">
            <a:noFill/>
            <a:round/>
            <a:headEnd/>
            <a:tailEnd/>
          </a:ln>
        </p:spPr>
        <p:txBody>
          <a:bodyPr wrap="none" lIns="27432" tIns="27432" rIns="27432" bIns="27432" anchor="ctr"/>
          <a:lstStyle/>
          <a:p>
            <a:pPr eaLnBrk="1" hangingPunct="1"/>
            <a:r>
              <a:rPr lang="en-US"/>
              <a:t>Global</a:t>
            </a:r>
          </a:p>
          <a:p>
            <a:pPr eaLnBrk="1" hangingPunct="1"/>
            <a:r>
              <a:rPr lang="en-US"/>
              <a:t>Schema</a:t>
            </a:r>
          </a:p>
        </p:txBody>
      </p:sp>
      <p:sp>
        <p:nvSpPr>
          <p:cNvPr id="10247" name="AutoShape 7"/>
          <p:cNvSpPr>
            <a:spLocks noChangeArrowheads="1"/>
          </p:cNvSpPr>
          <p:nvPr/>
        </p:nvSpPr>
        <p:spPr bwMode="auto">
          <a:xfrm>
            <a:off x="33528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0248" name="AutoShape 8"/>
          <p:cNvSpPr>
            <a:spLocks noChangeArrowheads="1"/>
          </p:cNvSpPr>
          <p:nvPr/>
        </p:nvSpPr>
        <p:spPr bwMode="auto">
          <a:xfrm>
            <a:off x="12954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0249" name="Rectangle 9"/>
          <p:cNvSpPr>
            <a:spLocks noChangeArrowheads="1"/>
          </p:cNvSpPr>
          <p:nvPr/>
        </p:nvSpPr>
        <p:spPr bwMode="auto">
          <a:xfrm>
            <a:off x="3848100" y="3200400"/>
            <a:ext cx="152400" cy="152400"/>
          </a:xfrm>
          <a:prstGeom prst="rect">
            <a:avLst/>
          </a:prstGeom>
          <a:noFill/>
          <a:ln w="9525">
            <a:noFill/>
            <a:miter lim="800000"/>
            <a:headEnd/>
            <a:tailEnd/>
          </a:ln>
        </p:spPr>
        <p:txBody>
          <a:bodyPr wrap="none" anchor="ctr"/>
          <a:lstStyle/>
          <a:p>
            <a:endParaRPr lang="en-US"/>
          </a:p>
        </p:txBody>
      </p:sp>
      <p:sp>
        <p:nvSpPr>
          <p:cNvPr id="10250" name="AutoShape 10"/>
          <p:cNvSpPr>
            <a:spLocks noChangeArrowheads="1"/>
          </p:cNvSpPr>
          <p:nvPr/>
        </p:nvSpPr>
        <p:spPr bwMode="auto">
          <a:xfrm>
            <a:off x="4648200" y="5562600"/>
            <a:ext cx="762000" cy="838200"/>
          </a:xfrm>
          <a:prstGeom prst="can">
            <a:avLst>
              <a:gd name="adj" fmla="val 27500"/>
            </a:avLst>
          </a:prstGeom>
          <a:solidFill>
            <a:srgbClr val="7BB31A"/>
          </a:solidFill>
          <a:ln w="9525">
            <a:noFill/>
            <a:prstDash val="dash"/>
            <a:round/>
            <a:headEnd/>
            <a:tailEnd/>
          </a:ln>
        </p:spPr>
        <p:txBody>
          <a:bodyPr wrap="none" bIns="0" anchor="ctr"/>
          <a:lstStyle/>
          <a:p>
            <a:pPr defTabSz="500063" eaLnBrk="1" hangingPunct="1"/>
            <a:r>
              <a:rPr lang="en-US">
                <a:solidFill>
                  <a:schemeClr val="bg1"/>
                </a:solidFill>
              </a:rPr>
              <a:t>Data</a:t>
            </a:r>
          </a:p>
          <a:p>
            <a:pPr defTabSz="500063" eaLnBrk="1" hangingPunct="1"/>
            <a:r>
              <a:rPr lang="en-US">
                <a:solidFill>
                  <a:schemeClr val="bg1"/>
                </a:solidFill>
              </a:rPr>
              <a:t>Source</a:t>
            </a:r>
          </a:p>
        </p:txBody>
      </p:sp>
      <p:sp>
        <p:nvSpPr>
          <p:cNvPr id="10251" name="AutoShape 11"/>
          <p:cNvSpPr>
            <a:spLocks noChangeArrowheads="1"/>
          </p:cNvSpPr>
          <p:nvPr/>
        </p:nvSpPr>
        <p:spPr bwMode="auto">
          <a:xfrm>
            <a:off x="5410200" y="5715000"/>
            <a:ext cx="838200" cy="609600"/>
          </a:xfrm>
          <a:prstGeom prst="foldedCorner">
            <a:avLst>
              <a:gd name="adj" fmla="val 17236"/>
            </a:avLst>
          </a:prstGeom>
          <a:gradFill rotWithShape="1">
            <a:gsLst>
              <a:gs pos="0">
                <a:srgbClr val="FFC05C"/>
              </a:gs>
              <a:gs pos="100000">
                <a:srgbClr val="FF9C00"/>
              </a:gs>
            </a:gsLst>
            <a:lin ang="2700000" scaled="1"/>
          </a:gradFill>
          <a:ln w="9525">
            <a:noFill/>
            <a:round/>
            <a:headEnd/>
            <a:tailEnd/>
          </a:ln>
        </p:spPr>
        <p:txBody>
          <a:bodyPr wrap="none" lIns="27432" tIns="27432" rIns="27432" bIns="27432" anchor="ctr"/>
          <a:lstStyle/>
          <a:p>
            <a:pPr eaLnBrk="1" hangingPunct="1"/>
            <a:r>
              <a:rPr lang="en-US"/>
              <a:t>Local</a:t>
            </a:r>
          </a:p>
          <a:p>
            <a:pPr eaLnBrk="1" hangingPunct="1"/>
            <a:r>
              <a:rPr lang="en-US"/>
              <a:t>Schema</a:t>
            </a:r>
          </a:p>
        </p:txBody>
      </p:sp>
      <p:sp>
        <p:nvSpPr>
          <p:cNvPr id="10252" name="Rectangle 12"/>
          <p:cNvSpPr>
            <a:spLocks noChangeArrowheads="1"/>
          </p:cNvSpPr>
          <p:nvPr/>
        </p:nvSpPr>
        <p:spPr bwMode="auto">
          <a:xfrm>
            <a:off x="3505200" y="3200400"/>
            <a:ext cx="152400" cy="152400"/>
          </a:xfrm>
          <a:prstGeom prst="rect">
            <a:avLst/>
          </a:prstGeom>
          <a:noFill/>
          <a:ln w="9525">
            <a:noFill/>
            <a:miter lim="800000"/>
            <a:headEnd/>
            <a:tailEnd/>
          </a:ln>
        </p:spPr>
        <p:txBody>
          <a:bodyPr wrap="none" anchor="ctr"/>
          <a:lstStyle/>
          <a:p>
            <a:endParaRPr lang="en-US"/>
          </a:p>
        </p:txBody>
      </p:sp>
      <p:cxnSp>
        <p:nvCxnSpPr>
          <p:cNvPr id="10253" name="AutoShape 13"/>
          <p:cNvCxnSpPr>
            <a:cxnSpLocks noChangeShapeType="1"/>
            <a:stCxn id="10256" idx="2"/>
            <a:endCxn id="10248" idx="0"/>
          </p:cNvCxnSpPr>
          <p:nvPr/>
        </p:nvCxnSpPr>
        <p:spPr bwMode="auto">
          <a:xfrm flipH="1">
            <a:off x="1714500" y="3810000"/>
            <a:ext cx="1866900" cy="1905000"/>
          </a:xfrm>
          <a:prstGeom prst="straightConnector1">
            <a:avLst/>
          </a:prstGeom>
          <a:noFill/>
          <a:ln w="12700">
            <a:solidFill>
              <a:schemeClr val="hlink"/>
            </a:solidFill>
            <a:round/>
            <a:headEnd type="triangle" w="med" len="med"/>
            <a:tailEnd type="triangle" w="med" len="med"/>
          </a:ln>
        </p:spPr>
      </p:cxnSp>
      <p:cxnSp>
        <p:nvCxnSpPr>
          <p:cNvPr id="10254" name="AutoShape 14"/>
          <p:cNvCxnSpPr>
            <a:cxnSpLocks noChangeShapeType="1"/>
            <a:stCxn id="10246" idx="2"/>
            <a:endCxn id="10247" idx="0"/>
          </p:cNvCxnSpPr>
          <p:nvPr/>
        </p:nvCxnSpPr>
        <p:spPr bwMode="auto">
          <a:xfrm>
            <a:off x="3771900" y="3810000"/>
            <a:ext cx="0" cy="1905000"/>
          </a:xfrm>
          <a:prstGeom prst="straightConnector1">
            <a:avLst/>
          </a:prstGeom>
          <a:noFill/>
          <a:ln w="12700">
            <a:solidFill>
              <a:schemeClr val="hlink"/>
            </a:solidFill>
            <a:round/>
            <a:headEnd type="triangle" w="med" len="med"/>
            <a:tailEnd type="triangle" w="med" len="med"/>
          </a:ln>
        </p:spPr>
      </p:cxnSp>
      <p:cxnSp>
        <p:nvCxnSpPr>
          <p:cNvPr id="10255" name="AutoShape 15"/>
          <p:cNvCxnSpPr>
            <a:cxnSpLocks noChangeShapeType="1"/>
            <a:stCxn id="10257" idx="2"/>
            <a:endCxn id="10251" idx="0"/>
          </p:cNvCxnSpPr>
          <p:nvPr/>
        </p:nvCxnSpPr>
        <p:spPr bwMode="auto">
          <a:xfrm>
            <a:off x="3962400" y="3810000"/>
            <a:ext cx="1866900" cy="1905000"/>
          </a:xfrm>
          <a:prstGeom prst="straightConnector1">
            <a:avLst/>
          </a:prstGeom>
          <a:noFill/>
          <a:ln w="12700">
            <a:solidFill>
              <a:schemeClr val="hlink"/>
            </a:solidFill>
            <a:round/>
            <a:headEnd type="triangle" w="med" len="med"/>
            <a:tailEnd type="triangle" w="med" len="med"/>
          </a:ln>
        </p:spPr>
      </p:cxnSp>
      <p:sp>
        <p:nvSpPr>
          <p:cNvPr id="10256" name="Rectangle 16"/>
          <p:cNvSpPr>
            <a:spLocks noChangeArrowheads="1"/>
          </p:cNvSpPr>
          <p:nvPr/>
        </p:nvSpPr>
        <p:spPr bwMode="auto">
          <a:xfrm>
            <a:off x="3505200" y="3657600"/>
            <a:ext cx="152400" cy="152400"/>
          </a:xfrm>
          <a:prstGeom prst="rect">
            <a:avLst/>
          </a:prstGeom>
          <a:noFill/>
          <a:ln w="9525">
            <a:noFill/>
            <a:miter lim="800000"/>
            <a:headEnd/>
            <a:tailEnd/>
          </a:ln>
        </p:spPr>
        <p:txBody>
          <a:bodyPr wrap="none" anchor="ctr"/>
          <a:lstStyle/>
          <a:p>
            <a:endParaRPr lang="en-US"/>
          </a:p>
        </p:txBody>
      </p:sp>
      <p:sp>
        <p:nvSpPr>
          <p:cNvPr id="10257" name="Rectangle 17"/>
          <p:cNvSpPr>
            <a:spLocks noChangeArrowheads="1"/>
          </p:cNvSpPr>
          <p:nvPr/>
        </p:nvSpPr>
        <p:spPr bwMode="auto">
          <a:xfrm>
            <a:off x="3886200" y="3657600"/>
            <a:ext cx="152400" cy="152400"/>
          </a:xfrm>
          <a:prstGeom prst="rect">
            <a:avLst/>
          </a:prstGeom>
          <a:noFill/>
          <a:ln w="9525">
            <a:noFill/>
            <a:miter lim="800000"/>
            <a:headEnd/>
            <a:tailEnd/>
          </a:ln>
        </p:spPr>
        <p:txBody>
          <a:bodyPr wrap="none" anchor="ctr"/>
          <a:lstStyle/>
          <a:p>
            <a:endParaRPr lang="en-US"/>
          </a:p>
        </p:txBody>
      </p:sp>
      <p:sp>
        <p:nvSpPr>
          <p:cNvPr id="10258" name="Rectangle 18"/>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Reformulation</a:t>
            </a:r>
          </a:p>
        </p:txBody>
      </p:sp>
      <p:sp>
        <p:nvSpPr>
          <p:cNvPr id="1288212" name="AutoShape 20"/>
          <p:cNvSpPr>
            <a:spLocks noChangeArrowheads="1"/>
          </p:cNvSpPr>
          <p:nvPr/>
        </p:nvSpPr>
        <p:spPr bwMode="auto">
          <a:xfrm>
            <a:off x="1447800" y="2971800"/>
            <a:ext cx="1562100" cy="304800"/>
          </a:xfrm>
          <a:prstGeom prst="roundRect">
            <a:avLst>
              <a:gd name="adj" fmla="val 16667"/>
            </a:avLst>
          </a:prstGeom>
          <a:solidFill>
            <a:schemeClr val="bg1"/>
          </a:solidFill>
          <a:ln w="9525">
            <a:noFill/>
            <a:round/>
            <a:headEnd/>
            <a:tailEnd/>
          </a:ln>
        </p:spPr>
        <p:txBody>
          <a:bodyPr wrap="none" anchor="ctr"/>
          <a:lstStyle/>
          <a:p>
            <a:pPr defTabSz="417513" eaLnBrk="1" hangingPunct="1"/>
            <a:r>
              <a:rPr lang="en-US"/>
              <a:t>Reformulation</a:t>
            </a:r>
          </a:p>
        </p:txBody>
      </p:sp>
      <p:cxnSp>
        <p:nvCxnSpPr>
          <p:cNvPr id="10260" name="AutoShape 23"/>
          <p:cNvCxnSpPr>
            <a:cxnSpLocks noChangeShapeType="1"/>
            <a:endCxn id="10261" idx="2"/>
          </p:cNvCxnSpPr>
          <p:nvPr/>
        </p:nvCxnSpPr>
        <p:spPr bwMode="auto">
          <a:xfrm flipH="1" flipV="1">
            <a:off x="1600200" y="2057400"/>
            <a:ext cx="552450" cy="457200"/>
          </a:xfrm>
          <a:prstGeom prst="straightConnector1">
            <a:avLst/>
          </a:prstGeom>
          <a:noFill/>
          <a:ln w="12700">
            <a:solidFill>
              <a:schemeClr val="tx1"/>
            </a:solidFill>
            <a:round/>
            <a:headEnd type="triangle" w="med" len="med"/>
            <a:tailEnd/>
          </a:ln>
        </p:spPr>
      </p:cxnSp>
      <p:sp>
        <p:nvSpPr>
          <p:cNvPr id="10261" name="Rectangle 24"/>
          <p:cNvSpPr>
            <a:spLocks noChangeArrowheads="1"/>
          </p:cNvSpPr>
          <p:nvPr/>
        </p:nvSpPr>
        <p:spPr bwMode="auto">
          <a:xfrm>
            <a:off x="1143000" y="1752600"/>
            <a:ext cx="914400" cy="304800"/>
          </a:xfrm>
          <a:prstGeom prst="rect">
            <a:avLst/>
          </a:prstGeom>
          <a:noFill/>
          <a:ln w="9525">
            <a:noFill/>
            <a:miter lim="800000"/>
            <a:headEnd/>
            <a:tailEnd/>
          </a:ln>
        </p:spPr>
        <p:txBody>
          <a:bodyPr wrap="none" tIns="0" bIns="0" anchor="ctr"/>
          <a:lstStyle/>
          <a:p>
            <a:pPr eaLnBrk="1" hangingPunct="1"/>
            <a:r>
              <a:rPr lang="en-US"/>
              <a:t>Query</a:t>
            </a:r>
          </a:p>
        </p:txBody>
      </p:sp>
      <p:sp>
        <p:nvSpPr>
          <p:cNvPr id="1288231" name="Rectangle 39"/>
          <p:cNvSpPr>
            <a:spLocks noChangeArrowheads="1"/>
          </p:cNvSpPr>
          <p:nvPr/>
        </p:nvSpPr>
        <p:spPr bwMode="auto">
          <a:xfrm>
            <a:off x="4648200" y="2057400"/>
            <a:ext cx="4191000" cy="19812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buFontTx/>
              <a:buChar char="•"/>
            </a:pPr>
            <a:r>
              <a:rPr kumimoji="1" lang="en-US" sz="2400">
                <a:solidFill>
                  <a:srgbClr val="292929"/>
                </a:solidFill>
              </a:rPr>
              <a:t>User queries refer to the </a:t>
            </a:r>
            <a:r>
              <a:rPr kumimoji="1" lang="en-US" sz="2400" i="1">
                <a:solidFill>
                  <a:srgbClr val="292929"/>
                </a:solidFill>
              </a:rPr>
              <a:t>global schema</a:t>
            </a:r>
            <a:endParaRPr kumimoji="1" lang="en-US" sz="2400">
              <a:solidFill>
                <a:srgbClr val="292929"/>
              </a:solidFill>
            </a:endParaRPr>
          </a:p>
          <a:p>
            <a:pPr marL="342900" indent="-342900" algn="l">
              <a:spcBef>
                <a:spcPct val="20000"/>
              </a:spcBef>
              <a:buClr>
                <a:srgbClr val="969696"/>
              </a:buClr>
              <a:buFontTx/>
              <a:buChar char="•"/>
            </a:pPr>
            <a:r>
              <a:rPr kumimoji="1" lang="en-US" sz="2400">
                <a:solidFill>
                  <a:srgbClr val="292929"/>
                </a:solidFill>
              </a:rPr>
              <a:t>Data is stored in the sources in a </a:t>
            </a:r>
            <a:r>
              <a:rPr kumimoji="1" lang="en-US" sz="2400" i="1">
                <a:solidFill>
                  <a:srgbClr val="292929"/>
                </a:solidFill>
              </a:rPr>
              <a:t>local schema</a:t>
            </a:r>
          </a:p>
          <a:p>
            <a:pPr marL="342900" indent="-342900" algn="l">
              <a:spcBef>
                <a:spcPct val="20000"/>
              </a:spcBef>
              <a:buClr>
                <a:srgbClr val="969696"/>
              </a:buClr>
              <a:buFontTx/>
              <a:buChar char="•"/>
            </a:pPr>
            <a:r>
              <a:rPr kumimoji="1" lang="en-US" sz="2400">
                <a:solidFill>
                  <a:srgbClr val="292929"/>
                </a:solidFill>
              </a:rPr>
              <a:t>Rewriting algorithms</a:t>
            </a:r>
            <a:endParaRPr kumimoji="1" lang="en-US" sz="2400" i="1">
              <a:solidFill>
                <a:srgbClr val="292929"/>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8821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288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8212" grpId="0" animBg="1"/>
      <p:bldP spid="12882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323" name="AutoShape 11"/>
          <p:cNvSpPr>
            <a:spLocks noChangeArrowheads="1"/>
          </p:cNvSpPr>
          <p:nvPr/>
        </p:nvSpPr>
        <p:spPr bwMode="auto">
          <a:xfrm>
            <a:off x="4724400" y="3352800"/>
            <a:ext cx="533400" cy="1143000"/>
          </a:xfrm>
          <a:prstGeom prst="downArrow">
            <a:avLst>
              <a:gd name="adj1" fmla="val 50000"/>
              <a:gd name="adj2" fmla="val 53571"/>
            </a:avLst>
          </a:prstGeom>
          <a:gradFill rotWithShape="1">
            <a:gsLst>
              <a:gs pos="0">
                <a:schemeClr val="accent2">
                  <a:gamma/>
                  <a:tint val="0"/>
                  <a:invGamma/>
                </a:schemeClr>
              </a:gs>
              <a:gs pos="100000">
                <a:schemeClr val="accent2"/>
              </a:gs>
            </a:gsLst>
            <a:lin ang="5400000" scaled="1"/>
          </a:gradFill>
          <a:ln w="9525">
            <a:noFill/>
            <a:miter lim="800000"/>
            <a:headEnd/>
            <a:tailEnd/>
          </a:ln>
          <a:effectLst/>
        </p:spPr>
        <p:txBody>
          <a:bodyPr wrap="none" anchor="ctr"/>
          <a:lstStyle/>
          <a:p>
            <a:pPr>
              <a:defRPr/>
            </a:pPr>
            <a:endParaRPr lang="en-US"/>
          </a:p>
        </p:txBody>
      </p:sp>
      <p:sp>
        <p:nvSpPr>
          <p:cNvPr id="11267" name="Rectangle 2"/>
          <p:cNvSpPr>
            <a:spLocks noGrp="1" noChangeArrowheads="1"/>
          </p:cNvSpPr>
          <p:nvPr>
            <p:ph type="title"/>
          </p:nvPr>
        </p:nvSpPr>
        <p:spPr/>
        <p:txBody>
          <a:bodyPr/>
          <a:lstStyle/>
          <a:p>
            <a:r>
              <a:rPr lang="en-US"/>
              <a:t>Issues for Query Processing</a:t>
            </a:r>
          </a:p>
        </p:txBody>
      </p:sp>
      <p:sp>
        <p:nvSpPr>
          <p:cNvPr id="11268" name="Rectangle 4"/>
          <p:cNvSpPr>
            <a:spLocks noChangeArrowheads="1"/>
          </p:cNvSpPr>
          <p:nvPr/>
        </p:nvSpPr>
        <p:spPr bwMode="auto">
          <a:xfrm>
            <a:off x="152400" y="1066800"/>
            <a:ext cx="8229600" cy="533400"/>
          </a:xfrm>
          <a:prstGeom prst="rect">
            <a:avLst/>
          </a:prstGeom>
          <a:noFill/>
          <a:ln w="9525">
            <a:noFill/>
            <a:miter lim="800000"/>
            <a:headEnd/>
            <a:tailEnd/>
          </a:ln>
        </p:spPr>
        <p:txBody>
          <a:bodyPr lIns="92075" tIns="46038" rIns="92075" bIns="46038" anchor="ctr"/>
          <a:lstStyle/>
          <a:p>
            <a:pPr algn="l"/>
            <a:r>
              <a:rPr kumimoji="1" lang="en-US" sz="2000" b="1">
                <a:solidFill>
                  <a:srgbClr val="4D4D4D"/>
                </a:solidFill>
              </a:rPr>
              <a:t>Reformulation</a:t>
            </a:r>
          </a:p>
        </p:txBody>
      </p:sp>
      <p:sp>
        <p:nvSpPr>
          <p:cNvPr id="11269" name="AutoShape 5"/>
          <p:cNvSpPr>
            <a:spLocks noChangeArrowheads="1"/>
          </p:cNvSpPr>
          <p:nvPr/>
        </p:nvSpPr>
        <p:spPr bwMode="auto">
          <a:xfrm>
            <a:off x="762000" y="1828800"/>
            <a:ext cx="1981200" cy="1949450"/>
          </a:xfrm>
          <a:prstGeom prst="roundRect">
            <a:avLst>
              <a:gd name="adj" fmla="val 3380"/>
            </a:avLst>
          </a:prstGeom>
          <a:solidFill>
            <a:srgbClr val="CCCC99"/>
          </a:solidFill>
          <a:ln w="25400">
            <a:noFill/>
            <a:round/>
            <a:headEnd/>
            <a:tailEnd/>
          </a:ln>
        </p:spPr>
        <p:txBody>
          <a:bodyPr wrap="none"/>
          <a:lstStyle/>
          <a:p>
            <a:r>
              <a:rPr lang="en-US" b="1"/>
              <a:t>Global Schema</a:t>
            </a:r>
          </a:p>
        </p:txBody>
      </p:sp>
      <p:sp>
        <p:nvSpPr>
          <p:cNvPr id="11270" name="AutoShape 6"/>
          <p:cNvSpPr>
            <a:spLocks noChangeArrowheads="1"/>
          </p:cNvSpPr>
          <p:nvPr/>
        </p:nvSpPr>
        <p:spPr bwMode="auto">
          <a:xfrm>
            <a:off x="990600" y="2209800"/>
            <a:ext cx="1524000" cy="12954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t>
            </a:r>
          </a:p>
          <a:p>
            <a:pPr algn="l" defTabSz="417513" eaLnBrk="1" hangingPunct="1"/>
            <a:r>
              <a:rPr lang="en-US" sz="1200"/>
              <a:t>Title</a:t>
            </a:r>
          </a:p>
          <a:p>
            <a:pPr algn="l" defTabSz="417513" eaLnBrk="1" hangingPunct="1"/>
            <a:r>
              <a:rPr lang="en-US" sz="1200"/>
              <a:t>ISBN</a:t>
            </a:r>
          </a:p>
          <a:p>
            <a:pPr algn="l" defTabSz="417513" eaLnBrk="1" hangingPunct="1"/>
            <a:r>
              <a:rPr lang="en-US" sz="1200"/>
              <a:t>Price</a:t>
            </a:r>
          </a:p>
          <a:p>
            <a:pPr algn="l" defTabSz="417513" eaLnBrk="1" hangingPunct="1"/>
            <a:r>
              <a:rPr lang="en-US" sz="1200"/>
              <a:t>DiscountPrice</a:t>
            </a:r>
          </a:p>
          <a:p>
            <a:pPr algn="l" defTabSz="417513" eaLnBrk="1" hangingPunct="1"/>
            <a:r>
              <a:rPr lang="en-US" sz="1200"/>
              <a:t>Edition</a:t>
            </a:r>
          </a:p>
        </p:txBody>
      </p:sp>
      <p:sp>
        <p:nvSpPr>
          <p:cNvPr id="11271" name="AutoShape 7"/>
          <p:cNvSpPr>
            <a:spLocks noChangeArrowheads="1"/>
          </p:cNvSpPr>
          <p:nvPr/>
        </p:nvSpPr>
        <p:spPr bwMode="auto">
          <a:xfrm>
            <a:off x="609600" y="4191000"/>
            <a:ext cx="2286000" cy="2362200"/>
          </a:xfrm>
          <a:prstGeom prst="roundRect">
            <a:avLst>
              <a:gd name="adj" fmla="val 7991"/>
            </a:avLst>
          </a:prstGeom>
          <a:solidFill>
            <a:srgbClr val="CCCC99"/>
          </a:solidFill>
          <a:ln w="25400">
            <a:noFill/>
            <a:round/>
            <a:headEnd/>
            <a:tailEnd/>
          </a:ln>
        </p:spPr>
        <p:txBody>
          <a:bodyPr wrap="none"/>
          <a:lstStyle/>
          <a:p>
            <a:r>
              <a:rPr lang="en-US" b="1"/>
              <a:t>Local Schema A</a:t>
            </a:r>
          </a:p>
        </p:txBody>
      </p:sp>
      <p:sp>
        <p:nvSpPr>
          <p:cNvPr id="11272" name="AutoShape 8"/>
          <p:cNvSpPr>
            <a:spLocks noChangeArrowheads="1"/>
          </p:cNvSpPr>
          <p:nvPr/>
        </p:nvSpPr>
        <p:spPr bwMode="auto">
          <a:xfrm>
            <a:off x="838200" y="4572000"/>
            <a:ext cx="1828800" cy="1828800"/>
          </a:xfrm>
          <a:prstGeom prst="roundRect">
            <a:avLst>
              <a:gd name="adj" fmla="val 9375"/>
            </a:avLst>
          </a:prstGeom>
          <a:solidFill>
            <a:schemeClr val="bg1"/>
          </a:solidFill>
          <a:ln w="12700">
            <a:solidFill>
              <a:schemeClr val="bg2"/>
            </a:solidFill>
            <a:round/>
            <a:headEnd/>
            <a:tailEnd/>
          </a:ln>
        </p:spPr>
        <p:txBody>
          <a:bodyPr wrap="none"/>
          <a:lstStyle/>
          <a:p>
            <a:pPr algn="l" defTabSz="417513" eaLnBrk="1" hangingPunct="1"/>
            <a:r>
              <a:rPr lang="en-US" b="1" u="sng">
                <a:solidFill>
                  <a:schemeClr val="accent2"/>
                </a:solidFill>
              </a:rPr>
              <a:t>BooksAndMusic</a:t>
            </a:r>
          </a:p>
          <a:p>
            <a:pPr algn="l" defTabSz="417513" eaLnBrk="1" hangingPunct="1"/>
            <a:r>
              <a:rPr lang="en-US" sz="1200"/>
              <a:t>Title</a:t>
            </a:r>
          </a:p>
          <a:p>
            <a:pPr algn="l" defTabSz="417513" eaLnBrk="1" hangingPunct="1"/>
            <a:r>
              <a:rPr lang="en-US" sz="1200"/>
              <a:t>Author</a:t>
            </a:r>
          </a:p>
          <a:p>
            <a:pPr algn="l" defTabSz="417513" eaLnBrk="1" hangingPunct="1"/>
            <a:r>
              <a:rPr lang="en-US" sz="1200"/>
              <a:t>Publisher</a:t>
            </a:r>
          </a:p>
          <a:p>
            <a:pPr algn="l" defTabSz="417513" eaLnBrk="1" hangingPunct="1"/>
            <a:r>
              <a:rPr lang="en-US" sz="1200"/>
              <a:t>ItemID</a:t>
            </a:r>
          </a:p>
          <a:p>
            <a:pPr algn="l" defTabSz="417513" eaLnBrk="1" hangingPunct="1"/>
            <a:r>
              <a:rPr lang="en-US" sz="1200"/>
              <a:t>ItemType</a:t>
            </a:r>
          </a:p>
          <a:p>
            <a:pPr algn="l" defTabSz="417513" eaLnBrk="1" hangingPunct="1"/>
            <a:r>
              <a:rPr lang="en-US" sz="1200"/>
              <a:t>SuggestedPrice</a:t>
            </a:r>
          </a:p>
          <a:p>
            <a:pPr algn="l" defTabSz="417513" eaLnBrk="1" hangingPunct="1"/>
            <a:r>
              <a:rPr lang="en-US" sz="1200"/>
              <a:t>Categories</a:t>
            </a:r>
          </a:p>
          <a:p>
            <a:pPr algn="l" defTabSz="417513" eaLnBrk="1" hangingPunct="1"/>
            <a:r>
              <a:rPr lang="en-US" sz="1200"/>
              <a:t>Keywords</a:t>
            </a:r>
          </a:p>
        </p:txBody>
      </p:sp>
      <p:sp>
        <p:nvSpPr>
          <p:cNvPr id="11273" name="Rectangle 9"/>
          <p:cNvSpPr>
            <a:spLocks noChangeArrowheads="1"/>
          </p:cNvSpPr>
          <p:nvPr/>
        </p:nvSpPr>
        <p:spPr bwMode="auto">
          <a:xfrm>
            <a:off x="3124200" y="2057400"/>
            <a:ext cx="4724400" cy="13716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2400">
                <a:solidFill>
                  <a:srgbClr val="292929"/>
                </a:solidFill>
              </a:rPr>
              <a:t>SELECT ISBN, Price</a:t>
            </a:r>
          </a:p>
          <a:p>
            <a:pPr marL="342900" indent="-342900" algn="l">
              <a:spcBef>
                <a:spcPct val="20000"/>
              </a:spcBef>
              <a:buClr>
                <a:srgbClr val="969696"/>
              </a:buClr>
            </a:pPr>
            <a:r>
              <a:rPr kumimoji="1" lang="en-US" sz="2400">
                <a:solidFill>
                  <a:srgbClr val="292929"/>
                </a:solidFill>
              </a:rPr>
              <a:t>FROM Books</a:t>
            </a:r>
          </a:p>
          <a:p>
            <a:pPr marL="342900" indent="-342900" algn="l">
              <a:spcBef>
                <a:spcPct val="20000"/>
              </a:spcBef>
              <a:buClr>
                <a:srgbClr val="969696"/>
              </a:buClr>
            </a:pPr>
            <a:r>
              <a:rPr kumimoji="1" lang="en-US" sz="2400">
                <a:solidFill>
                  <a:srgbClr val="292929"/>
                </a:solidFill>
              </a:rPr>
              <a:t>WHERE Title = ‘on the road’</a:t>
            </a:r>
            <a:endParaRPr kumimoji="1" lang="en-US" sz="2400" i="1">
              <a:solidFill>
                <a:srgbClr val="292929"/>
              </a:solidFill>
            </a:endParaRPr>
          </a:p>
        </p:txBody>
      </p:sp>
      <p:sp>
        <p:nvSpPr>
          <p:cNvPr id="1293322" name="Rectangle 10"/>
          <p:cNvSpPr>
            <a:spLocks noChangeArrowheads="1"/>
          </p:cNvSpPr>
          <p:nvPr/>
        </p:nvSpPr>
        <p:spPr bwMode="auto">
          <a:xfrm>
            <a:off x="3124200" y="4495800"/>
            <a:ext cx="5181600" cy="1828800"/>
          </a:xfrm>
          <a:prstGeom prst="rect">
            <a:avLst/>
          </a:prstGeom>
          <a:noFill/>
          <a:ln w="9525">
            <a:noFill/>
            <a:miter lim="800000"/>
            <a:headEnd/>
            <a:tailEnd/>
          </a:ln>
        </p:spPr>
        <p:txBody>
          <a:bodyPr lIns="92075" tIns="46038" rIns="92075" bIns="46038"/>
          <a:lstStyle/>
          <a:p>
            <a:pPr marL="342900" indent="-342900" algn="l">
              <a:spcBef>
                <a:spcPct val="20000"/>
              </a:spcBef>
              <a:buClr>
                <a:srgbClr val="969696"/>
              </a:buClr>
            </a:pPr>
            <a:r>
              <a:rPr kumimoji="1" lang="en-US" sz="2400">
                <a:solidFill>
                  <a:srgbClr val="292929"/>
                </a:solidFill>
              </a:rPr>
              <a:t>SELECT ItemID, SuggestedPrice</a:t>
            </a:r>
          </a:p>
          <a:p>
            <a:pPr marL="342900" indent="-342900" algn="l">
              <a:spcBef>
                <a:spcPct val="20000"/>
              </a:spcBef>
              <a:buClr>
                <a:srgbClr val="969696"/>
              </a:buClr>
            </a:pPr>
            <a:r>
              <a:rPr kumimoji="1" lang="en-US" sz="2400">
                <a:solidFill>
                  <a:srgbClr val="292929"/>
                </a:solidFill>
              </a:rPr>
              <a:t>FROM BooksAndMusic</a:t>
            </a:r>
          </a:p>
          <a:p>
            <a:pPr marL="342900" indent="-342900" algn="l">
              <a:spcBef>
                <a:spcPct val="20000"/>
              </a:spcBef>
              <a:buClr>
                <a:srgbClr val="969696"/>
              </a:buClr>
            </a:pPr>
            <a:r>
              <a:rPr kumimoji="1" lang="en-US" sz="2400">
                <a:solidFill>
                  <a:srgbClr val="292929"/>
                </a:solidFill>
              </a:rPr>
              <a:t>WHERE Title = ‘on the road’</a:t>
            </a:r>
          </a:p>
          <a:p>
            <a:pPr marL="342900" indent="-342900" algn="l">
              <a:spcBef>
                <a:spcPct val="20000"/>
              </a:spcBef>
              <a:buClr>
                <a:srgbClr val="969696"/>
              </a:buClr>
            </a:pPr>
            <a:r>
              <a:rPr kumimoji="1" lang="en-US" sz="2400">
                <a:solidFill>
                  <a:srgbClr val="292929"/>
                </a:solidFill>
              </a:rPr>
              <a:t>AND ItemType = ‘Books’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293323"/>
                                        </p:tgtEl>
                                        <p:attrNameLst>
                                          <p:attrName>style.visibility</p:attrName>
                                        </p:attrNameLst>
                                      </p:cBhvr>
                                      <p:to>
                                        <p:strVal val="visible"/>
                                      </p:to>
                                    </p:set>
                                    <p:animEffect transition="in" filter="wipe(up)">
                                      <p:cBhvr>
                                        <p:cTn id="7" dur="500"/>
                                        <p:tgtEl>
                                          <p:spTgt spid="1293323"/>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293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3323" grpId="0" animBg="1"/>
      <p:bldP spid="1293322" grpId="0"/>
    </p:bldLst>
  </p:timing>
</p:sld>
</file>

<file path=ppt/theme/theme1.xml><?xml version="1.0" encoding="utf-8"?>
<a:theme xmlns:a="http://schemas.openxmlformats.org/drawingml/2006/main" name="Contemporary">
  <a:themeElements>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fontScheme name="Contemporary">
      <a:majorFont>
        <a:latin typeface="Arial Black"/>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Designs\Contemporary.pot</Template>
  <TotalTime>120508</TotalTime>
  <Words>1890</Words>
  <Application>Microsoft Macintosh PowerPoint</Application>
  <PresentationFormat>On-screen Show (4:3)</PresentationFormat>
  <Paragraphs>639</Paragraphs>
  <Slides>23</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Wingdings</vt:lpstr>
      <vt:lpstr>Arial Black</vt:lpstr>
      <vt:lpstr>Verdana</vt:lpstr>
      <vt:lpstr>Webdings</vt:lpstr>
      <vt:lpstr>Contemporary</vt:lpstr>
      <vt:lpstr>Data Integration Systems: An Introduction</vt:lpstr>
      <vt:lpstr>Data Warehouse Architecture</vt:lpstr>
      <vt:lpstr>Virtual Integration Architecture</vt:lpstr>
      <vt:lpstr>Virtual Integration Architecture</vt:lpstr>
      <vt:lpstr>Schema Mappings</vt:lpstr>
      <vt:lpstr>Issues for Schema Mappings</vt:lpstr>
      <vt:lpstr>Virtual Integration Architecture</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Issues for Query Processing</vt:lpstr>
      <vt:lpstr>Community-Based Integration</vt:lpstr>
      <vt:lpstr>Peer-Based Integration</vt:lpstr>
      <vt:lpstr>Peer-Based Integration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Query Languages for Semistructured Data</dc:title>
  <dc:creator>Michail Petropoulos</dc:creator>
  <cp:lastModifiedBy>Velegrakis, I. (Yannis)</cp:lastModifiedBy>
  <cp:revision>2151</cp:revision>
  <cp:lastPrinted>2024-03-14T07:37:43Z</cp:lastPrinted>
  <dcterms:created xsi:type="dcterms:W3CDTF">1998-09-18T18:44:33Z</dcterms:created>
  <dcterms:modified xsi:type="dcterms:W3CDTF">2024-03-14T07:39:00Z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3</vt:i4>
  </property>
  <property fmtid="{D5CDD505-2E9C-101B-9397-08002B2CF9AE}" pid="6" name="ScreenUsage">
    <vt:i4>2</vt:i4>
  </property>
  <property fmtid="{D5CDD505-2E9C-101B-9397-08002B2CF9AE}" pid="7" name="MailAddress">
    <vt:lpwstr/>
  </property>
  <property fmtid="{D5CDD505-2E9C-101B-9397-08002B2CF9AE}" pid="8" name="HomePage">
    <vt:lpwstr>http://www-cse.ucsd.edu/~mpetropo/</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D:\WINNT\Profiles\mike\Desktop</vt:lpwstr>
  </property>
</Properties>
</file>