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278" r:id="rId18"/>
    <p:sldId id="280" r:id="rId19"/>
    <p:sldId id="281" r:id="rId20"/>
    <p:sldId id="282" r:id="rId21"/>
    <p:sldId id="270" r:id="rId22"/>
    <p:sldId id="266" r:id="rId23"/>
    <p:sldId id="268" r:id="rId24"/>
    <p:sldId id="258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30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91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9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00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46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07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7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09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07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13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87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27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" y="366"/>
            <a:ext cx="9143024" cy="685726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45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70400" y="2636912"/>
            <a:ext cx="6550496" cy="945058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AirHockey</a:t>
            </a:r>
            <a:endParaRPr lang="ru-RU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n-lt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79712" y="4556802"/>
            <a:ext cx="6858000" cy="1655762"/>
          </a:xfrm>
        </p:spPr>
        <p:txBody>
          <a:bodyPr>
            <a:normAutofit/>
          </a:bodyPr>
          <a:lstStyle/>
          <a:p>
            <a:pPr algn="r"/>
            <a:r>
              <a:rPr lang="ru-RU" dirty="0" smtClean="0">
                <a:solidFill>
                  <a:srgbClr val="1F5480"/>
                </a:solidFill>
              </a:rPr>
              <a:t>Выполнил:</a:t>
            </a:r>
          </a:p>
          <a:p>
            <a:pPr algn="r"/>
            <a:r>
              <a:rPr lang="ru-RU" dirty="0">
                <a:solidFill>
                  <a:srgbClr val="1F5480"/>
                </a:solidFill>
              </a:rPr>
              <a:t>с</a:t>
            </a:r>
            <a:r>
              <a:rPr lang="ru-RU" dirty="0" smtClean="0">
                <a:solidFill>
                  <a:srgbClr val="1F5480"/>
                </a:solidFill>
              </a:rPr>
              <a:t>тудент 2 курса факультета ПМ-ПУ</a:t>
            </a:r>
          </a:p>
          <a:p>
            <a:pPr algn="r"/>
            <a:r>
              <a:rPr lang="ru-RU" dirty="0" smtClean="0">
                <a:solidFill>
                  <a:srgbClr val="1F5480"/>
                </a:solidFill>
              </a:rPr>
              <a:t>Величко К.А.</a:t>
            </a:r>
            <a:endParaRPr lang="ru-RU" dirty="0">
              <a:solidFill>
                <a:srgbClr val="1F548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9872" y="621943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1F5480"/>
                </a:solidFill>
              </a:rPr>
              <a:t>Санкт-Петербург, </a:t>
            </a:r>
            <a:r>
              <a:rPr lang="ru-RU" dirty="0">
                <a:solidFill>
                  <a:srgbClr val="1F5480"/>
                </a:solidFill>
              </a:rPr>
              <a:t>2019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0400" y="18864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Санкт-Петербургский государственный университет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84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4248" y="188640"/>
            <a:ext cx="2339752" cy="92598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1F5480"/>
                </a:solidFill>
              </a:rPr>
              <a:t>Plat</a:t>
            </a:r>
            <a:endParaRPr lang="ru-RU" sz="3200" b="1" dirty="0">
              <a:solidFill>
                <a:srgbClr val="1F5480"/>
              </a:solidFill>
            </a:endParaRPr>
          </a:p>
        </p:txBody>
      </p:sp>
      <p:pic>
        <p:nvPicPr>
          <p:cNvPr id="2050" name="Picture 2" descr="C:\Users\Кирилл\Desktop\Pl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4572000" cy="490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93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88224" y="188640"/>
            <a:ext cx="2555776" cy="92598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1F5480"/>
                </a:solidFill>
              </a:rPr>
              <a:t>MyPlat</a:t>
            </a:r>
            <a:endParaRPr lang="ru-RU" sz="3200" b="1" dirty="0">
              <a:solidFill>
                <a:srgbClr val="1F5480"/>
              </a:solidFill>
            </a:endParaRPr>
          </a:p>
        </p:txBody>
      </p:sp>
      <p:pic>
        <p:nvPicPr>
          <p:cNvPr id="3074" name="Picture 2" descr="C:\Users\Кирилл\Desktop\Скрины для ардуино\MyPl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6584950" cy="432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06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56176" y="188640"/>
            <a:ext cx="2987824" cy="92598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1F5480"/>
                </a:solidFill>
              </a:rPr>
              <a:t>EnemyPlat</a:t>
            </a:r>
            <a:endParaRPr lang="ru-RU" sz="3200" b="1" dirty="0">
              <a:solidFill>
                <a:srgbClr val="1F5480"/>
              </a:solidFill>
            </a:endParaRPr>
          </a:p>
        </p:txBody>
      </p:sp>
      <p:pic>
        <p:nvPicPr>
          <p:cNvPr id="4098" name="Picture 2" descr="C:\Users\Кирилл\Desktop\Скрины для ардуино\EnemyPl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5" y="1124744"/>
            <a:ext cx="4864282" cy="538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1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64288" y="188640"/>
            <a:ext cx="1979712" cy="92598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1F5480"/>
                </a:solidFill>
              </a:rPr>
              <a:t>Field</a:t>
            </a:r>
            <a:endParaRPr lang="ru-RU" sz="3200" b="1" dirty="0">
              <a:solidFill>
                <a:srgbClr val="1F5480"/>
              </a:solidFill>
            </a:endParaRPr>
          </a:p>
        </p:txBody>
      </p:sp>
      <p:pic>
        <p:nvPicPr>
          <p:cNvPr id="5122" name="Picture 2" descr="C:\Users\Кирилл\Desktop\Скрины для ардуино\Fie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4838700" cy="515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35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76256" y="188640"/>
            <a:ext cx="2267744" cy="92598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1F5480"/>
                </a:solidFill>
              </a:rPr>
              <a:t>Menu</a:t>
            </a:r>
            <a:endParaRPr lang="ru-RU" sz="3200" b="1" dirty="0">
              <a:solidFill>
                <a:srgbClr val="1F5480"/>
              </a:solidFill>
            </a:endParaRPr>
          </a:p>
        </p:txBody>
      </p:sp>
      <p:pic>
        <p:nvPicPr>
          <p:cNvPr id="6146" name="Picture 2" descr="C:\Users\Кирилл\Desktop\Скрины для ардуино\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6370638" cy="399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88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16216" y="188640"/>
            <a:ext cx="2627784" cy="92598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1F5480"/>
                </a:solidFill>
              </a:rPr>
              <a:t>Name</a:t>
            </a:r>
            <a:endParaRPr lang="ru-RU" sz="3200" b="1" dirty="0">
              <a:solidFill>
                <a:srgbClr val="1F5480"/>
              </a:solidFill>
            </a:endParaRPr>
          </a:p>
        </p:txBody>
      </p:sp>
      <p:pic>
        <p:nvPicPr>
          <p:cNvPr id="7170" name="Picture 2" descr="C:\Users\Кирилл\Desktop\Скрины для ардуино\N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0337"/>
            <a:ext cx="930064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93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60232" y="188640"/>
            <a:ext cx="2483768" cy="92598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1F5480"/>
                </a:solidFill>
              </a:rPr>
              <a:t>Set</a:t>
            </a:r>
            <a:endParaRPr lang="ru-RU" sz="3200" b="1" dirty="0">
              <a:solidFill>
                <a:srgbClr val="1F5480"/>
              </a:solidFill>
            </a:endParaRPr>
          </a:p>
        </p:txBody>
      </p:sp>
      <p:pic>
        <p:nvPicPr>
          <p:cNvPr id="8194" name="Picture 2" descr="C:\Users\Кирилл\Desktop\Скрины для ардуино\S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1" y="1143000"/>
            <a:ext cx="618807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30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88224" y="188640"/>
            <a:ext cx="2555776" cy="92598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1F5480"/>
                </a:solidFill>
              </a:rPr>
              <a:t>Table</a:t>
            </a:r>
            <a:endParaRPr lang="ru-RU" sz="3200" b="1" dirty="0">
              <a:solidFill>
                <a:srgbClr val="1F5480"/>
              </a:solidFill>
            </a:endParaRPr>
          </a:p>
        </p:txBody>
      </p:sp>
      <p:pic>
        <p:nvPicPr>
          <p:cNvPr id="9218" name="Picture 2" descr="C:\Users\Кирилл\Desktop\Скрины для ардуино\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3" y="1099258"/>
            <a:ext cx="4822087" cy="407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75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2427" y="116632"/>
            <a:ext cx="3275856" cy="925985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rgbClr val="1F5480"/>
                </a:solidFill>
              </a:rPr>
              <a:t>Главный файл</a:t>
            </a:r>
            <a:endParaRPr lang="ru-RU" sz="3200" b="1" dirty="0">
              <a:solidFill>
                <a:srgbClr val="1F5480"/>
              </a:solidFill>
            </a:endParaRPr>
          </a:p>
        </p:txBody>
      </p:sp>
      <p:pic>
        <p:nvPicPr>
          <p:cNvPr id="10242" name="Picture 2" descr="C:\Users\Кирилл\Desktop\Скрины для ардуино\MainFir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68144" cy="457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Кирилл\Desktop\Скрины для ардуино\MainSeco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64789"/>
            <a:ext cx="4333255" cy="239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79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07904" y="188640"/>
            <a:ext cx="5436096" cy="92598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1F5480"/>
                </a:solidFill>
              </a:rPr>
              <a:t>void s</a:t>
            </a:r>
            <a:r>
              <a:rPr lang="en-US" sz="4000" b="1" dirty="0" smtClean="0">
                <a:solidFill>
                  <a:srgbClr val="1F5480"/>
                </a:solidFill>
              </a:rPr>
              <a:t>etup()</a:t>
            </a:r>
            <a:endParaRPr lang="ru-RU" sz="3200" b="1" dirty="0">
              <a:solidFill>
                <a:srgbClr val="1F5480"/>
              </a:solidFill>
            </a:endParaRPr>
          </a:p>
        </p:txBody>
      </p:sp>
      <p:pic>
        <p:nvPicPr>
          <p:cNvPr id="11266" name="Picture 2" descr="C:\Users\Кирилл\Desktop\Скрины для ардуино\set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566"/>
            <a:ext cx="7162800" cy="570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5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5816" y="188640"/>
            <a:ext cx="5832648" cy="925985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Общая постановка задачи</a:t>
            </a:r>
            <a:endParaRPr lang="ru-RU" b="1" dirty="0">
              <a:solidFill>
                <a:srgbClr val="1F548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412776"/>
            <a:ext cx="8712968" cy="49082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>
                <a:cs typeface="Times New Roman" pitchFamily="18" charset="0"/>
              </a:rPr>
              <a:t>	Повторить геймплей аэрохоккея для одного </a:t>
            </a:r>
            <a:r>
              <a:rPr lang="ru-RU" sz="2000" dirty="0">
                <a:cs typeface="Times New Roman" pitchFamily="18" charset="0"/>
              </a:rPr>
              <a:t>игрока на </a:t>
            </a:r>
            <a:r>
              <a:rPr lang="ru-RU" sz="2000" dirty="0" smtClean="0">
                <a:cs typeface="Times New Roman" pitchFamily="18" charset="0"/>
              </a:rPr>
              <a:t>«</a:t>
            </a:r>
            <a:r>
              <a:rPr lang="en-US" sz="2000" dirty="0" smtClean="0">
                <a:cs typeface="Times New Roman" pitchFamily="18" charset="0"/>
              </a:rPr>
              <a:t>A</a:t>
            </a:r>
            <a:r>
              <a:rPr lang="ru-RU" sz="2000" dirty="0" err="1" smtClean="0">
                <a:cs typeface="Times New Roman" pitchFamily="18" charset="0"/>
              </a:rPr>
              <a:t>rduino</a:t>
            </a:r>
            <a:r>
              <a:rPr lang="ru-RU" sz="2000" dirty="0" smtClean="0">
                <a:cs typeface="Times New Roman" pitchFamily="18" charset="0"/>
              </a:rPr>
              <a:t>» </a:t>
            </a:r>
            <a:r>
              <a:rPr lang="ru-RU" sz="2000" dirty="0">
                <a:cs typeface="Times New Roman" pitchFamily="18" charset="0"/>
              </a:rPr>
              <a:t>с цветным сенсорным экраном с разрешением 320х240.</a:t>
            </a:r>
          </a:p>
        </p:txBody>
      </p:sp>
      <p:pic>
        <p:nvPicPr>
          <p:cNvPr id="16387" name="Picture 3" descr="C:\Users\Кирилл\Desktop\Скрины для ардуино\aerohokkey_en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2985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11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07904" y="188640"/>
            <a:ext cx="5436096" cy="92598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1F5480"/>
                </a:solidFill>
              </a:rPr>
              <a:t>void loop()</a:t>
            </a:r>
            <a:endParaRPr lang="ru-RU" sz="3200" b="1" dirty="0">
              <a:solidFill>
                <a:srgbClr val="1F548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55976" y="1124745"/>
            <a:ext cx="4788024" cy="720080"/>
          </a:xfrm>
        </p:spPr>
        <p:txBody>
          <a:bodyPr>
            <a:normAutofit/>
          </a:bodyPr>
          <a:lstStyle/>
          <a:p>
            <a:pPr algn="just"/>
            <a:r>
              <a:rPr lang="ru-RU" sz="2000" dirty="0" smtClean="0">
                <a:cs typeface="Times New Roman" pitchFamily="18" charset="0"/>
              </a:rPr>
              <a:t>Состоит из двух блоков – обработка меню и сама игра.</a:t>
            </a:r>
          </a:p>
        </p:txBody>
      </p:sp>
      <p:pic>
        <p:nvPicPr>
          <p:cNvPr id="12290" name="Picture 2" descr="C:\Users\Кирилл\Desktop\Скрины для ардуино\loopWhileSeco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4144963" cy="371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0" y="4859761"/>
            <a:ext cx="4788024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000" dirty="0" smtClean="0">
                <a:cs typeface="Times New Roman" pitchFamily="18" charset="0"/>
              </a:rPr>
              <a:t>Второй блок</a:t>
            </a:r>
            <a:endParaRPr lang="ru-RU" sz="20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5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467544" y="2420888"/>
            <a:ext cx="7848872" cy="1944216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Инструкция по эксплуатации.</a:t>
            </a:r>
            <a:endParaRPr lang="ru-RU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491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5816" y="188640"/>
            <a:ext cx="5832648" cy="925985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1F5480"/>
                </a:solidFill>
              </a:rPr>
              <a:t>Начало игры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8892480" cy="5184576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100" dirty="0">
                <a:cs typeface="Times New Roman" pitchFamily="18" charset="0"/>
              </a:rPr>
              <a:t>При запуске программы пользователь встретит </a:t>
            </a:r>
            <a:r>
              <a:rPr lang="ru-RU" sz="2100" dirty="0" smtClean="0">
                <a:cs typeface="Times New Roman" pitchFamily="18" charset="0"/>
              </a:rPr>
              <a:t>анимированную </a:t>
            </a:r>
            <a:r>
              <a:rPr lang="ru-RU" sz="2100" dirty="0">
                <a:cs typeface="Times New Roman" pitchFamily="18" charset="0"/>
              </a:rPr>
              <a:t>вставку, после которой попадет в меню</a:t>
            </a:r>
            <a:r>
              <a:rPr lang="ru-RU" sz="2100" dirty="0" smtClean="0">
                <a:cs typeface="Times New Roman" pitchFamily="18" charset="0"/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100" dirty="0"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2100" dirty="0">
                <a:cs typeface="Times New Roman" pitchFamily="18" charset="0"/>
              </a:rPr>
              <a:t>Во вкладке "N" </a:t>
            </a:r>
            <a:r>
              <a:rPr lang="ru-RU" sz="2100" dirty="0" smtClean="0">
                <a:cs typeface="Times New Roman" pitchFamily="18" charset="0"/>
              </a:rPr>
              <a:t>(</a:t>
            </a:r>
            <a:r>
              <a:rPr lang="ru-RU" sz="2100" dirty="0">
                <a:cs typeface="Times New Roman" pitchFamily="18" charset="0"/>
              </a:rPr>
              <a:t>"</a:t>
            </a:r>
            <a:r>
              <a:rPr lang="en-US" sz="2100" dirty="0" smtClean="0">
                <a:cs typeface="Times New Roman" pitchFamily="18" charset="0"/>
              </a:rPr>
              <a:t>N</a:t>
            </a:r>
            <a:r>
              <a:rPr lang="ru-RU" sz="2100" dirty="0" err="1" smtClean="0">
                <a:cs typeface="Times New Roman" pitchFamily="18" charset="0"/>
              </a:rPr>
              <a:t>ame</a:t>
            </a:r>
            <a:r>
              <a:rPr lang="ru-RU" sz="2100" dirty="0" smtClean="0">
                <a:cs typeface="Times New Roman" pitchFamily="18" charset="0"/>
              </a:rPr>
              <a:t>") </a:t>
            </a:r>
            <a:r>
              <a:rPr lang="ru-RU" sz="2100" dirty="0">
                <a:cs typeface="Times New Roman" pitchFamily="18" charset="0"/>
              </a:rPr>
              <a:t>пользователь может выбрать желаемый </a:t>
            </a:r>
            <a:r>
              <a:rPr lang="ru-RU" sz="2100" dirty="0" err="1">
                <a:cs typeface="Times New Roman" pitchFamily="18" charset="0"/>
              </a:rPr>
              <a:t>никнейм</a:t>
            </a:r>
            <a:r>
              <a:rPr lang="ru-RU" sz="2100" dirty="0">
                <a:cs typeface="Times New Roman" pitchFamily="18" charset="0"/>
              </a:rPr>
              <a:t> из 3 символов. Кружечек слева позволяет идти вверх по алфавиту, справа - вниз. Квадратик переключается на следующий символ. Для выхода необходимо пройти все три символа.</a:t>
            </a:r>
          </a:p>
          <a:p>
            <a:pPr algn="just">
              <a:spcBef>
                <a:spcPts val="0"/>
              </a:spcBef>
            </a:pPr>
            <a:r>
              <a:rPr lang="ru-RU" sz="2100" dirty="0">
                <a:cs typeface="Times New Roman" pitchFamily="18" charset="0"/>
              </a:rPr>
              <a:t>Во вкладке "T" </a:t>
            </a:r>
            <a:r>
              <a:rPr lang="ru-RU" sz="2100" dirty="0" smtClean="0">
                <a:cs typeface="Times New Roman" pitchFamily="18" charset="0"/>
              </a:rPr>
              <a:t>(</a:t>
            </a:r>
            <a:r>
              <a:rPr lang="ru-RU" sz="2100" dirty="0">
                <a:cs typeface="Times New Roman" pitchFamily="18" charset="0"/>
              </a:rPr>
              <a:t>"</a:t>
            </a:r>
            <a:r>
              <a:rPr lang="en-US" sz="2100" dirty="0" smtClean="0">
                <a:cs typeface="Times New Roman" pitchFamily="18" charset="0"/>
              </a:rPr>
              <a:t>T</a:t>
            </a:r>
            <a:r>
              <a:rPr lang="ru-RU" sz="2100" dirty="0" err="1" smtClean="0">
                <a:cs typeface="Times New Roman" pitchFamily="18" charset="0"/>
              </a:rPr>
              <a:t>able</a:t>
            </a:r>
            <a:r>
              <a:rPr lang="ru-RU" sz="2100" dirty="0">
                <a:cs typeface="Times New Roman" pitchFamily="18" charset="0"/>
              </a:rPr>
              <a:t>"</a:t>
            </a:r>
            <a:r>
              <a:rPr lang="ru-RU" sz="2100" dirty="0" smtClean="0">
                <a:cs typeface="Times New Roman" pitchFamily="18" charset="0"/>
              </a:rPr>
              <a:t>) </a:t>
            </a:r>
            <a:r>
              <a:rPr lang="ru-RU" sz="2100" dirty="0">
                <a:cs typeface="Times New Roman" pitchFamily="18" charset="0"/>
              </a:rPr>
              <a:t>пользователь может посмотреть таблицу </a:t>
            </a:r>
            <a:r>
              <a:rPr lang="ru-RU" sz="2100" dirty="0" err="1">
                <a:cs typeface="Times New Roman" pitchFamily="18" charset="0"/>
              </a:rPr>
              <a:t>рекородов</a:t>
            </a:r>
            <a:r>
              <a:rPr lang="ru-RU" sz="2100" dirty="0">
                <a:cs typeface="Times New Roman" pitchFamily="18" charset="0"/>
              </a:rPr>
              <a:t>.</a:t>
            </a:r>
          </a:p>
          <a:p>
            <a:pPr algn="just">
              <a:spcBef>
                <a:spcPts val="0"/>
              </a:spcBef>
            </a:pPr>
            <a:r>
              <a:rPr lang="ru-RU" sz="2100" dirty="0">
                <a:cs typeface="Times New Roman" pitchFamily="18" charset="0"/>
              </a:rPr>
              <a:t>В нижней правой вкладке находятся настройки (на ней изображена шестеренка). В верхнем ряду пользователь может выбрать желаемую скорость для мяча и вражеской платформе, в нижнем - размер мяча.</a:t>
            </a:r>
          </a:p>
          <a:p>
            <a:pPr algn="just">
              <a:spcBef>
                <a:spcPts val="0"/>
              </a:spcBef>
            </a:pPr>
            <a:r>
              <a:rPr lang="ru-RU" sz="2100" dirty="0">
                <a:cs typeface="Times New Roman" pitchFamily="18" charset="0"/>
              </a:rPr>
              <a:t>Нажав на верхнюю левую вкладку, пользователь переходит непосредственно в игру.</a:t>
            </a:r>
          </a:p>
          <a:p>
            <a:pPr algn="just">
              <a:spcBef>
                <a:spcPts val="0"/>
              </a:spcBef>
            </a:pPr>
            <a:r>
              <a:rPr lang="ru-RU" sz="2100" dirty="0">
                <a:cs typeface="Times New Roman" pitchFamily="18" charset="0"/>
              </a:rPr>
              <a:t>По умолчанию стоят заводские настройки и </a:t>
            </a:r>
            <a:r>
              <a:rPr lang="ru-RU" sz="2100" dirty="0" err="1">
                <a:cs typeface="Times New Roman" pitchFamily="18" charset="0"/>
              </a:rPr>
              <a:t>никнейм</a:t>
            </a:r>
            <a:r>
              <a:rPr lang="ru-RU" sz="2100" dirty="0">
                <a:cs typeface="Times New Roman" pitchFamily="18" charset="0"/>
              </a:rPr>
              <a:t> "ААА". Если программа уже запускалась на устройстве, то имя и настройки сохраняются с предыдущей сессии.</a:t>
            </a:r>
          </a:p>
        </p:txBody>
      </p:sp>
    </p:spTree>
    <p:extLst>
      <p:ext uri="{BB962C8B-B14F-4D97-AF65-F5344CB8AC3E}">
        <p14:creationId xmlns:p14="http://schemas.microsoft.com/office/powerpoint/2010/main" val="426517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5816" y="188640"/>
            <a:ext cx="5832648" cy="925985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Игровой процесс</a:t>
            </a:r>
            <a:endParaRPr lang="ru-RU" b="1" dirty="0">
              <a:solidFill>
                <a:srgbClr val="1F548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8892480" cy="4620171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100" dirty="0">
                <a:cs typeface="Times New Roman" pitchFamily="18" charset="0"/>
              </a:rPr>
              <a:t>Суть игры заключается в том, чтобы игрок забил гол в ворота противника и </a:t>
            </a:r>
            <a:r>
              <a:rPr lang="ru-RU" sz="2100" dirty="0" smtClean="0">
                <a:cs typeface="Times New Roman" pitchFamily="18" charset="0"/>
              </a:rPr>
              <a:t>не допустил, </a:t>
            </a:r>
            <a:r>
              <a:rPr lang="ru-RU" sz="2100" dirty="0">
                <a:cs typeface="Times New Roman" pitchFamily="18" charset="0"/>
              </a:rPr>
              <a:t>чтобы он был забит ему. Игра заканчивается, когда какая-либо сторона набирает семь очков.</a:t>
            </a:r>
          </a:p>
          <a:p>
            <a:pPr algn="just">
              <a:spcBef>
                <a:spcPts val="0"/>
              </a:spcBef>
            </a:pPr>
            <a:endParaRPr lang="ru-RU" sz="2100" dirty="0"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2100" dirty="0">
                <a:cs typeface="Times New Roman" pitchFamily="18" charset="0"/>
              </a:rPr>
              <a:t>Поле представляет прямоугольник, нижняя часть которая - наша, верхняя - вражеская.</a:t>
            </a:r>
          </a:p>
          <a:p>
            <a:pPr algn="just">
              <a:spcBef>
                <a:spcPts val="0"/>
              </a:spcBef>
            </a:pPr>
            <a:r>
              <a:rPr lang="ru-RU" sz="2100" dirty="0">
                <a:cs typeface="Times New Roman" pitchFamily="18" charset="0"/>
              </a:rPr>
              <a:t>Счет высвечивается справа посередине. На нашей стороны - наши баллы, на вражеской, </a:t>
            </a:r>
            <a:r>
              <a:rPr lang="ru-RU" sz="2100" dirty="0" smtClean="0">
                <a:cs typeface="Times New Roman" pitchFamily="18" charset="0"/>
              </a:rPr>
              <a:t>соответственно, </a:t>
            </a:r>
            <a:r>
              <a:rPr lang="ru-RU" sz="2100" dirty="0">
                <a:cs typeface="Times New Roman" pitchFamily="18" charset="0"/>
              </a:rPr>
              <a:t>вражеские.</a:t>
            </a:r>
          </a:p>
          <a:p>
            <a:pPr algn="just">
              <a:spcBef>
                <a:spcPts val="0"/>
              </a:spcBef>
            </a:pPr>
            <a:r>
              <a:rPr lang="ru-RU" sz="2100" dirty="0">
                <a:cs typeface="Times New Roman" pitchFamily="18" charset="0"/>
              </a:rPr>
              <a:t>В нижнем левом углу высвечивается имя, под которым пользователь зашел в игровую сессию.</a:t>
            </a:r>
          </a:p>
          <a:p>
            <a:pPr algn="just">
              <a:spcBef>
                <a:spcPts val="0"/>
              </a:spcBef>
            </a:pPr>
            <a:r>
              <a:rPr lang="ru-RU" sz="2100" dirty="0">
                <a:cs typeface="Times New Roman" pitchFamily="18" charset="0"/>
              </a:rPr>
              <a:t>При желании в правом нижнем углу находится кнопка выхода в меню. При этом весь текущий игровой прогресс будет утерян.</a:t>
            </a:r>
          </a:p>
        </p:txBody>
      </p:sp>
    </p:spTree>
    <p:extLst>
      <p:ext uri="{BB962C8B-B14F-4D97-AF65-F5344CB8AC3E}">
        <p14:creationId xmlns:p14="http://schemas.microsoft.com/office/powerpoint/2010/main" val="400823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115616" y="2708920"/>
            <a:ext cx="6908304" cy="945058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Спасибо за внимание!</a:t>
            </a:r>
            <a:endParaRPr lang="ru-RU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57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5816" y="188640"/>
            <a:ext cx="6228184" cy="925985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solidFill>
                  <a:srgbClr val="1F5480"/>
                </a:solidFill>
              </a:rPr>
              <a:t>Требования к выполнению задачи</a:t>
            </a:r>
            <a:endParaRPr lang="ru-RU" sz="3200" b="1" dirty="0">
              <a:solidFill>
                <a:srgbClr val="1F548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8892480" cy="4548163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2000" dirty="0" smtClean="0">
                <a:cs typeface="Times New Roman" pitchFamily="18" charset="0"/>
              </a:rPr>
              <a:t>Реализовать </a:t>
            </a:r>
            <a:r>
              <a:rPr lang="ru-RU" sz="2000" dirty="0">
                <a:cs typeface="Times New Roman" pitchFamily="18" charset="0"/>
              </a:rPr>
              <a:t>меню, возможность игры на разных аккаунтах, таблицу рекордов, настройку и анимацию на старте программы</a:t>
            </a:r>
            <a:r>
              <a:rPr lang="ru-RU" sz="2000" dirty="0" smtClean="0">
                <a:cs typeface="Times New Roman" pitchFamily="18" charset="0"/>
              </a:rPr>
              <a:t>. </a:t>
            </a:r>
          </a:p>
          <a:p>
            <a:pPr algn="just">
              <a:spcBef>
                <a:spcPts val="0"/>
              </a:spcBef>
            </a:pPr>
            <a:r>
              <a:rPr lang="ru-RU" sz="2000" dirty="0" smtClean="0">
                <a:cs typeface="Times New Roman" pitchFamily="18" charset="0"/>
              </a:rPr>
              <a:t>«Настройка» и «Таблица рекордов» сохраняется после выключения питания. </a:t>
            </a:r>
          </a:p>
          <a:p>
            <a:pPr algn="just">
              <a:spcBef>
                <a:spcPts val="0"/>
              </a:spcBef>
            </a:pPr>
            <a:r>
              <a:rPr lang="ru-RU" sz="2000" dirty="0" smtClean="0">
                <a:cs typeface="Times New Roman" pitchFamily="18" charset="0"/>
              </a:rPr>
              <a:t>Настройки должны включать в себя как минимум два пункта: скорость и масштаб от одного до трех.</a:t>
            </a:r>
            <a:endParaRPr lang="ru-RU" sz="2000" dirty="0">
              <a:cs typeface="Times New Roman" pitchFamily="18" charset="0"/>
            </a:endParaRPr>
          </a:p>
        </p:txBody>
      </p:sp>
      <p:pic>
        <p:nvPicPr>
          <p:cNvPr id="15362" name="Picture 2" descr="https://www.lcard.ru/sites/default/files/styles/termin_style_image/public/TERMINS/tech_requ.png?itok=_7j_qz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814540"/>
            <a:ext cx="28575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61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188640"/>
            <a:ext cx="6516216" cy="925985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solidFill>
                  <a:srgbClr val="1F5480"/>
                </a:solidFill>
              </a:rPr>
              <a:t>Описание использованных устройств</a:t>
            </a:r>
            <a:endParaRPr lang="ru-RU" sz="3200" b="1" dirty="0">
              <a:solidFill>
                <a:srgbClr val="1F548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4476155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cs typeface="Times New Roman" pitchFamily="18" charset="0"/>
              </a:rPr>
              <a:t>	Игра </a:t>
            </a:r>
            <a:r>
              <a:rPr lang="ru-RU" sz="2000" dirty="0">
                <a:cs typeface="Times New Roman" pitchFamily="18" charset="0"/>
              </a:rPr>
              <a:t>тестировалась на следующей конфигурации: </a:t>
            </a:r>
            <a:endParaRPr lang="ru-RU" sz="2000" dirty="0" smtClean="0"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2000" dirty="0" smtClean="0">
                <a:cs typeface="Times New Roman" pitchFamily="18" charset="0"/>
              </a:rPr>
              <a:t>"</a:t>
            </a:r>
            <a:r>
              <a:rPr lang="ru-RU" sz="2000" dirty="0" err="1">
                <a:cs typeface="Times New Roman" pitchFamily="18" charset="0"/>
              </a:rPr>
              <a:t>Arduino</a:t>
            </a:r>
            <a:r>
              <a:rPr lang="ru-RU" sz="2000" dirty="0">
                <a:cs typeface="Times New Roman" pitchFamily="18" charset="0"/>
              </a:rPr>
              <a:t> </a:t>
            </a:r>
            <a:r>
              <a:rPr lang="ru-RU" sz="2000" dirty="0" err="1">
                <a:cs typeface="Times New Roman" pitchFamily="18" charset="0"/>
              </a:rPr>
              <a:t>Uno</a:t>
            </a:r>
            <a:r>
              <a:rPr lang="ru-RU" sz="2000" dirty="0">
                <a:cs typeface="Times New Roman" pitchFamily="18" charset="0"/>
              </a:rPr>
              <a:t> </a:t>
            </a:r>
            <a:r>
              <a:rPr lang="ru-RU" sz="2000" dirty="0" smtClean="0">
                <a:cs typeface="Times New Roman" pitchFamily="18" charset="0"/>
              </a:rPr>
              <a:t>R3";</a:t>
            </a:r>
          </a:p>
          <a:p>
            <a:pPr algn="just">
              <a:spcBef>
                <a:spcPts val="0"/>
              </a:spcBef>
            </a:pPr>
            <a:r>
              <a:rPr lang="ru-RU" sz="2000" dirty="0" smtClean="0">
                <a:cs typeface="Times New Roman" pitchFamily="18" charset="0"/>
              </a:rPr>
              <a:t>"TFT </a:t>
            </a:r>
            <a:r>
              <a:rPr lang="ru-RU" sz="2000" dirty="0">
                <a:cs typeface="Times New Roman" pitchFamily="18" charset="0"/>
              </a:rPr>
              <a:t>LCD </a:t>
            </a:r>
            <a:r>
              <a:rPr lang="ru-RU" sz="2000" dirty="0" err="1">
                <a:cs typeface="Times New Roman" pitchFamily="18" charset="0"/>
              </a:rPr>
              <a:t>Touch</a:t>
            </a:r>
            <a:r>
              <a:rPr lang="ru-RU" sz="2000" dirty="0">
                <a:cs typeface="Times New Roman" pitchFamily="18" charset="0"/>
              </a:rPr>
              <a:t> </a:t>
            </a:r>
            <a:r>
              <a:rPr lang="ru-RU" sz="2000" dirty="0" err="1">
                <a:cs typeface="Times New Roman" pitchFamily="18" charset="0"/>
              </a:rPr>
              <a:t>screen</a:t>
            </a:r>
            <a:r>
              <a:rPr lang="ru-RU" sz="2000" dirty="0">
                <a:cs typeface="Times New Roman" pitchFamily="18" charset="0"/>
              </a:rPr>
              <a:t> </a:t>
            </a:r>
            <a:r>
              <a:rPr lang="ru-RU" sz="2000" dirty="0" smtClean="0">
                <a:cs typeface="Times New Roman" pitchFamily="18" charset="0"/>
              </a:rPr>
              <a:t>2.4".</a:t>
            </a:r>
            <a:endParaRPr lang="ru-RU" sz="2000" dirty="0">
              <a:cs typeface="Times New Roman" pitchFamily="18" charset="0"/>
            </a:endParaRPr>
          </a:p>
        </p:txBody>
      </p:sp>
      <p:pic>
        <p:nvPicPr>
          <p:cNvPr id="13314" name="Picture 2" descr="C:\Users\Кирилл\Desktop\Скрины для ардуино\Arduino-uno-official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0908"/>
            <a:ext cx="32403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Кирилл\Desktop\Скрины для ардуино\imgpre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974" y="2420888"/>
            <a:ext cx="360040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33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5816" y="188640"/>
            <a:ext cx="5832648" cy="925985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rgbClr val="1F5480"/>
                </a:solidFill>
              </a:rPr>
              <a:t>Общая схема подключения устройств</a:t>
            </a:r>
            <a:endParaRPr lang="ru-RU" sz="2800" b="1" dirty="0">
              <a:solidFill>
                <a:srgbClr val="1F548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49685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>
                <a:cs typeface="Times New Roman" pitchFamily="18" charset="0"/>
              </a:rPr>
              <a:t>	"</a:t>
            </a:r>
            <a:r>
              <a:rPr lang="ru-RU" sz="2000" dirty="0">
                <a:cs typeface="Times New Roman" pitchFamily="18" charset="0"/>
              </a:rPr>
              <a:t>TFT LCD </a:t>
            </a:r>
            <a:r>
              <a:rPr lang="ru-RU" sz="2000" dirty="0" err="1">
                <a:cs typeface="Times New Roman" pitchFamily="18" charset="0"/>
              </a:rPr>
              <a:t>Touch</a:t>
            </a:r>
            <a:r>
              <a:rPr lang="ru-RU" sz="2000" dirty="0">
                <a:cs typeface="Times New Roman" pitchFamily="18" charset="0"/>
              </a:rPr>
              <a:t> </a:t>
            </a:r>
            <a:r>
              <a:rPr lang="ru-RU" sz="2000" dirty="0" err="1">
                <a:cs typeface="Times New Roman" pitchFamily="18" charset="0"/>
              </a:rPr>
              <a:t>screen</a:t>
            </a:r>
            <a:r>
              <a:rPr lang="ru-RU" sz="2000" dirty="0">
                <a:cs typeface="Times New Roman" pitchFamily="18" charset="0"/>
              </a:rPr>
              <a:t> </a:t>
            </a:r>
            <a:r>
              <a:rPr lang="ru-RU" sz="2000" dirty="0" smtClean="0">
                <a:cs typeface="Times New Roman" pitchFamily="18" charset="0"/>
              </a:rPr>
              <a:t>2.4</a:t>
            </a:r>
            <a:r>
              <a:rPr lang="ru-RU" sz="2000" dirty="0">
                <a:cs typeface="Times New Roman" pitchFamily="18" charset="0"/>
              </a:rPr>
              <a:t> </a:t>
            </a:r>
            <a:r>
              <a:rPr lang="ru-RU" sz="2000" dirty="0" smtClean="0">
                <a:cs typeface="Times New Roman" pitchFamily="18" charset="0"/>
              </a:rPr>
              <a:t>"подключается </a:t>
            </a:r>
            <a:r>
              <a:rPr lang="ru-RU" sz="2000" dirty="0" smtClean="0">
                <a:cs typeface="Times New Roman" pitchFamily="18" charset="0"/>
              </a:rPr>
              <a:t>к "</a:t>
            </a:r>
            <a:r>
              <a:rPr lang="ru-RU" sz="2000" dirty="0" err="1" smtClean="0">
                <a:cs typeface="Times New Roman" pitchFamily="18" charset="0"/>
              </a:rPr>
              <a:t>Arduino</a:t>
            </a:r>
            <a:r>
              <a:rPr lang="ru-RU" sz="2000" dirty="0" smtClean="0">
                <a:cs typeface="Times New Roman" pitchFamily="18" charset="0"/>
              </a:rPr>
              <a:t> </a:t>
            </a:r>
            <a:r>
              <a:rPr lang="ru-RU" sz="2000" dirty="0" err="1">
                <a:cs typeface="Times New Roman" pitchFamily="18" charset="0"/>
              </a:rPr>
              <a:t>Uno</a:t>
            </a:r>
            <a:r>
              <a:rPr lang="ru-RU" sz="2000" dirty="0">
                <a:cs typeface="Times New Roman" pitchFamily="18" charset="0"/>
              </a:rPr>
              <a:t> </a:t>
            </a:r>
            <a:r>
              <a:rPr lang="ru-RU" sz="2000" dirty="0" smtClean="0">
                <a:cs typeface="Times New Roman" pitchFamily="18" charset="0"/>
              </a:rPr>
              <a:t>R3". Само подключение интуитивно понятно.</a:t>
            </a:r>
            <a:endParaRPr lang="ru-RU" sz="2000" dirty="0">
              <a:cs typeface="Times New Roman" pitchFamily="18" charset="0"/>
            </a:endParaRPr>
          </a:p>
        </p:txBody>
      </p:sp>
      <p:pic>
        <p:nvPicPr>
          <p:cNvPr id="14338" name="Picture 2" descr="C:\Users\Кирилл\Desktop\Скрины для ардуино\sku_398618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71305"/>
            <a:ext cx="417646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17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588224" cy="925985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solidFill>
                  <a:srgbClr val="1F5480"/>
                </a:solidFill>
              </a:rPr>
              <a:t>Описание использованных библиотек</a:t>
            </a:r>
            <a:endParaRPr lang="ru-RU" sz="3200" b="1" dirty="0">
              <a:solidFill>
                <a:srgbClr val="1F548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84784"/>
            <a:ext cx="8892480" cy="4260131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2000" b="1" dirty="0" smtClean="0">
                <a:cs typeface="Times New Roman" pitchFamily="18" charset="0"/>
              </a:rPr>
              <a:t>"</a:t>
            </a:r>
            <a:r>
              <a:rPr lang="ru-RU" sz="2000" b="1" dirty="0" err="1" smtClean="0">
                <a:cs typeface="Times New Roman" pitchFamily="18" charset="0"/>
              </a:rPr>
              <a:t>UTFT.h</a:t>
            </a:r>
            <a:r>
              <a:rPr lang="ru-RU" sz="2000" b="1" dirty="0" smtClean="0">
                <a:cs typeface="Times New Roman" pitchFamily="18" charset="0"/>
              </a:rPr>
              <a:t>" </a:t>
            </a:r>
            <a:r>
              <a:rPr lang="ru-RU" sz="2000" dirty="0" smtClean="0">
                <a:cs typeface="Times New Roman" pitchFamily="18" charset="0"/>
              </a:rPr>
              <a:t>была </a:t>
            </a:r>
            <a:r>
              <a:rPr lang="ru-RU" sz="2000" dirty="0">
                <a:cs typeface="Times New Roman" pitchFamily="18" charset="0"/>
              </a:rPr>
              <a:t>использована для вывода информации на экран</a:t>
            </a:r>
            <a:r>
              <a:rPr lang="ru-RU" sz="2000" dirty="0" smtClean="0">
                <a:cs typeface="Times New Roman" pitchFamily="18" charset="0"/>
              </a:rPr>
              <a:t>.</a:t>
            </a:r>
          </a:p>
          <a:p>
            <a:pPr algn="just">
              <a:spcBef>
                <a:spcPts val="0"/>
              </a:spcBef>
            </a:pPr>
            <a:r>
              <a:rPr lang="ru-RU" sz="2000" b="1" dirty="0" smtClean="0">
                <a:cs typeface="Times New Roman" pitchFamily="18" charset="0"/>
              </a:rPr>
              <a:t>"</a:t>
            </a:r>
            <a:r>
              <a:rPr lang="ru-RU" sz="2000" b="1" dirty="0" err="1" smtClean="0">
                <a:cs typeface="Times New Roman" pitchFamily="18" charset="0"/>
              </a:rPr>
              <a:t>TouchScreen.h</a:t>
            </a:r>
            <a:r>
              <a:rPr lang="ru-RU" sz="2000" b="1" dirty="0" smtClean="0">
                <a:cs typeface="Times New Roman" pitchFamily="18" charset="0"/>
              </a:rPr>
              <a:t>" </a:t>
            </a:r>
            <a:r>
              <a:rPr lang="ru-RU" sz="2000" dirty="0" smtClean="0">
                <a:cs typeface="Times New Roman" pitchFamily="18" charset="0"/>
              </a:rPr>
              <a:t>была </a:t>
            </a:r>
            <a:r>
              <a:rPr lang="ru-RU" sz="2000" dirty="0">
                <a:cs typeface="Times New Roman" pitchFamily="18" charset="0"/>
              </a:rPr>
              <a:t>использована для обработки нажатий на сенсорный экран</a:t>
            </a:r>
            <a:r>
              <a:rPr lang="ru-RU" sz="2000" dirty="0" smtClean="0">
                <a:cs typeface="Times New Roman" pitchFamily="18" charset="0"/>
              </a:rPr>
              <a:t>.</a:t>
            </a:r>
          </a:p>
          <a:p>
            <a:pPr algn="just">
              <a:spcBef>
                <a:spcPts val="0"/>
              </a:spcBef>
            </a:pPr>
            <a:endParaRPr lang="ru-RU" sz="2000" dirty="0"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cs typeface="Times New Roman" pitchFamily="18" charset="0"/>
              </a:rPr>
              <a:t>Ссылки на них можно найти в </a:t>
            </a:r>
            <a:r>
              <a:rPr lang="en-US" sz="2000" dirty="0" smtClean="0">
                <a:cs typeface="Times New Roman" pitchFamily="18" charset="0"/>
              </a:rPr>
              <a:t>README </a:t>
            </a:r>
            <a:r>
              <a:rPr lang="ru-RU" sz="2000" dirty="0" smtClean="0">
                <a:cs typeface="Times New Roman" pitchFamily="18" charset="0"/>
              </a:rPr>
              <a:t>репозитория проекта.</a:t>
            </a:r>
            <a:endParaRPr lang="ru-RU" sz="20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21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5816" y="188640"/>
            <a:ext cx="6228184" cy="925985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rgbClr val="1F5480"/>
                </a:solidFill>
              </a:rPr>
              <a:t>Файловая архитектура проекта</a:t>
            </a:r>
            <a:endParaRPr lang="ru-RU" sz="3600" b="1" dirty="0">
              <a:solidFill>
                <a:srgbClr val="1F548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12776"/>
            <a:ext cx="8892480" cy="4332139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2000" dirty="0" smtClean="0">
                <a:cs typeface="Times New Roman" pitchFamily="18" charset="0"/>
              </a:rPr>
              <a:t>Главный </a:t>
            </a:r>
            <a:r>
              <a:rPr lang="ru-RU" sz="2000" dirty="0">
                <a:cs typeface="Times New Roman" pitchFamily="18" charset="0"/>
              </a:rPr>
              <a:t>файл </a:t>
            </a:r>
            <a:r>
              <a:rPr lang="ru-RU" sz="2000" dirty="0" smtClean="0">
                <a:cs typeface="Times New Roman" pitchFamily="18" charset="0"/>
              </a:rPr>
              <a:t>– скетч  с функциями </a:t>
            </a:r>
            <a:r>
              <a:rPr lang="en-US" sz="2000" dirty="0" smtClean="0">
                <a:cs typeface="Times New Roman" pitchFamily="18" charset="0"/>
              </a:rPr>
              <a:t>setup</a:t>
            </a:r>
            <a:r>
              <a:rPr lang="en-US" sz="2000" dirty="0" smtClean="0">
                <a:cs typeface="Times New Roman" pitchFamily="18" charset="0"/>
              </a:rPr>
              <a:t>() </a:t>
            </a:r>
            <a:r>
              <a:rPr lang="ru-RU" sz="2000" dirty="0" smtClean="0">
                <a:cs typeface="Times New Roman" pitchFamily="18" charset="0"/>
              </a:rPr>
              <a:t>и </a:t>
            </a:r>
            <a:r>
              <a:rPr lang="en-US" sz="2000" dirty="0" smtClean="0">
                <a:cs typeface="Times New Roman" pitchFamily="18" charset="0"/>
              </a:rPr>
              <a:t>loop</a:t>
            </a:r>
            <a:r>
              <a:rPr lang="ru-RU" sz="2000" dirty="0" smtClean="0">
                <a:cs typeface="Times New Roman" pitchFamily="18" charset="0"/>
              </a:rPr>
              <a:t>()</a:t>
            </a:r>
            <a:r>
              <a:rPr lang="en-US" sz="2000" dirty="0" smtClean="0">
                <a:cs typeface="Times New Roman" pitchFamily="18" charset="0"/>
              </a:rPr>
              <a:t>.</a:t>
            </a:r>
            <a:endParaRPr lang="ru-RU" sz="2000" dirty="0" smtClean="0"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2000" dirty="0" smtClean="0">
                <a:cs typeface="Times New Roman" pitchFamily="18" charset="0"/>
              </a:rPr>
              <a:t>Каждый класс имеет по своему заголовочному файлу (расширение </a:t>
            </a:r>
            <a:r>
              <a:rPr lang="en-US" sz="2000" dirty="0" smtClean="0">
                <a:cs typeface="Times New Roman" pitchFamily="18" charset="0"/>
              </a:rPr>
              <a:t>“h”</a:t>
            </a:r>
            <a:r>
              <a:rPr lang="ru-RU" sz="2000" dirty="0" smtClean="0">
                <a:cs typeface="Times New Roman" pitchFamily="18" charset="0"/>
              </a:rPr>
              <a:t> и файлу с реализацией</a:t>
            </a:r>
            <a:r>
              <a:rPr lang="en-US" sz="2000" dirty="0" smtClean="0">
                <a:cs typeface="Times New Roman" pitchFamily="18" charset="0"/>
              </a:rPr>
              <a:t> (</a:t>
            </a:r>
            <a:r>
              <a:rPr lang="ru-RU" sz="2000" dirty="0" smtClean="0">
                <a:cs typeface="Times New Roman" pitchFamily="18" charset="0"/>
              </a:rPr>
              <a:t>расширение </a:t>
            </a:r>
            <a:r>
              <a:rPr lang="en-US" sz="2000" dirty="0" smtClean="0">
                <a:cs typeface="Times New Roman" pitchFamily="18" charset="0"/>
              </a:rPr>
              <a:t>“</a:t>
            </a:r>
            <a:r>
              <a:rPr lang="en-US" sz="2000" dirty="0" err="1" smtClean="0">
                <a:cs typeface="Times New Roman" pitchFamily="18" charset="0"/>
              </a:rPr>
              <a:t>cpp</a:t>
            </a:r>
            <a:r>
              <a:rPr lang="en-US" sz="2000" dirty="0" smtClean="0">
                <a:cs typeface="Times New Roman" pitchFamily="18" charset="0"/>
              </a:rPr>
              <a:t>”)</a:t>
            </a:r>
            <a:r>
              <a:rPr lang="ru-RU" sz="2000" dirty="0" smtClean="0">
                <a:cs typeface="Times New Roman" pitchFamily="18" charset="0"/>
              </a:rPr>
              <a:t>.</a:t>
            </a:r>
            <a:endParaRPr lang="ru-RU" sz="2000" dirty="0" smtClean="0">
              <a:cs typeface="Times New Roman" pitchFamily="18" charset="0"/>
            </a:endParaRPr>
          </a:p>
        </p:txBody>
      </p:sp>
      <p:pic>
        <p:nvPicPr>
          <p:cNvPr id="17410" name="Picture 2" descr="C:\Users\Кирилл\Desktop\Скрины для ардуино\Fi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378378"/>
            <a:ext cx="5442903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47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5816" y="188640"/>
            <a:ext cx="6228184" cy="925985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solidFill>
                  <a:srgbClr val="1F5480"/>
                </a:solidFill>
              </a:rPr>
              <a:t>Программная архитектура проекта</a:t>
            </a:r>
            <a:endParaRPr lang="ru-RU" sz="3200" b="1" dirty="0">
              <a:solidFill>
                <a:srgbClr val="1F548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4620171"/>
          </a:xfrm>
        </p:spPr>
        <p:txBody>
          <a:bodyPr>
            <a:normAutofit/>
          </a:bodyPr>
          <a:lstStyle/>
          <a:p>
            <a:pPr algn="just"/>
            <a:r>
              <a:rPr lang="ru-RU" sz="2000" dirty="0" smtClean="0">
                <a:cs typeface="Times New Roman" pitchFamily="18" charset="0"/>
              </a:rPr>
              <a:t>Всего в программе девять классов: </a:t>
            </a:r>
            <a:r>
              <a:rPr lang="en-US" sz="2000" dirty="0" smtClean="0">
                <a:cs typeface="Times New Roman" pitchFamily="18" charset="0"/>
              </a:rPr>
              <a:t>Ball, Plat, EnemyPlat, MyPlat, Field, Menu, Name, Set, Table.</a:t>
            </a:r>
            <a:endParaRPr lang="ru-RU" sz="2000" dirty="0" smtClean="0">
              <a:cs typeface="Times New Roman" pitchFamily="18" charset="0"/>
            </a:endParaRPr>
          </a:p>
          <a:p>
            <a:pPr algn="just"/>
            <a:r>
              <a:rPr lang="en-US" sz="2000" b="1" dirty="0" smtClean="0">
                <a:cs typeface="Times New Roman" pitchFamily="18" charset="0"/>
              </a:rPr>
              <a:t>Ball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ru-RU" sz="2000" dirty="0" smtClean="0">
                <a:cs typeface="Times New Roman" pitchFamily="18" charset="0"/>
              </a:rPr>
              <a:t>отвечает за мяч, его отрисовку, движение, реакцию на остальные объекты.</a:t>
            </a:r>
          </a:p>
          <a:p>
            <a:pPr algn="just"/>
            <a:r>
              <a:rPr lang="en-US" sz="2000" b="1" dirty="0" smtClean="0">
                <a:cs typeface="Times New Roman" pitchFamily="18" charset="0"/>
              </a:rPr>
              <a:t>Plat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ru-RU" sz="2000" dirty="0" smtClean="0">
                <a:cs typeface="Times New Roman" pitchFamily="18" charset="0"/>
              </a:rPr>
              <a:t>является родительским классом для </a:t>
            </a:r>
            <a:r>
              <a:rPr lang="en-US" sz="2000" b="1" dirty="0" smtClean="0">
                <a:cs typeface="Times New Roman" pitchFamily="18" charset="0"/>
              </a:rPr>
              <a:t>MyPlat</a:t>
            </a:r>
            <a:r>
              <a:rPr lang="ru-RU" sz="2000" dirty="0" smtClean="0">
                <a:cs typeface="Times New Roman" pitchFamily="18" charset="0"/>
              </a:rPr>
              <a:t> и </a:t>
            </a:r>
            <a:r>
              <a:rPr lang="en-US" sz="2000" b="1" dirty="0" smtClean="0">
                <a:cs typeface="Times New Roman" pitchFamily="18" charset="0"/>
              </a:rPr>
              <a:t>EnemyPlat</a:t>
            </a:r>
            <a:r>
              <a:rPr lang="ru-RU" sz="2000" dirty="0" smtClean="0">
                <a:cs typeface="Times New Roman" pitchFamily="18" charset="0"/>
              </a:rPr>
              <a:t>, каждый и которых реализует пользовательскую и вражескую платформу соответственно.</a:t>
            </a:r>
          </a:p>
          <a:p>
            <a:pPr algn="just"/>
            <a:r>
              <a:rPr lang="en-US" sz="2000" b="1" dirty="0" smtClean="0">
                <a:cs typeface="Times New Roman" pitchFamily="18" charset="0"/>
              </a:rPr>
              <a:t>Field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ru-RU" sz="2000" dirty="0" smtClean="0">
                <a:cs typeface="Times New Roman" pitchFamily="18" charset="0"/>
              </a:rPr>
              <a:t>отвечает за отрисовку поля и необходимой информации во время игровой сессии.</a:t>
            </a:r>
          </a:p>
          <a:p>
            <a:pPr algn="just"/>
            <a:r>
              <a:rPr lang="en-US" sz="2000" b="1" dirty="0" smtClean="0">
                <a:cs typeface="Times New Roman" pitchFamily="18" charset="0"/>
              </a:rPr>
              <a:t>Menu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ru-RU" sz="2000" dirty="0" smtClean="0">
                <a:cs typeface="Times New Roman" pitchFamily="18" charset="0"/>
              </a:rPr>
              <a:t>реализует отрисовку меню.</a:t>
            </a:r>
          </a:p>
          <a:p>
            <a:pPr algn="just"/>
            <a:r>
              <a:rPr lang="en-US" sz="2000" b="1" dirty="0" smtClean="0">
                <a:cs typeface="Times New Roman" pitchFamily="18" charset="0"/>
              </a:rPr>
              <a:t>Name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ru-RU" sz="2000" dirty="0" smtClean="0">
                <a:cs typeface="Times New Roman" pitchFamily="18" charset="0"/>
              </a:rPr>
              <a:t>реализует отрисовку блока с выбором имени и хранением этого самого имени.</a:t>
            </a:r>
          </a:p>
          <a:p>
            <a:pPr algn="just"/>
            <a:r>
              <a:rPr lang="en-US" sz="2000" b="1" dirty="0">
                <a:cs typeface="Times New Roman" pitchFamily="18" charset="0"/>
              </a:rPr>
              <a:t>Set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ru-RU" sz="2000" dirty="0" smtClean="0">
                <a:cs typeface="Times New Roman" pitchFamily="18" charset="0"/>
              </a:rPr>
              <a:t>отвечает за отрисовку блока с выбором настроек и их хранение.</a:t>
            </a:r>
            <a:endParaRPr lang="ru-RU" sz="2000" dirty="0">
              <a:cs typeface="Times New Roman" pitchFamily="18" charset="0"/>
            </a:endParaRPr>
          </a:p>
          <a:p>
            <a:pPr algn="just"/>
            <a:r>
              <a:rPr lang="en-US" sz="2000" b="1" dirty="0" smtClean="0">
                <a:cs typeface="Times New Roman" pitchFamily="18" charset="0"/>
              </a:rPr>
              <a:t>Table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ru-RU" sz="2000" dirty="0" smtClean="0">
                <a:cs typeface="Times New Roman" pitchFamily="18" charset="0"/>
              </a:rPr>
              <a:t>отвечает за отрисовку таблицы рекордов, а также за логику их распределения.</a:t>
            </a:r>
          </a:p>
        </p:txBody>
      </p:sp>
    </p:spTree>
    <p:extLst>
      <p:ext uri="{BB962C8B-B14F-4D97-AF65-F5344CB8AC3E}">
        <p14:creationId xmlns:p14="http://schemas.microsoft.com/office/powerpoint/2010/main" val="381367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16216" y="188640"/>
            <a:ext cx="2627784" cy="92598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1F5480"/>
                </a:solidFill>
              </a:rPr>
              <a:t>Ball</a:t>
            </a:r>
            <a:endParaRPr lang="ru-RU" sz="3200" b="1" dirty="0">
              <a:solidFill>
                <a:srgbClr val="1F548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4620171"/>
          </a:xfrm>
        </p:spPr>
        <p:txBody>
          <a:bodyPr>
            <a:normAutofit/>
          </a:bodyPr>
          <a:lstStyle/>
          <a:p>
            <a:pPr algn="just"/>
            <a:endParaRPr lang="ru-RU" sz="2000" dirty="0" smtClean="0">
              <a:cs typeface="Times New Roman" pitchFamily="18" charset="0"/>
            </a:endParaRPr>
          </a:p>
          <a:p>
            <a:pPr algn="just"/>
            <a:endParaRPr lang="ru-RU" sz="2000" dirty="0" smtClean="0">
              <a:cs typeface="Times New Roman" pitchFamily="18" charset="0"/>
            </a:endParaRPr>
          </a:p>
        </p:txBody>
      </p:sp>
      <p:pic>
        <p:nvPicPr>
          <p:cNvPr id="1026" name="Picture 2" descr="C:\Users\Кирилл\Desktop\B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92080" cy="677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3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дресация сетей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Адресация сетей</Template>
  <TotalTime>167</TotalTime>
  <Words>559</Words>
  <Application>Microsoft Office PowerPoint</Application>
  <PresentationFormat>Экран (4:3)</PresentationFormat>
  <Paragraphs>66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Адресация сетей</vt:lpstr>
      <vt:lpstr>AirHockey</vt:lpstr>
      <vt:lpstr>Общая постановка задачи</vt:lpstr>
      <vt:lpstr>Требования к выполнению задачи</vt:lpstr>
      <vt:lpstr>Описание использованных устройств</vt:lpstr>
      <vt:lpstr>Общая схема подключения устройств</vt:lpstr>
      <vt:lpstr>Описание использованных библиотек</vt:lpstr>
      <vt:lpstr>Файловая архитектура проекта</vt:lpstr>
      <vt:lpstr>Программная архитектура проекта</vt:lpstr>
      <vt:lpstr>Ball</vt:lpstr>
      <vt:lpstr>Plat</vt:lpstr>
      <vt:lpstr>MyPlat</vt:lpstr>
      <vt:lpstr>EnemyPlat</vt:lpstr>
      <vt:lpstr>Field</vt:lpstr>
      <vt:lpstr>Menu</vt:lpstr>
      <vt:lpstr>Name</vt:lpstr>
      <vt:lpstr>Set</vt:lpstr>
      <vt:lpstr>Table</vt:lpstr>
      <vt:lpstr>Главный файл</vt:lpstr>
      <vt:lpstr>void setup()</vt:lpstr>
      <vt:lpstr>void loop()</vt:lpstr>
      <vt:lpstr>Инструкция по эксплуатации.</vt:lpstr>
      <vt:lpstr>Начало игры</vt:lpstr>
      <vt:lpstr>Игровой процесс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AirHockey</dc:title>
  <dc:creator>Кирилл</dc:creator>
  <cp:lastModifiedBy>Кирилл</cp:lastModifiedBy>
  <cp:revision>13</cp:revision>
  <dcterms:created xsi:type="dcterms:W3CDTF">2019-11-22T06:27:05Z</dcterms:created>
  <dcterms:modified xsi:type="dcterms:W3CDTF">2019-11-27T15:07:15Z</dcterms:modified>
</cp:coreProperties>
</file>