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394" r:id="rId3"/>
    <p:sldId id="395" r:id="rId4"/>
    <p:sldId id="460" r:id="rId5"/>
    <p:sldId id="461" r:id="rId6"/>
    <p:sldId id="462" r:id="rId7"/>
    <p:sldId id="463" r:id="rId8"/>
    <p:sldId id="464" r:id="rId9"/>
    <p:sldId id="458" r:id="rId10"/>
    <p:sldId id="465" r:id="rId11"/>
    <p:sldId id="466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85" r:id="rId23"/>
    <p:sldId id="479" r:id="rId24"/>
    <p:sldId id="480" r:id="rId25"/>
    <p:sldId id="481" r:id="rId26"/>
    <p:sldId id="482" r:id="rId27"/>
    <p:sldId id="486" r:id="rId28"/>
    <p:sldId id="483" r:id="rId29"/>
    <p:sldId id="484" r:id="rId30"/>
    <p:sldId id="421" r:id="rId31"/>
    <p:sldId id="422" r:id="rId32"/>
    <p:sldId id="352" r:id="rId33"/>
    <p:sldId id="393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3BE60"/>
    <a:srgbClr val="F3CD60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-132" y="-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6/7/2014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237479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522192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2930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0030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4790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8412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933087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658413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404190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78675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39908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72932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86519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shev.net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fasttracks/details/1033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-uroci.devbg.org/" TargetMode="External"/><Relationship Id="rId5" Type="http://schemas.openxmlformats.org/officeDocument/2006/relationships/hyperlink" Target="http://www.php.net/manual/en/cc.license.php" TargetMode="External"/><Relationship Id="rId4" Type="http://schemas.openxmlformats.org/officeDocument/2006/relationships/hyperlink" Target="http://www.php.net/manual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762000"/>
            <a:ext cx="7382341" cy="1171552"/>
          </a:xfrm>
        </p:spPr>
        <p:txBody>
          <a:bodyPr/>
          <a:lstStyle/>
          <a:p>
            <a:r>
              <a:rPr lang="en-US" dirty="0" smtClean="0"/>
              <a:t>PHP </a:t>
            </a:r>
            <a:r>
              <a:rPr lang="en-US" dirty="0" smtClean="0"/>
              <a:t>Introduction (2)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965298"/>
            <a:ext cx="7915741" cy="12351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a web application and how can PHP help us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Mario </a:t>
            </a:r>
            <a:r>
              <a:rPr lang="en-US" dirty="0" err="1" smtClean="0"/>
              <a:t>Peshev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http://peshev.net/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401407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89212" y="2392683"/>
            <a:ext cx="6480175" cy="190089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PHP Functions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Live Demo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207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89212" y="2392683"/>
            <a:ext cx="6480175" cy="190089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 smtClean="0"/>
              <a:t>phpinfo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Live Demo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6422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89212" y="2209800"/>
            <a:ext cx="6480175" cy="152848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Built-in PHP </a:t>
            </a:r>
            <a:r>
              <a:rPr lang="en-US" dirty="0" smtClean="0"/>
              <a:t>Functions</a:t>
            </a:r>
            <a:br>
              <a:rPr lang="en-US" dirty="0" smtClean="0"/>
            </a:b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1480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PHP </a:t>
            </a:r>
            <a:r>
              <a:rPr lang="en-US" dirty="0" smtClean="0"/>
              <a:t>Functions</a:t>
            </a:r>
            <a:endParaRPr lang="bg-BG" dirty="0" smtClean="0"/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15" y="990600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PHP is very rich in terms of </a:t>
            </a:r>
            <a:r>
              <a:rPr lang="en-US" dirty="0" smtClean="0"/>
              <a:t>Built-in </a:t>
            </a:r>
            <a:r>
              <a:rPr lang="en-US" dirty="0"/>
              <a:t>functions. Here is the list of various important function categories. There are various other function categories which are not covered here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PHP Array Functions</a:t>
            </a:r>
          </a:p>
          <a:p>
            <a:pPr lvl="1"/>
            <a:r>
              <a:rPr lang="en-US" dirty="0"/>
              <a:t>PHP </a:t>
            </a:r>
            <a:r>
              <a:rPr lang="en-US" dirty="0" smtClean="0"/>
              <a:t>Calendar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PHP Class/Object Functions</a:t>
            </a:r>
          </a:p>
          <a:p>
            <a:pPr lvl="1"/>
            <a:r>
              <a:rPr lang="en-US" dirty="0"/>
              <a:t>PHP Character Functions</a:t>
            </a:r>
          </a:p>
          <a:p>
            <a:pPr lvl="1"/>
            <a:r>
              <a:rPr lang="en-US" dirty="0"/>
              <a:t>PHP Date &amp; Time Functions</a:t>
            </a:r>
          </a:p>
          <a:p>
            <a:pPr lvl="1"/>
            <a:r>
              <a:rPr lang="en-US" dirty="0"/>
              <a:t>PHP Directory </a:t>
            </a:r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198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PHP </a:t>
            </a:r>
            <a:r>
              <a:rPr lang="en-US" dirty="0" smtClean="0"/>
              <a:t>Functions (2)</a:t>
            </a:r>
            <a:endParaRPr lang="bg-BG" dirty="0" smtClean="0"/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PHP Error Handling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PHP File System Functions</a:t>
            </a:r>
          </a:p>
          <a:p>
            <a:pPr lvl="1"/>
            <a:r>
              <a:rPr lang="en-US" dirty="0" smtClean="0"/>
              <a:t>PHP MySQL Functions</a:t>
            </a:r>
          </a:p>
          <a:p>
            <a:pPr lvl="1"/>
            <a:r>
              <a:rPr lang="en-US" dirty="0" smtClean="0"/>
              <a:t>PHP Network Functions</a:t>
            </a:r>
          </a:p>
          <a:p>
            <a:pPr lvl="1"/>
            <a:r>
              <a:rPr lang="en-US" dirty="0" smtClean="0"/>
              <a:t>PHP ODBC Functions</a:t>
            </a:r>
          </a:p>
          <a:p>
            <a:pPr lvl="1"/>
            <a:r>
              <a:rPr lang="en-US" dirty="0" smtClean="0"/>
              <a:t>PHP String Functions</a:t>
            </a:r>
          </a:p>
          <a:p>
            <a:pPr lvl="1"/>
            <a:r>
              <a:rPr lang="en-US" dirty="0" smtClean="0"/>
              <a:t>PHP </a:t>
            </a:r>
            <a:r>
              <a:rPr lang="en-US" dirty="0" err="1" smtClean="0"/>
              <a:t>SimpleXML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smtClean="0"/>
              <a:t>PHP XML Parsing Functions</a:t>
            </a:r>
          </a:p>
          <a:p>
            <a:pPr marL="377887" lvl="1" indent="0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xmlns="" val="4208879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89212" y="2209800"/>
            <a:ext cx="6480175" cy="152848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Predefined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7078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Predefined </a:t>
            </a:r>
            <a:r>
              <a:rPr lang="en-US" dirty="0" smtClean="0"/>
              <a:t>Variables</a:t>
            </a:r>
            <a:endParaRPr lang="bg-BG" dirty="0" smtClean="0"/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PHP provides a lot predefined variables and constants</a:t>
            </a:r>
          </a:p>
          <a:p>
            <a:pPr lvl="1"/>
            <a:r>
              <a:rPr lang="en-US" dirty="0">
                <a:solidFill>
                  <a:srgbClr val="F3B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__FILE__, __LINE__, __FUNCTION__, __METHOD__, __CLASS__ </a:t>
            </a:r>
            <a:r>
              <a:rPr lang="en-US" dirty="0"/>
              <a:t>- contain debug info</a:t>
            </a:r>
          </a:p>
          <a:p>
            <a:pPr lvl="1"/>
            <a:r>
              <a:rPr lang="en-US" dirty="0">
                <a:solidFill>
                  <a:srgbClr val="F3BE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PHP_VERSION, PHP_OS, PHP_EOL, DIRECTORY_SEPARATOR, PHP_INT_SIZE  </a:t>
            </a:r>
            <a:r>
              <a:rPr lang="en-US" dirty="0"/>
              <a:t>and others are provided for easy creating cross-platform applications</a:t>
            </a:r>
          </a:p>
          <a:p>
            <a:pPr marL="377887" lvl="1" indent="0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xmlns="" val="153431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Predefined </a:t>
            </a:r>
            <a:r>
              <a:rPr lang="en-US" dirty="0" smtClean="0"/>
              <a:t>Variables</a:t>
            </a:r>
            <a:endParaRPr lang="bg-BG" dirty="0" smtClean="0"/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3BE60"/>
                </a:solidFill>
                <a:latin typeface="Courier New" pitchFamily="49" charset="0"/>
              </a:rPr>
              <a:t>$_SERVER</a:t>
            </a:r>
            <a:r>
              <a:rPr lang="en-US" sz="2800" dirty="0">
                <a:solidFill>
                  <a:srgbClr val="F3BE60"/>
                </a:solidFill>
              </a:rPr>
              <a:t> </a:t>
            </a:r>
            <a:r>
              <a:rPr lang="en-US" sz="2800" dirty="0"/>
              <a:t>– array, holding information from the web server – headers, paths and script locations</a:t>
            </a:r>
          </a:p>
          <a:p>
            <a:pPr lvl="1"/>
            <a:r>
              <a:rPr lang="en-US" sz="2600" dirty="0">
                <a:solidFill>
                  <a:srgbClr val="F3BE60"/>
                </a:solidFill>
                <a:latin typeface="Courier New" pitchFamily="49" charset="0"/>
              </a:rPr>
              <a:t>DOCUMENT_ROOT</a:t>
            </a:r>
            <a:r>
              <a:rPr lang="en-US" sz="2600" dirty="0"/>
              <a:t> – the root directory of the site in the web server configuration</a:t>
            </a:r>
          </a:p>
          <a:p>
            <a:pPr lvl="1"/>
            <a:r>
              <a:rPr lang="en-US" sz="2600" dirty="0">
                <a:solidFill>
                  <a:srgbClr val="F3BE60"/>
                </a:solidFill>
                <a:latin typeface="Courier New" pitchFamily="49" charset="0"/>
              </a:rPr>
              <a:t>SERVER_ADDRESS, SERVER_NAME, SERVER_SOFTWARE, SERVER_PROTOCOL</a:t>
            </a:r>
          </a:p>
          <a:p>
            <a:pPr lvl="1"/>
            <a:r>
              <a:rPr lang="en-US" sz="2600" dirty="0">
                <a:solidFill>
                  <a:srgbClr val="F3BE60"/>
                </a:solidFill>
                <a:latin typeface="Courier New" pitchFamily="49" charset="0"/>
              </a:rPr>
              <a:t>REMOTE_ADDR, REMOTE_HOST, REMOTE_PORT</a:t>
            </a:r>
          </a:p>
          <a:p>
            <a:pPr lvl="1"/>
            <a:r>
              <a:rPr lang="en-US" sz="2600" dirty="0">
                <a:solidFill>
                  <a:srgbClr val="F3BE60"/>
                </a:solidFill>
                <a:latin typeface="Courier New" pitchFamily="49" charset="0"/>
              </a:rPr>
              <a:t>PHP_AUTH_USER, PHP_AUTH_PW, PHP_AUTH_DIGEST</a:t>
            </a:r>
          </a:p>
          <a:p>
            <a:pPr lvl="1"/>
            <a:r>
              <a:rPr lang="en-US" sz="2600" dirty="0"/>
              <a:t>And others</a:t>
            </a:r>
            <a:endParaRPr lang="bg-BG" sz="2600" dirty="0"/>
          </a:p>
          <a:p>
            <a:pPr marL="377887" lvl="1" indent="0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xmlns="" val="426639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Predefined </a:t>
            </a:r>
            <a:r>
              <a:rPr lang="en-US" dirty="0" smtClean="0"/>
              <a:t>Variables</a:t>
            </a:r>
            <a:endParaRPr lang="bg-BG" dirty="0" smtClean="0"/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2286000"/>
            <a:ext cx="11804822" cy="29718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3BE60"/>
                </a:solidFill>
                <a:latin typeface="Courier New" pitchFamily="49" charset="0"/>
              </a:rPr>
              <a:t>$_GET, $_POST, $_</a:t>
            </a:r>
            <a:r>
              <a:rPr lang="en-US" sz="2800" dirty="0" smtClean="0">
                <a:solidFill>
                  <a:srgbClr val="F3BE60"/>
                </a:solidFill>
                <a:latin typeface="Courier New" pitchFamily="49" charset="0"/>
              </a:rPr>
              <a:t>COOKIE</a:t>
            </a:r>
            <a:r>
              <a:rPr lang="en-US" sz="2800" dirty="0" smtClean="0"/>
              <a:t> - arrays </a:t>
            </a:r>
            <a:r>
              <a:rPr lang="en-US" sz="2800" dirty="0"/>
              <a:t>hold the parameters from the URL, from the post data and from the cookies accordingly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3BE60"/>
                </a:solidFill>
                <a:latin typeface="Courier New" pitchFamily="49" charset="0"/>
              </a:rPr>
              <a:t>$_FILES</a:t>
            </a:r>
            <a:r>
              <a:rPr lang="en-US" sz="2800" dirty="0">
                <a:solidFill>
                  <a:srgbClr val="F3BE60"/>
                </a:solidFill>
              </a:rPr>
              <a:t> </a:t>
            </a:r>
            <a:r>
              <a:rPr lang="en-US" sz="2800" dirty="0" smtClean="0"/>
              <a:t>- array </a:t>
            </a:r>
            <a:r>
              <a:rPr lang="en-US" sz="2800" dirty="0"/>
              <a:t>holds information for successfully uploaded files over multipart post request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3BE60"/>
                </a:solidFill>
                <a:latin typeface="Courier New" pitchFamily="49" charset="0"/>
              </a:rPr>
              <a:t>$_</a:t>
            </a:r>
            <a:r>
              <a:rPr lang="en-US" sz="2800" dirty="0" smtClean="0">
                <a:solidFill>
                  <a:srgbClr val="F3BE60"/>
                </a:solidFill>
                <a:latin typeface="Courier New" pitchFamily="49" charset="0"/>
              </a:rPr>
              <a:t>SESSION </a:t>
            </a:r>
            <a:r>
              <a:rPr lang="en-US" sz="2800" dirty="0" smtClean="0">
                <a:latin typeface="Courier New" pitchFamily="49" charset="0"/>
              </a:rPr>
              <a:t>-</a:t>
            </a:r>
            <a:r>
              <a:rPr lang="en-US" sz="2800" dirty="0" smtClean="0"/>
              <a:t> </a:t>
            </a:r>
            <a:r>
              <a:rPr lang="en-US" sz="2800" dirty="0"/>
              <a:t>array holds the variables, stored in the session</a:t>
            </a:r>
            <a:endParaRPr lang="bg-BG" sz="2800" dirty="0"/>
          </a:p>
          <a:p>
            <a:pPr marL="377887" lvl="1" indent="0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xmlns="" val="2940534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variables</a:t>
            </a:r>
            <a:endParaRPr lang="bg-BG" dirty="0" smtClean="0"/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850" y="1600200"/>
            <a:ext cx="11804822" cy="4419600"/>
          </a:xfrm>
        </p:spPr>
        <p:txBody>
          <a:bodyPr>
            <a:normAutofit/>
          </a:bodyPr>
          <a:lstStyle/>
          <a:p>
            <a:r>
              <a:rPr lang="en-US" dirty="0"/>
              <a:t>PHP supports $$ syntax- variable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variable </a:t>
            </a:r>
            <a:r>
              <a:rPr lang="en-US" dirty="0" smtClean="0">
                <a:latin typeface="Courier New" pitchFamily="49" charset="0"/>
              </a:rPr>
              <a:t>$var1</a:t>
            </a:r>
            <a:r>
              <a:rPr lang="en-US" dirty="0" smtClean="0"/>
              <a:t> </a:t>
            </a:r>
            <a:r>
              <a:rPr lang="en-US" dirty="0"/>
              <a:t>is evaluated as </a:t>
            </a:r>
            <a:r>
              <a:rPr lang="en-US" dirty="0" smtClean="0"/>
              <a:t>'var2' </a:t>
            </a:r>
            <a:r>
              <a:rPr lang="en-US" dirty="0"/>
              <a:t>and so </a:t>
            </a:r>
            <a:r>
              <a:rPr lang="en-US" dirty="0" smtClean="0">
                <a:latin typeface="Courier New" pitchFamily="49" charset="0"/>
              </a:rPr>
              <a:t>$$var1</a:t>
            </a:r>
            <a:r>
              <a:rPr lang="en-US" dirty="0" smtClean="0"/>
              <a:t> </a:t>
            </a:r>
            <a:r>
              <a:rPr lang="en-US" dirty="0"/>
              <a:t>is evaluated as </a:t>
            </a:r>
            <a:r>
              <a:rPr lang="en-US" dirty="0" smtClean="0">
                <a:latin typeface="Courier New" pitchFamily="49" charset="0"/>
              </a:rPr>
              <a:t>$var2</a:t>
            </a:r>
            <a:endParaRPr lang="bg-BG" dirty="0">
              <a:latin typeface="Courier New" pitchFamily="49" charset="0"/>
            </a:endParaRPr>
          </a:p>
          <a:p>
            <a:pPr marL="377887" lvl="1" indent="0">
              <a:buNone/>
            </a:pPr>
            <a:endParaRPr lang="bg-BG" dirty="0" smtClean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22161" y="2362200"/>
            <a:ext cx="11506200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&lt;?</a:t>
            </a:r>
          </a:p>
          <a:p>
            <a:r>
              <a:rPr lang="en-US" sz="2200" dirty="0" smtClean="0"/>
              <a:t>$var1= ‘var2';</a:t>
            </a:r>
            <a:endParaRPr lang="en-US" sz="2200" dirty="0"/>
          </a:p>
          <a:p>
            <a:r>
              <a:rPr lang="en-US" sz="2200" dirty="0" smtClean="0"/>
              <a:t>$var2= ‘Hello World';</a:t>
            </a:r>
            <a:endParaRPr lang="en-US" sz="2200" dirty="0"/>
          </a:p>
          <a:p>
            <a:r>
              <a:rPr lang="en-US" sz="2200" dirty="0"/>
              <a:t>echo </a:t>
            </a:r>
            <a:r>
              <a:rPr lang="en-US" sz="2200" dirty="0" smtClean="0"/>
              <a:t>$$var1; </a:t>
            </a:r>
            <a:r>
              <a:rPr lang="en-US" sz="2200" dirty="0"/>
              <a:t>// outputs Hello </a:t>
            </a:r>
            <a:r>
              <a:rPr lang="en-US" sz="2200" dirty="0" smtClean="0"/>
              <a:t>World</a:t>
            </a:r>
          </a:p>
          <a:p>
            <a:r>
              <a:rPr lang="en-US" sz="2200" dirty="0" smtClean="0"/>
              <a:t>?&gt;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334607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Basic </a:t>
            </a:r>
            <a:r>
              <a:rPr lang="en-US" sz="3200" dirty="0" smtClean="0"/>
              <a:t>functions</a:t>
            </a:r>
            <a:endParaRPr lang="ru-RU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Built-in </a:t>
            </a:r>
            <a:r>
              <a:rPr lang="en-US" sz="3200" dirty="0"/>
              <a:t>PHP Function </a:t>
            </a:r>
            <a:r>
              <a:rPr lang="en-US" sz="3200" dirty="0" smtClean="0"/>
              <a:t>Libraries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Some predefined variables</a:t>
            </a:r>
            <a:endParaRPr lang="ru-RU" sz="32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Strings </a:t>
            </a:r>
            <a:r>
              <a:rPr lang="en-US" sz="3200" dirty="0"/>
              <a:t>escaping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PHP – </a:t>
            </a:r>
            <a:r>
              <a:rPr lang="en-US" sz="3200" dirty="0" smtClean="0"/>
              <a:t>advantages and disadvantages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904" y="1371600"/>
            <a:ext cx="2787266" cy="278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78683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89212" y="1676400"/>
            <a:ext cx="6480175" cy="190089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Predefined Variables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Live Demo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7082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89211" y="1600200"/>
            <a:ext cx="6480175" cy="152848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Strings escaping</a:t>
            </a:r>
            <a:br>
              <a:rPr lang="en-US" dirty="0" smtClean="0"/>
            </a:b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5485" y="3352800"/>
            <a:ext cx="2647628" cy="198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724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escaping</a:t>
            </a:r>
            <a:endParaRPr lang="bg-BG" smtClean="0"/>
          </a:p>
        </p:txBody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en-US" sz="2800" dirty="0"/>
              <a:t>Special chars in stings are escaped with backslashes (C style)</a:t>
            </a:r>
          </a:p>
          <a:p>
            <a:pPr>
              <a:lnSpc>
                <a:spcPct val="75000"/>
              </a:lnSpc>
            </a:pPr>
            <a:endParaRPr lang="en-US" sz="2800" dirty="0"/>
          </a:p>
          <a:p>
            <a:pPr lvl="1">
              <a:lnSpc>
                <a:spcPct val="75000"/>
              </a:lnSpc>
            </a:pPr>
            <a:r>
              <a:rPr lang="en-US" sz="2500" dirty="0"/>
              <a:t>The escape sequences for double quoted string:</a:t>
            </a:r>
          </a:p>
          <a:p>
            <a:pPr lvl="2">
              <a:lnSpc>
                <a:spcPct val="75000"/>
              </a:lnSpc>
            </a:pPr>
            <a:r>
              <a:rPr lang="en-US" sz="2400" dirty="0"/>
              <a:t>\n – new line (10 in ASCII)</a:t>
            </a:r>
          </a:p>
          <a:p>
            <a:pPr lvl="2">
              <a:lnSpc>
                <a:spcPct val="75000"/>
              </a:lnSpc>
            </a:pPr>
            <a:r>
              <a:rPr lang="en-US" sz="2400" dirty="0"/>
              <a:t>\r – carriage return (13 in ASCII)</a:t>
            </a:r>
          </a:p>
          <a:p>
            <a:pPr lvl="2">
              <a:lnSpc>
                <a:spcPct val="75000"/>
              </a:lnSpc>
            </a:pPr>
            <a:r>
              <a:rPr lang="en-US" sz="2400" dirty="0"/>
              <a:t>\t – horizontal tab</a:t>
            </a:r>
          </a:p>
          <a:p>
            <a:pPr lvl="2">
              <a:lnSpc>
                <a:spcPct val="75000"/>
              </a:lnSpc>
            </a:pPr>
            <a:r>
              <a:rPr lang="en-US" sz="2400" dirty="0"/>
              <a:t>\v – vertical tab</a:t>
            </a:r>
          </a:p>
          <a:p>
            <a:pPr lvl="2">
              <a:lnSpc>
                <a:spcPct val="75000"/>
              </a:lnSpc>
            </a:pPr>
            <a:r>
              <a:rPr lang="en-US" sz="2400" dirty="0"/>
              <a:t>\\ - backslash</a:t>
            </a:r>
          </a:p>
          <a:p>
            <a:pPr lvl="2">
              <a:lnSpc>
                <a:spcPct val="75000"/>
              </a:lnSpc>
            </a:pPr>
            <a:r>
              <a:rPr lang="en-US" sz="2400" dirty="0"/>
              <a:t>\$ - dollar sign</a:t>
            </a:r>
          </a:p>
          <a:p>
            <a:pPr lvl="2">
              <a:lnSpc>
                <a:spcPct val="75000"/>
              </a:lnSpc>
            </a:pPr>
            <a:r>
              <a:rPr lang="en-US" sz="2400" dirty="0"/>
              <a:t>\" – double quote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xmlns="" val="3963225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escaping</a:t>
            </a:r>
            <a:endParaRPr lang="bg-BG" smtClean="0"/>
          </a:p>
        </p:txBody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Single-quoted strings escape the same way 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 lvl="1">
              <a:lnSpc>
                <a:spcPct val="85000"/>
              </a:lnSpc>
            </a:pPr>
            <a:r>
              <a:rPr lang="en-US" dirty="0" smtClean="0"/>
              <a:t>Difference is that instead of \" you need \' to escape the closing quotes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No other escaping sequences will be expanded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In both single and double quoted strings, backslash before any other character will be printed too!</a:t>
            </a:r>
            <a:endParaRPr lang="bg-BG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84412" y="1705237"/>
            <a:ext cx="76200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$str1 = </a:t>
            </a:r>
            <a:r>
              <a:rPr lang="en-US" sz="2200" dirty="0" smtClean="0"/>
              <a:t>'Start with single quotes "and \' escape single quotes"';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638712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 in strings</a:t>
            </a:r>
            <a:endParaRPr lang="bg-BG" smtClean="0"/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1012" y="1828800"/>
            <a:ext cx="8686800" cy="4876800"/>
          </a:xfrm>
        </p:spPr>
        <p:txBody>
          <a:bodyPr/>
          <a:lstStyle/>
          <a:p>
            <a:r>
              <a:rPr lang="en-US" dirty="0" smtClean="0"/>
              <a:t>Double quoted strings offer something more: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Variables in double-quoted strings are evaluated</a:t>
            </a:r>
            <a:endParaRPr lang="bg-BG" dirty="0" smtClean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79612" y="2590800"/>
            <a:ext cx="7620000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$var1= "content";</a:t>
            </a:r>
            <a:endParaRPr lang="en-US" sz="2200" dirty="0"/>
          </a:p>
          <a:p>
            <a:r>
              <a:rPr lang="en-US" sz="2200" dirty="0"/>
              <a:t>$str1 = </a:t>
            </a:r>
            <a:r>
              <a:rPr lang="en-US" sz="2200" dirty="0" smtClean="0"/>
              <a:t>"We can put variable to get $</a:t>
            </a:r>
            <a:r>
              <a:rPr lang="en-US" sz="2200" dirty="0"/>
              <a:t>saying";</a:t>
            </a:r>
          </a:p>
          <a:p>
            <a:r>
              <a:rPr lang="en-US" sz="2200" dirty="0"/>
              <a:t>// this will output:</a:t>
            </a:r>
          </a:p>
          <a:p>
            <a:r>
              <a:rPr lang="en-US" sz="2200" dirty="0"/>
              <a:t>// We can put variable to get content</a:t>
            </a:r>
          </a:p>
        </p:txBody>
      </p:sp>
    </p:spTree>
    <p:extLst>
      <p:ext uri="{BB962C8B-B14F-4D97-AF65-F5344CB8AC3E}">
        <p14:creationId xmlns:p14="http://schemas.microsoft.com/office/powerpoint/2010/main" xmlns="" val="1201811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Heredoc</a:t>
            </a:r>
            <a:r>
              <a:rPr lang="en-US" dirty="0" smtClean="0"/>
              <a:t> syntax</a:t>
            </a:r>
            <a:endParaRPr lang="bg-BG" dirty="0" smtClean="0"/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Define strings with </a:t>
            </a:r>
            <a:r>
              <a:rPr lang="en-US" sz="2800" dirty="0" err="1"/>
              <a:t>heredoc</a:t>
            </a:r>
            <a:r>
              <a:rPr lang="en-US" sz="2800" dirty="0"/>
              <a:t> syntax ('&lt;&lt;&lt;')</a:t>
            </a:r>
          </a:p>
          <a:p>
            <a:pPr>
              <a:lnSpc>
                <a:spcPct val="85000"/>
              </a:lnSpc>
            </a:pPr>
            <a:endParaRPr lang="en-US" sz="2800" dirty="0"/>
          </a:p>
          <a:p>
            <a:pPr>
              <a:lnSpc>
                <a:spcPct val="85000"/>
              </a:lnSpc>
            </a:pPr>
            <a:endParaRPr lang="en-US" sz="2800" dirty="0"/>
          </a:p>
          <a:p>
            <a:pPr>
              <a:lnSpc>
                <a:spcPct val="85000"/>
              </a:lnSpc>
            </a:pPr>
            <a:endParaRPr lang="en-US" sz="2800" dirty="0" smtClean="0"/>
          </a:p>
          <a:p>
            <a:pPr>
              <a:lnSpc>
                <a:spcPct val="85000"/>
              </a:lnSpc>
            </a:pPr>
            <a:endParaRPr lang="en-US" sz="2800" dirty="0"/>
          </a:p>
          <a:p>
            <a:pPr lvl="1">
              <a:lnSpc>
                <a:spcPct val="85000"/>
              </a:lnSpc>
            </a:pPr>
            <a:r>
              <a:rPr lang="en-US" sz="2600" dirty="0"/>
              <a:t>After the &lt;&lt;&lt; we put "ending delimiter" – string goes all the way to this delimiter</a:t>
            </a:r>
          </a:p>
          <a:p>
            <a:pPr lvl="2">
              <a:lnSpc>
                <a:spcPct val="85000"/>
              </a:lnSpc>
            </a:pPr>
            <a:r>
              <a:rPr lang="en-US" sz="2400" dirty="0"/>
              <a:t>The delimiter must be followed by new line</a:t>
            </a:r>
          </a:p>
          <a:p>
            <a:pPr lvl="2">
              <a:lnSpc>
                <a:spcPct val="85000"/>
              </a:lnSpc>
            </a:pPr>
            <a:r>
              <a:rPr lang="en-US" sz="2400" dirty="0"/>
              <a:t>The ending delimiter must be alone on the last line, starting from first column</a:t>
            </a:r>
          </a:p>
          <a:p>
            <a:pPr lvl="1">
              <a:lnSpc>
                <a:spcPct val="85000"/>
              </a:lnSpc>
            </a:pPr>
            <a:r>
              <a:rPr lang="en-US" sz="2600" dirty="0"/>
              <a:t>Same escaping behavior as double-quoted string</a:t>
            </a:r>
          </a:p>
          <a:p>
            <a:pPr lvl="1">
              <a:lnSpc>
                <a:spcPct val="85000"/>
              </a:lnSpc>
            </a:pPr>
            <a:r>
              <a:rPr lang="en-US" sz="2600" dirty="0"/>
              <a:t>In single and double quoted strings you can embed new lines too</a:t>
            </a:r>
            <a:endParaRPr lang="bg-BG" sz="26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3412" y="1752600"/>
            <a:ext cx="7620000" cy="17877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 $bar = &lt;&lt;&lt;EOT</a:t>
            </a:r>
            <a:br>
              <a:rPr lang="en-US" sz="2000" dirty="0"/>
            </a:br>
            <a:r>
              <a:rPr lang="en-US" sz="2000" dirty="0"/>
              <a:t>bar</a:t>
            </a:r>
            <a:br>
              <a:rPr lang="en-US" sz="2000" dirty="0"/>
            </a:br>
            <a:r>
              <a:rPr lang="en-US" sz="2000" dirty="0"/>
              <a:t>    EOT;</a:t>
            </a:r>
            <a:br>
              <a:rPr lang="en-US" sz="2000" dirty="0"/>
            </a:br>
            <a:r>
              <a:rPr lang="en-US" sz="2000" dirty="0" smtClean="0"/>
              <a:t>}</a:t>
            </a:r>
          </a:p>
          <a:p>
            <a:r>
              <a:rPr lang="en-US" sz="2000" dirty="0" smtClean="0"/>
              <a:t>echo $bar;// output EOT bar EOT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125775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89212" y="2392683"/>
            <a:ext cx="6480175" cy="190089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String escaping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Live Demo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4772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2104368"/>
            <a:ext cx="6480175" cy="1900896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dirty="0" smtClean="0"/>
              <a:t>Advantages and Disadvantages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xmlns="" val="2096170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Advantages and disadvantages</a:t>
            </a:r>
            <a:endParaRPr lang="bg-BG" sz="3600"/>
          </a:p>
        </p:txBody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learn, open source, multiplatform and database support, extensions, community and commercial driven.</a:t>
            </a:r>
          </a:p>
          <a:p>
            <a:pPr lvl="1"/>
            <a:r>
              <a:rPr lang="en-US" smtClean="0"/>
              <a:t>Considered to be one of the fastest languages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Too loose syntax – risk tolerant, poor error handling, poor OOP (before version 6 a lot things are missing!)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xmlns="" val="1902259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Built-in </a:t>
            </a:r>
            <a:r>
              <a:rPr lang="en-US" sz="3200" dirty="0"/>
              <a:t>PHP Function </a:t>
            </a:r>
            <a:r>
              <a:rPr lang="en-US" sz="3200" dirty="0" smtClean="0"/>
              <a:t>Libraries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Global variables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Strings </a:t>
            </a:r>
            <a:r>
              <a:rPr lang="en-US" sz="3200" dirty="0" smtClean="0"/>
              <a:t>escaping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Data sanitization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PHP – advantages and disadvantages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38038" y="1273518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736106" y="3750828"/>
              <a:ext cx="6376595" cy="145783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PHP &amp; MySQL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7129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smtClean="0"/>
              <a:t>Object and Resource Types</a:t>
            </a:r>
            <a:endParaRPr lang="bg-BG" dirty="0" smtClean="0"/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2133600"/>
            <a:ext cx="11804822" cy="4587876"/>
          </a:xfrm>
        </p:spPr>
        <p:txBody>
          <a:bodyPr>
            <a:normAutofit/>
          </a:bodyPr>
          <a:lstStyle/>
          <a:p>
            <a:r>
              <a:rPr lang="en-US" sz="2800" dirty="0"/>
              <a:t>PHP supports "object" variable type</a:t>
            </a:r>
          </a:p>
          <a:p>
            <a:pPr lvl="1"/>
            <a:r>
              <a:rPr lang="en-US" sz="2600" dirty="0"/>
              <a:t>Will be explained further in the OOP lecture</a:t>
            </a:r>
          </a:p>
          <a:p>
            <a:r>
              <a:rPr lang="en-US" sz="2800" dirty="0"/>
              <a:t>"Resource" variable type</a:t>
            </a:r>
          </a:p>
          <a:p>
            <a:pPr lvl="1"/>
            <a:r>
              <a:rPr lang="en-US" sz="2600" dirty="0"/>
              <a:t>The resource type means the variable is holding reference to resource or data, external to your script</a:t>
            </a:r>
          </a:p>
          <a:p>
            <a:pPr lvl="1"/>
            <a:r>
              <a:rPr lang="en-US" sz="2600" dirty="0"/>
              <a:t>Example – opened file, database connection, </a:t>
            </a:r>
            <a:r>
              <a:rPr lang="en-US" sz="2600" dirty="0" err="1"/>
              <a:t>etc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1196821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softuni.bg/trainings/fasttracks/details/1033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PHP &amp; </a:t>
            </a:r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930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PHP Manual</a:t>
            </a:r>
            <a:r>
              <a:rPr lang="en-US" sz="2000" dirty="0" smtClean="0"/>
              <a:t>" </a:t>
            </a:r>
            <a:r>
              <a:rPr lang="en-US" sz="2000" dirty="0"/>
              <a:t>by The PHP </a:t>
            </a:r>
            <a:r>
              <a:rPr lang="en-US" sz="2000" dirty="0" smtClean="0"/>
              <a:t>Group under </a:t>
            </a:r>
            <a:r>
              <a:rPr lang="en-US" sz="2000" dirty="0" smtClean="0">
                <a:hlinkClick r:id="rId5"/>
              </a:rPr>
              <a:t>CC-BY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PHP and MySQL Web Development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64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124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Basic Expressions</a:t>
            </a:r>
            <a:endParaRPr lang="bg-BG" smtClean="0"/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PHP expressions are similar to C</a:t>
            </a:r>
          </a:p>
          <a:p>
            <a:pPr lvl="1">
              <a:defRPr/>
            </a:pPr>
            <a:r>
              <a:rPr lang="en-US" smtClean="0"/>
              <a:t>"=" - assigning value to variable</a:t>
            </a:r>
          </a:p>
          <a:p>
            <a:pPr lvl="1">
              <a:defRPr/>
            </a:pPr>
            <a:r>
              <a:rPr lang="en-US" smtClean="0"/>
              <a:t>+, -, /, *, % - arithmetic operations</a:t>
            </a:r>
          </a:p>
          <a:p>
            <a:pPr lvl="1">
              <a:defRPr/>
            </a:pPr>
            <a:r>
              <a:rPr lang="en-US" smtClean="0"/>
              <a:t>==, &lt;=, &gt;=, !=, &lt;, &gt; - comparison </a:t>
            </a:r>
          </a:p>
          <a:p>
            <a:pPr lvl="1">
              <a:defRPr/>
            </a:pPr>
            <a:r>
              <a:rPr lang="en-US" smtClean="0"/>
              <a:t>+=, -=, /=, *=, %=, ++, --, etc – prefix/postfix operators</a:t>
            </a:r>
          </a:p>
          <a:p>
            <a:pPr lvl="1">
              <a:defRPr/>
            </a:pPr>
            <a:r>
              <a:rPr lang="en-US" smtClean="0"/>
              <a:t>( and ) – for expressions combining</a:t>
            </a:r>
          </a:p>
          <a:p>
            <a:pPr lvl="1">
              <a:defRPr/>
            </a:pPr>
            <a:r>
              <a:rPr lang="en-US" smtClean="0"/>
              <a:t>&amp;, |, &gt;&gt;, &lt;&lt;, ^, ~ - bitwise operators</a:t>
            </a:r>
          </a:p>
        </p:txBody>
      </p:sp>
    </p:spTree>
    <p:extLst>
      <p:ext uri="{BB962C8B-B14F-4D97-AF65-F5344CB8AC3E}">
        <p14:creationId xmlns:p14="http://schemas.microsoft.com/office/powerpoint/2010/main" xmlns="" val="99419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Basic Expressions</a:t>
            </a:r>
            <a:endParaRPr lang="bg-BG" dirty="0" smtClean="0"/>
          </a:p>
        </p:txBody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en-US" sz="2800" dirty="0"/>
              <a:t>String operators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600" dirty="0"/>
              <a:t>"." (period) – string concatenating </a:t>
            </a:r>
          </a:p>
          <a:p>
            <a:pPr>
              <a:lnSpc>
                <a:spcPct val="85000"/>
              </a:lnSpc>
              <a:defRPr/>
            </a:pPr>
            <a:r>
              <a:rPr lang="en-US" sz="2800" dirty="0"/>
              <a:t>===, !== comparison 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600" dirty="0"/>
              <a:t>different from ==, !=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600" dirty="0">
                <a:latin typeface="Courier New" pitchFamily="49" charset="0"/>
              </a:rPr>
              <a:t>"10"==10</a:t>
            </a:r>
            <a:r>
              <a:rPr lang="en-US" sz="2600" dirty="0"/>
              <a:t> will produce true, while </a:t>
            </a:r>
            <a:r>
              <a:rPr lang="en-US" sz="2600" dirty="0">
                <a:latin typeface="Courier New" pitchFamily="49" charset="0"/>
              </a:rPr>
              <a:t>"10"===10</a:t>
            </a:r>
            <a:r>
              <a:rPr lang="en-US" sz="2600" dirty="0"/>
              <a:t> will produce false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600" dirty="0"/>
              <a:t>Strict comparison – </a:t>
            </a:r>
            <a:r>
              <a:rPr lang="en-US" sz="2600" dirty="0">
                <a:solidFill>
                  <a:srgbClr val="F3BE60"/>
                </a:solidFill>
              </a:rPr>
              <a:t>$a === $b </a:t>
            </a:r>
            <a:r>
              <a:rPr lang="en-US" sz="2600" dirty="0"/>
              <a:t>: 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800" dirty="0"/>
              <a:t>TRUE if </a:t>
            </a:r>
            <a:r>
              <a:rPr lang="en-US" sz="2800" i="1" dirty="0"/>
              <a:t>$a</a:t>
            </a:r>
            <a:r>
              <a:rPr lang="en-US" sz="2800" dirty="0"/>
              <a:t> is equal to </a:t>
            </a:r>
            <a:r>
              <a:rPr lang="en-US" sz="2800" i="1" dirty="0"/>
              <a:t>$b</a:t>
            </a:r>
            <a:r>
              <a:rPr lang="en-US" sz="2800" dirty="0"/>
              <a:t>, and they are of the same type. 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800" dirty="0"/>
              <a:t>Note: Assignment of value to variable returns as result the value being assigned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600" dirty="0"/>
              <a:t>We can have $a = $b = $c = 7;</a:t>
            </a:r>
          </a:p>
        </p:txBody>
      </p:sp>
    </p:spTree>
    <p:extLst>
      <p:ext uri="{BB962C8B-B14F-4D97-AF65-F5344CB8AC3E}">
        <p14:creationId xmlns:p14="http://schemas.microsoft.com/office/powerpoint/2010/main" xmlns="" val="143555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Constants</a:t>
            </a:r>
            <a:endParaRPr lang="bg-BG" smtClean="0"/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PHP constants are defined with the </a:t>
            </a:r>
            <a:r>
              <a:rPr lang="en-US" dirty="0" smtClean="0">
                <a:latin typeface="Courier New" pitchFamily="49" charset="0"/>
              </a:rPr>
              <a:t>define</a:t>
            </a:r>
            <a:r>
              <a:rPr lang="en-US" dirty="0" smtClean="0"/>
              <a:t> function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Cannot change value</a:t>
            </a:r>
          </a:p>
          <a:p>
            <a:pPr lvl="1"/>
            <a:r>
              <a:rPr lang="en-US" dirty="0" smtClean="0"/>
              <a:t>Doesn't start with $ </a:t>
            </a:r>
          </a:p>
          <a:p>
            <a:pPr lvl="1"/>
            <a:r>
              <a:rPr lang="en-US" dirty="0" smtClean="0"/>
              <a:t>Can hold any scalar value</a:t>
            </a:r>
            <a:endParaRPr lang="bg-BG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39724" y="1905000"/>
            <a:ext cx="115062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&lt;?</a:t>
            </a:r>
            <a:r>
              <a:rPr lang="en-US" sz="2200" dirty="0" err="1"/>
              <a:t>php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solidFill>
                  <a:srgbClr val="F3BE60"/>
                </a:solidFill>
              </a:rPr>
              <a:t>define("CONSTANT", "Hello world.");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echo CONSTANT; // outputs "Hello world."</a:t>
            </a:r>
            <a:br>
              <a:rPr lang="en-US" sz="2200" dirty="0"/>
            </a:br>
            <a:r>
              <a:rPr lang="en-US" sz="2200" dirty="0" smtClean="0">
                <a:solidFill>
                  <a:srgbClr val="F3BE60"/>
                </a:solidFill>
              </a:rPr>
              <a:t>define</a:t>
            </a:r>
            <a:r>
              <a:rPr lang="en-US" sz="2200" dirty="0">
                <a:solidFill>
                  <a:srgbClr val="F3BE60"/>
                </a:solidFill>
              </a:rPr>
              <a:t>("GREETING", "Hello you.", true</a:t>
            </a:r>
            <a:r>
              <a:rPr lang="en-US" sz="2200" dirty="0" smtClean="0">
                <a:solidFill>
                  <a:srgbClr val="F3BE60"/>
                </a:solidFill>
              </a:rPr>
              <a:t>); // not recommended</a:t>
            </a:r>
            <a:r>
              <a:rPr lang="en-US" sz="2200" dirty="0">
                <a:solidFill>
                  <a:srgbClr val="F3BE60"/>
                </a:solidFill>
              </a:rPr>
              <a:t/>
            </a:r>
            <a:br>
              <a:rPr lang="en-US" sz="2200" dirty="0">
                <a:solidFill>
                  <a:srgbClr val="F3BE60"/>
                </a:solidFill>
              </a:rPr>
            </a:br>
            <a:r>
              <a:rPr lang="en-US" sz="2200" dirty="0"/>
              <a:t>echo GREETING; // outputs "Hello you."</a:t>
            </a:r>
            <a:br>
              <a:rPr lang="en-US" sz="2200" dirty="0"/>
            </a:br>
            <a:r>
              <a:rPr lang="en-US" sz="2200" dirty="0"/>
              <a:t>echo Greeting; // outputs "Hello you</a:t>
            </a:r>
            <a:r>
              <a:rPr lang="en-US" sz="2200" dirty="0" smtClean="0"/>
              <a:t>."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?&gt;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3295371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89212" y="2392683"/>
            <a:ext cx="6480175" cy="190089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PHP Constants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Live Demo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6506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89211" y="174596"/>
            <a:ext cx="6480175" cy="152848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PHP Basic Functions</a:t>
            </a:r>
            <a:br>
              <a:rPr lang="en-US" dirty="0" smtClean="0"/>
            </a:b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2812" y="2057400"/>
            <a:ext cx="2793651" cy="26666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xmlns="" val="3563595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</a:t>
            </a:r>
            <a:endParaRPr lang="bg-BG" dirty="0" smtClean="0"/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2" y="1151120"/>
            <a:ext cx="11804822" cy="55703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377887" lvl="1" indent="0">
              <a:buNone/>
            </a:pPr>
            <a:endParaRPr lang="en-US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98812" y="2057400"/>
            <a:ext cx="51816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function foo($arg_1, $arg_2, /* ..., */ $</a:t>
            </a:r>
            <a:r>
              <a:rPr lang="en-US" sz="2000" dirty="0" err="1"/>
              <a:t>arg_n</a:t>
            </a:r>
            <a:r>
              <a:rPr lang="en-US" sz="2000" dirty="0" smtClean="0"/>
              <a:t>) 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 echo "Example function.\n";</a:t>
            </a:r>
            <a:br>
              <a:rPr lang="en-US" sz="2000" dirty="0"/>
            </a:br>
            <a:r>
              <a:rPr lang="en-US" sz="2000" dirty="0"/>
              <a:t>    return $</a:t>
            </a:r>
            <a:r>
              <a:rPr lang="en-US" sz="2000" dirty="0" err="1"/>
              <a:t>retval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 smtClean="0"/>
              <a:t>}</a:t>
            </a:r>
          </a:p>
          <a:p>
            <a:r>
              <a:rPr lang="en-US" sz="2000" dirty="0" smtClean="0"/>
              <a:t>foo</a:t>
            </a:r>
            <a:r>
              <a:rPr lang="en-US" sz="2000" dirty="0"/>
              <a:t>($arg_1, $arg_2, /* ..., */ $</a:t>
            </a:r>
            <a:r>
              <a:rPr lang="en-US" sz="2000" dirty="0" err="1"/>
              <a:t>arg_n</a:t>
            </a:r>
            <a:r>
              <a:rPr lang="en-US" sz="2000" dirty="0" smtClean="0"/>
              <a:t>);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?&gt;</a:t>
            </a:r>
            <a:endParaRPr lang="en-US" sz="2200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88815" y="1454944"/>
            <a:ext cx="2819400" cy="756962"/>
          </a:xfrm>
          <a:prstGeom prst="wedgeRoundRectCallout">
            <a:avLst>
              <a:gd name="adj1" fmla="val 67342"/>
              <a:gd name="adj2" fmla="val 9492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Start with “function”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379912" y="1151120"/>
            <a:ext cx="2819400" cy="453139"/>
          </a:xfrm>
          <a:prstGeom prst="wedgeRoundRectCallout">
            <a:avLst>
              <a:gd name="adj1" fmla="val -48620"/>
              <a:gd name="adj2" fmla="val 25087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Function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35273" y="1064961"/>
            <a:ext cx="2819400" cy="756962"/>
          </a:xfrm>
          <a:prstGeom prst="wedgeRoundRectCallout">
            <a:avLst>
              <a:gd name="adj1" fmla="val -75850"/>
              <a:gd name="adj2" fmla="val 13367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Input arguments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04212" y="3733800"/>
            <a:ext cx="2819400" cy="756962"/>
          </a:xfrm>
          <a:prstGeom prst="wedgeRoundRectCallout">
            <a:avLst>
              <a:gd name="adj1" fmla="val -109812"/>
              <a:gd name="adj2" fmla="val -11590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Function body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68536" y="3810000"/>
            <a:ext cx="2819400" cy="756962"/>
          </a:xfrm>
          <a:prstGeom prst="wedgeRoundRectCallout">
            <a:avLst>
              <a:gd name="adj1" fmla="val 68260"/>
              <a:gd name="adj2" fmla="val -7715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Return value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808412" y="4887039"/>
            <a:ext cx="2819400" cy="756962"/>
          </a:xfrm>
          <a:prstGeom prst="wedgeRoundRectCallout">
            <a:avLst>
              <a:gd name="adj1" fmla="val -47089"/>
              <a:gd name="adj2" fmla="val -12045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Call function with arguments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1188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1248</Words>
  <Application>Microsoft Office PowerPoint</Application>
  <PresentationFormat>Custom</PresentationFormat>
  <Paragraphs>230</Paragraphs>
  <Slides>32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SoftUni 16x9</vt:lpstr>
      <vt:lpstr>PHP Introduction (2)</vt:lpstr>
      <vt:lpstr>Table of Contents</vt:lpstr>
      <vt:lpstr>PHP Object and Resource Types</vt:lpstr>
      <vt:lpstr>PHP Basic Expressions</vt:lpstr>
      <vt:lpstr>PHP Basic Expressions</vt:lpstr>
      <vt:lpstr>PHP Constants</vt:lpstr>
      <vt:lpstr>PHP Constants  Live Demo</vt:lpstr>
      <vt:lpstr>PHP Basic Functions </vt:lpstr>
      <vt:lpstr>PHP Function</vt:lpstr>
      <vt:lpstr>PHP Functions  Live Demo</vt:lpstr>
      <vt:lpstr>phpinfo();  Live Demo</vt:lpstr>
      <vt:lpstr>Built-in PHP Functions </vt:lpstr>
      <vt:lpstr>Built-in PHP Functions</vt:lpstr>
      <vt:lpstr>Built-in PHP Functions (2)</vt:lpstr>
      <vt:lpstr>Predefined Variables </vt:lpstr>
      <vt:lpstr>Predefined Variables</vt:lpstr>
      <vt:lpstr>Predefined Variables</vt:lpstr>
      <vt:lpstr>Predefined Variables</vt:lpstr>
      <vt:lpstr>Variable variables</vt:lpstr>
      <vt:lpstr>Predefined Variables  Live Demo</vt:lpstr>
      <vt:lpstr>Strings escaping </vt:lpstr>
      <vt:lpstr>Strings escaping</vt:lpstr>
      <vt:lpstr>String escaping</vt:lpstr>
      <vt:lpstr>Variables in strings</vt:lpstr>
      <vt:lpstr>Heredoc syntax</vt:lpstr>
      <vt:lpstr>String escaping  Live Demo</vt:lpstr>
      <vt:lpstr>Advantages and Disadvantages</vt:lpstr>
      <vt:lpstr>Advantages and disadvantages</vt:lpstr>
      <vt:lpstr>Summary</vt:lpstr>
      <vt:lpstr>PHP &amp; MySQL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&amp; MySQL Course</dc:title>
  <dc:subject>C# Basics Course</dc:subject>
  <dc:creator/>
  <cp:keywords>PHP, Web,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2014-06-07T09:51:38Z</dcterms:modified>
  <cp:category>programming, PHP,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