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394" r:id="rId3"/>
    <p:sldId id="395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9" r:id="rId28"/>
    <p:sldId id="421" r:id="rId29"/>
    <p:sldId id="422" r:id="rId30"/>
    <p:sldId id="352" r:id="rId31"/>
    <p:sldId id="393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BE60"/>
    <a:srgbClr val="F3CD60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132" y="-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6/7/2014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1726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030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79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0337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1555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09855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29585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0513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7546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8794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PHP 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a web application and how can PHP help us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0140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4" y="1066800"/>
            <a:ext cx="6480175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PHP Hello World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971" y="2209800"/>
            <a:ext cx="6858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219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0663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PHP code file extension usually is “.</a:t>
            </a:r>
            <a:r>
              <a:rPr lang="en-US" sz="2800" dirty="0" err="1" smtClean="0"/>
              <a:t>php</a:t>
            </a:r>
            <a:r>
              <a:rPr lang="en-US" sz="2800" dirty="0" smtClean="0"/>
              <a:t>”.</a:t>
            </a:r>
          </a:p>
          <a:p>
            <a:pPr lvl="1"/>
            <a:r>
              <a:rPr lang="en-US" sz="2800" dirty="0" smtClean="0"/>
              <a:t>Can be configured</a:t>
            </a:r>
          </a:p>
          <a:p>
            <a:r>
              <a:rPr lang="en-US" sz="2800" dirty="0" smtClean="0"/>
              <a:t>PHP code can be nested in HTML document</a:t>
            </a:r>
          </a:p>
          <a:p>
            <a:endParaRPr lang="en-US" dirty="0" smtClean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Hello World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244" y="3316684"/>
            <a:ext cx="115062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&lt;!DOCTYPE html&gt;</a:t>
            </a:r>
          </a:p>
          <a:p>
            <a:r>
              <a:rPr lang="en-US" sz="2200" dirty="0"/>
              <a:t>&lt;html</a:t>
            </a:r>
            <a:r>
              <a:rPr lang="en-US" sz="2200" dirty="0" smtClean="0"/>
              <a:t>&gt;</a:t>
            </a:r>
          </a:p>
          <a:p>
            <a:r>
              <a:rPr lang="en-US" sz="2200" dirty="0" smtClean="0"/>
              <a:t>    </a:t>
            </a:r>
            <a:r>
              <a:rPr lang="en-US" sz="2200" dirty="0"/>
              <a:t>&lt;</a:t>
            </a:r>
            <a:r>
              <a:rPr lang="en-US" sz="2200" dirty="0" smtClean="0"/>
              <a:t>title&gt;Hello Soft </a:t>
            </a:r>
            <a:r>
              <a:rPr lang="en-US" sz="2200" dirty="0" err="1" smtClean="0"/>
              <a:t>Uni</a:t>
            </a:r>
            <a:r>
              <a:rPr lang="en-US" sz="2200" dirty="0" smtClean="0"/>
              <a:t>&lt;/</a:t>
            </a:r>
            <a:r>
              <a:rPr lang="en-US" sz="2200" dirty="0"/>
              <a:t>title&gt;</a:t>
            </a:r>
          </a:p>
          <a:p>
            <a:r>
              <a:rPr lang="en-US" sz="2200" dirty="0"/>
              <a:t>&lt;/head&gt;</a:t>
            </a:r>
          </a:p>
          <a:p>
            <a:r>
              <a:rPr lang="en-US" sz="2200" dirty="0"/>
              <a:t>&lt;body</a:t>
            </a:r>
            <a:r>
              <a:rPr lang="en-US" sz="2200" dirty="0" smtClean="0"/>
              <a:t>&gt;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smtClean="0">
                <a:solidFill>
                  <a:srgbClr val="F3BE60"/>
                </a:solidFill>
              </a:rPr>
              <a:t>&lt;?</a:t>
            </a:r>
            <a:r>
              <a:rPr lang="en-US" sz="2200" dirty="0" err="1">
                <a:solidFill>
                  <a:srgbClr val="F3BE60"/>
                </a:solidFill>
              </a:rPr>
              <a:t>php</a:t>
            </a:r>
            <a:r>
              <a:rPr lang="en-US" sz="2200" dirty="0">
                <a:solidFill>
                  <a:srgbClr val="F3BE60"/>
                </a:solidFill>
              </a:rPr>
              <a:t> </a:t>
            </a:r>
            <a:r>
              <a:rPr lang="en-US" sz="2200" dirty="0" smtClean="0">
                <a:solidFill>
                  <a:srgbClr val="F3BE60"/>
                </a:solidFill>
              </a:rPr>
              <a:t>echo</a:t>
            </a:r>
            <a:r>
              <a:rPr lang="en-US" sz="2200" dirty="0" smtClean="0"/>
              <a:t> “Hello World"; </a:t>
            </a:r>
            <a:r>
              <a:rPr lang="en-US" sz="2200" dirty="0" smtClean="0">
                <a:solidFill>
                  <a:srgbClr val="F3BE60"/>
                </a:solidFill>
              </a:rPr>
              <a:t>?&gt;</a:t>
            </a:r>
          </a:p>
          <a:p>
            <a:r>
              <a:rPr lang="en-US" sz="2200" dirty="0" smtClean="0"/>
              <a:t>&lt;/body&gt;</a:t>
            </a:r>
            <a:endParaRPr lang="en-US" sz="2200" dirty="0"/>
          </a:p>
          <a:p>
            <a:r>
              <a:rPr lang="en-US" sz="2200" dirty="0"/>
              <a:t>&lt;/html&gt;</a:t>
            </a:r>
            <a:endParaRPr lang="en-US" sz="22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65612" y="5568448"/>
            <a:ext cx="2315243" cy="598408"/>
          </a:xfrm>
          <a:prstGeom prst="wedgeRoundRectCallout">
            <a:avLst>
              <a:gd name="adj1" fmla="val -91943"/>
              <a:gd name="adj2" fmla="val -6629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HelloPHP</a:t>
            </a:r>
            <a:r>
              <a:rPr lang="en-US" sz="2800" noProof="1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94212" y="4267200"/>
            <a:ext cx="2819400" cy="756962"/>
          </a:xfrm>
          <a:prstGeom prst="wedgeRoundRectCallout">
            <a:avLst>
              <a:gd name="adj1" fmla="val -71854"/>
              <a:gd name="adj2" fmla="val 739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End of php code</a:t>
            </a:r>
          </a:p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“</a:t>
            </a:r>
            <a:r>
              <a:rPr lang="en-US" sz="2800" noProof="1" smtClean="0">
                <a:solidFill>
                  <a:srgbClr val="F3BE60"/>
                </a:solidFill>
              </a:rPr>
              <a:t>?&gt;</a:t>
            </a:r>
            <a:r>
              <a:rPr lang="en-US" sz="2800" noProof="1" smtClean="0">
                <a:solidFill>
                  <a:srgbClr val="FFFFFF"/>
                </a:solidFill>
              </a:rPr>
              <a:t>”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293812" y="6009426"/>
            <a:ext cx="2819400" cy="756962"/>
          </a:xfrm>
          <a:prstGeom prst="wedgeRoundRectCallout">
            <a:avLst>
              <a:gd name="adj1" fmla="val -50437"/>
              <a:gd name="adj2" fmla="val -1254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Start of php code</a:t>
            </a:r>
          </a:p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“</a:t>
            </a:r>
            <a:r>
              <a:rPr lang="en-US" sz="2800" noProof="1" smtClean="0">
                <a:solidFill>
                  <a:srgbClr val="F3BE60"/>
                </a:solidFill>
              </a:rPr>
              <a:t>&lt;?php </a:t>
            </a:r>
            <a:r>
              <a:rPr lang="en-US" sz="2800" noProof="1" smtClean="0">
                <a:solidFill>
                  <a:srgbClr val="FFFFFF"/>
                </a:solidFill>
              </a:rPr>
              <a:t>”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040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3" y="788327"/>
            <a:ext cx="6480175" cy="17792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PHP </a:t>
            </a:r>
            <a:r>
              <a:rPr lang="en-US" dirty="0"/>
              <a:t>Hello </a:t>
            </a:r>
            <a:r>
              <a:rPr lang="en-US" dirty="0" smtClean="0"/>
              <a:t>World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>
                <a:solidFill>
                  <a:schemeClr val="tx1"/>
                </a:solidFill>
              </a:rPr>
              <a:t>Live </a:t>
            </a:r>
            <a:r>
              <a:rPr lang="en-US" sz="3200" dirty="0" smtClean="0">
                <a:solidFill>
                  <a:schemeClr val="tx1"/>
                </a:solidFill>
              </a:rPr>
              <a:t>Demo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6242" y="2590800"/>
            <a:ext cx="3913458" cy="34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60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600200"/>
            <a:ext cx="6480175" cy="19008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PHP Syntax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6914" y="3501096"/>
            <a:ext cx="1337169" cy="16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465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06635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The PHP code starts with &lt;?</a:t>
            </a:r>
            <a:r>
              <a:rPr lang="en-US" sz="3000" dirty="0" err="1"/>
              <a:t>php</a:t>
            </a:r>
            <a:r>
              <a:rPr lang="en-US" sz="3000" dirty="0"/>
              <a:t> and ends with ?&gt;</a:t>
            </a:r>
          </a:p>
          <a:p>
            <a:r>
              <a:rPr lang="en-US" sz="3000" dirty="0"/>
              <a:t>Depending on server configuration may also start </a:t>
            </a:r>
            <a:r>
              <a:rPr lang="en-US" sz="3000" dirty="0" smtClean="0"/>
              <a:t>with:</a:t>
            </a:r>
          </a:p>
          <a:p>
            <a:pPr lvl="1"/>
            <a:r>
              <a:rPr lang="en-US" sz="2800" dirty="0"/>
              <a:t>Short </a:t>
            </a:r>
            <a:r>
              <a:rPr lang="en-US" sz="2800" dirty="0" smtClean="0"/>
              <a:t>style –Start with  “&lt;?” ; end with “?&gt;” (not recommended)</a:t>
            </a:r>
          </a:p>
          <a:p>
            <a:pPr lvl="1"/>
            <a:r>
              <a:rPr lang="en-US" sz="2800" dirty="0"/>
              <a:t>HTML Script </a:t>
            </a:r>
            <a:r>
              <a:rPr lang="en-US" sz="2800" dirty="0" smtClean="0"/>
              <a:t>Tags – Start with &lt;script </a:t>
            </a:r>
            <a:r>
              <a:rPr lang="en-US" sz="2800" dirty="0"/>
              <a:t>language="</a:t>
            </a:r>
            <a:r>
              <a:rPr lang="en-US" sz="2800" dirty="0" err="1"/>
              <a:t>php</a:t>
            </a:r>
            <a:r>
              <a:rPr lang="en-US" sz="2800" dirty="0"/>
              <a:t>"&gt; </a:t>
            </a:r>
            <a:r>
              <a:rPr lang="en-US" sz="2800" dirty="0" smtClean="0"/>
              <a:t>“, end with “&lt;/</a:t>
            </a:r>
            <a:r>
              <a:rPr lang="en-US" sz="2800" dirty="0"/>
              <a:t>script&gt; </a:t>
            </a:r>
            <a:r>
              <a:rPr lang="en-US" sz="2800" dirty="0" smtClean="0"/>
              <a:t>“</a:t>
            </a:r>
          </a:p>
          <a:p>
            <a:pPr lvl="1"/>
            <a:r>
              <a:rPr lang="en-US" sz="2800" dirty="0" smtClean="0"/>
              <a:t>ASP Style </a:t>
            </a:r>
            <a:r>
              <a:rPr lang="en-US" sz="2800" dirty="0"/>
              <a:t>Start with  </a:t>
            </a:r>
            <a:r>
              <a:rPr lang="en-US" sz="2800" dirty="0" smtClean="0"/>
              <a:t>“&lt;% “, </a:t>
            </a:r>
            <a:r>
              <a:rPr lang="en-US" sz="2800" dirty="0"/>
              <a:t>end with </a:t>
            </a:r>
            <a:r>
              <a:rPr lang="en-US" sz="2800" dirty="0" smtClean="0"/>
              <a:t>“%&gt;”</a:t>
            </a:r>
          </a:p>
          <a:p>
            <a:pPr marL="377887" lvl="1" indent="0">
              <a:buNone/>
            </a:pPr>
            <a:endParaRPr lang="en-US" sz="3000" dirty="0"/>
          </a:p>
          <a:p>
            <a:r>
              <a:rPr lang="en-US" sz="3000" dirty="0" smtClean="0"/>
              <a:t>PHP </a:t>
            </a:r>
            <a:r>
              <a:rPr lang="en-US" sz="3000" dirty="0"/>
              <a:t>follows the Perl syntax</a:t>
            </a:r>
          </a:p>
          <a:p>
            <a:pPr lvl="1"/>
            <a:r>
              <a:rPr lang="en-US" sz="2800" dirty="0"/>
              <a:t>Simplified</a:t>
            </a:r>
          </a:p>
          <a:p>
            <a:pPr lvl="1"/>
            <a:r>
              <a:rPr lang="en-US" sz="2800" dirty="0"/>
              <a:t>Procedural (Now has OOP too)</a:t>
            </a:r>
          </a:p>
          <a:p>
            <a:pPr lvl="1"/>
            <a:r>
              <a:rPr lang="en-US" sz="2800" dirty="0" smtClean="0"/>
              <a:t>PHP is c based language</a:t>
            </a:r>
            <a:endParaRPr lang="bg-BG" sz="2800" dirty="0"/>
          </a:p>
          <a:p>
            <a:endParaRPr lang="en-US" dirty="0" smtClean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002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066355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PHP Script contains one or more statements</a:t>
            </a:r>
          </a:p>
          <a:p>
            <a:pPr lvl="1">
              <a:lnSpc>
                <a:spcPct val="85000"/>
              </a:lnSpc>
            </a:pPr>
            <a:r>
              <a:rPr lang="en-US" sz="2600" dirty="0"/>
              <a:t>Statement are handed to the PHP Preprocessor one by one</a:t>
            </a:r>
          </a:p>
          <a:p>
            <a:pPr lvl="1">
              <a:lnSpc>
                <a:spcPct val="85000"/>
              </a:lnSpc>
            </a:pPr>
            <a:r>
              <a:rPr lang="en-US" sz="2600" dirty="0"/>
              <a:t>Each statement ends in semicolon ";"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Our first script contains only one statement: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 lvl="1">
              <a:lnSpc>
                <a:spcPct val="85000"/>
              </a:lnSpc>
            </a:pPr>
            <a:r>
              <a:rPr lang="en-US" sz="2600" dirty="0"/>
              <a:t>call of the function </a:t>
            </a:r>
            <a:r>
              <a:rPr lang="en-US" sz="2600" dirty="0" smtClean="0">
                <a:latin typeface="Courier New" pitchFamily="49" charset="0"/>
              </a:rPr>
              <a:t>echo</a:t>
            </a:r>
            <a:endParaRPr lang="en-US" sz="2600" dirty="0">
              <a:latin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Statement separation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257" y="3357790"/>
            <a:ext cx="11506200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&lt;?</a:t>
            </a:r>
            <a:r>
              <a:rPr lang="en-US" sz="2200" dirty="0" err="1" smtClean="0"/>
              <a:t>php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echo “Hello </a:t>
            </a:r>
            <a:r>
              <a:rPr lang="en-US" sz="2200" dirty="0" err="1" smtClean="0"/>
              <a:t>SoftUni</a:t>
            </a:r>
            <a:r>
              <a:rPr lang="en-US" sz="2200" dirty="0" smtClean="0"/>
              <a:t> Students”;</a:t>
            </a:r>
            <a:endParaRPr lang="en-US" sz="2200" dirty="0"/>
          </a:p>
          <a:p>
            <a:r>
              <a:rPr lang="en-US" sz="2200" dirty="0" smtClean="0"/>
              <a:t>?&gt;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3596195"/>
            <a:ext cx="2819400" cy="756962"/>
          </a:xfrm>
          <a:prstGeom prst="wedgeRoundRectCallout">
            <a:avLst>
              <a:gd name="adj1" fmla="val -92066"/>
              <a:gd name="adj2" fmla="val 459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End with “;” semicolon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95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67099" y="1219200"/>
            <a:ext cx="11804822" cy="5066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PHP script can contain unlimited number of statements</a:t>
            </a:r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r>
              <a:rPr lang="en-US" sz="2800" dirty="0"/>
              <a:t>Some function can be called without brackets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You can add comments to the code </a:t>
            </a:r>
          </a:p>
          <a:p>
            <a:pPr lvl="1">
              <a:lnSpc>
                <a:spcPct val="85000"/>
              </a:lnSpc>
            </a:pPr>
            <a:r>
              <a:rPr lang="en-US" sz="2600" dirty="0" smtClean="0"/>
              <a:t>One line </a:t>
            </a:r>
            <a:r>
              <a:rPr lang="en-US" sz="2600" dirty="0" err="1" smtClean="0"/>
              <a:t>coments</a:t>
            </a:r>
            <a:r>
              <a:rPr lang="en-US" sz="2600" dirty="0" smtClean="0"/>
              <a:t>: "//", </a:t>
            </a:r>
            <a:r>
              <a:rPr lang="en-US" sz="2600" dirty="0"/>
              <a:t>"#" </a:t>
            </a:r>
            <a:endParaRPr lang="en-US" sz="2600" dirty="0" smtClean="0"/>
          </a:p>
          <a:p>
            <a:pPr lvl="1">
              <a:lnSpc>
                <a:spcPct val="85000"/>
              </a:lnSpc>
            </a:pPr>
            <a:r>
              <a:rPr lang="en-US" sz="2600" dirty="0" smtClean="0"/>
              <a:t>Multi line comments "/*" </a:t>
            </a:r>
            <a:r>
              <a:rPr lang="en-US" sz="2600" dirty="0"/>
              <a:t>– </a:t>
            </a:r>
            <a:r>
              <a:rPr lang="en-US" sz="2600" dirty="0" smtClean="0"/>
              <a:t>"*/“</a:t>
            </a:r>
          </a:p>
          <a:p>
            <a:pPr lvl="1">
              <a:lnSpc>
                <a:spcPct val="85000"/>
              </a:lnSpc>
            </a:pPr>
            <a:r>
              <a:rPr lang="en-US" sz="2600" dirty="0" err="1" smtClean="0"/>
              <a:t>DocBlock</a:t>
            </a:r>
            <a:r>
              <a:rPr lang="en-US" sz="2600" dirty="0" smtClean="0"/>
              <a:t> comments “/**” – “*/”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600" dirty="0"/>
              <a:t>Comments are NOT executed</a:t>
            </a:r>
            <a:endParaRPr lang="bg-BG" sz="2600" dirty="0"/>
          </a:p>
          <a:p>
            <a:endParaRPr lang="en-US" dirty="0" smtClean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 smtClean="0"/>
              <a:t>Statemens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0555" y="1531552"/>
            <a:ext cx="11506200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&lt;?</a:t>
            </a:r>
            <a:r>
              <a:rPr lang="en-US" sz="2200" dirty="0" err="1" smtClean="0"/>
              <a:t>php</a:t>
            </a:r>
            <a:endParaRPr lang="en-US" sz="2200" dirty="0" smtClean="0"/>
          </a:p>
          <a:p>
            <a:r>
              <a:rPr lang="en-US" sz="2200" dirty="0" smtClean="0"/>
              <a:t>    echo “&lt;h1&gt;”;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echo “Hello </a:t>
            </a:r>
            <a:r>
              <a:rPr lang="en-US" sz="2200" dirty="0" err="1" smtClean="0"/>
              <a:t>SoftUni</a:t>
            </a:r>
            <a:r>
              <a:rPr lang="en-US" sz="2200" dirty="0" smtClean="0"/>
              <a:t> Students”;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echo “&lt;/h1&gt;”;</a:t>
            </a:r>
            <a:endParaRPr lang="en-US" sz="2200" dirty="0"/>
          </a:p>
          <a:p>
            <a:r>
              <a:rPr lang="en-US" sz="22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975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2" y="2438400"/>
            <a:ext cx="6480175" cy="185517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PHP Syntax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Live Demo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63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2" y="1524000"/>
            <a:ext cx="6480175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PHP Variables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2090" y="2465082"/>
            <a:ext cx="3694418" cy="36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426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066355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/>
              <a:t>Variables in PHP are represented by a dollar “$” sign</a:t>
            </a:r>
            <a:endParaRPr lang="en-US" sz="2800" dirty="0"/>
          </a:p>
          <a:p>
            <a:pPr>
              <a:lnSpc>
                <a:spcPct val="85000"/>
              </a:lnSpc>
            </a:pPr>
            <a:r>
              <a:rPr lang="en-US" sz="2800" dirty="0" smtClean="0"/>
              <a:t>PHP supports eight types:</a:t>
            </a:r>
            <a:endParaRPr lang="en-US" sz="2800" dirty="0"/>
          </a:p>
          <a:p>
            <a:pPr lvl="1"/>
            <a:r>
              <a:rPr lang="en-US" sz="2600" dirty="0" smtClean="0"/>
              <a:t>Boolean, Integer, Float, Double, Array, Object, resource and NULL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>
              <a:lnSpc>
                <a:spcPct val="75000"/>
              </a:lnSpc>
            </a:pPr>
            <a:r>
              <a:rPr lang="en-US" sz="2800" dirty="0"/>
              <a:t>PHP is "type-less" language</a:t>
            </a:r>
          </a:p>
          <a:p>
            <a:pPr lvl="1">
              <a:lnSpc>
                <a:spcPct val="75000"/>
              </a:lnSpc>
            </a:pPr>
            <a:r>
              <a:rPr lang="en-US" sz="2600" dirty="0"/>
              <a:t>Variables are not linked with type – they can store value with different types</a:t>
            </a:r>
          </a:p>
          <a:p>
            <a:pPr lvl="1">
              <a:lnSpc>
                <a:spcPct val="75000"/>
              </a:lnSpc>
            </a:pPr>
            <a:r>
              <a:rPr lang="en-US" sz="2600" dirty="0"/>
              <a:t>No </a:t>
            </a:r>
            <a:r>
              <a:rPr lang="en-US" sz="2600" dirty="0" err="1">
                <a:solidFill>
                  <a:srgbClr val="FF0000"/>
                </a:solidFill>
              </a:rPr>
              <a:t>int</a:t>
            </a:r>
            <a:r>
              <a:rPr lang="en-US" sz="2600" dirty="0">
                <a:solidFill>
                  <a:srgbClr val="FF0000"/>
                </a:solidFill>
              </a:rPr>
              <a:t> a = 5; </a:t>
            </a:r>
            <a:r>
              <a:rPr lang="en-US" sz="2600" dirty="0"/>
              <a:t>Just </a:t>
            </a:r>
            <a:r>
              <a:rPr lang="en-US" sz="2600" dirty="0">
                <a:solidFill>
                  <a:srgbClr val="F3BE60"/>
                </a:solidFill>
              </a:rPr>
              <a:t>$a = 5;</a:t>
            </a:r>
            <a:endParaRPr lang="en-US" dirty="0" smtClean="0">
              <a:solidFill>
                <a:srgbClr val="F3BE60"/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034" y="3124200"/>
            <a:ext cx="11506200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&lt;?</a:t>
            </a:r>
            <a:r>
              <a:rPr lang="en-US" sz="2200" dirty="0" err="1" smtClean="0"/>
              <a:t>php</a:t>
            </a:r>
            <a:endParaRPr lang="en-US" sz="2200" dirty="0" smtClean="0"/>
          </a:p>
          <a:p>
            <a:r>
              <a:rPr lang="en-US" sz="2200" dirty="0" smtClean="0"/>
              <a:t>     </a:t>
            </a:r>
            <a:r>
              <a:rPr lang="en-US" sz="2200" dirty="0" smtClean="0">
                <a:solidFill>
                  <a:srgbClr val="F3BE60"/>
                </a:solidFill>
              </a:rPr>
              <a:t>$variable </a:t>
            </a:r>
            <a:r>
              <a:rPr lang="en-US" sz="2200" dirty="0" smtClean="0"/>
              <a:t>= “&lt;p&gt; PHP Variable &lt;/p&gt;”;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echo $variable;</a:t>
            </a:r>
            <a:endParaRPr lang="en-US" sz="2200" dirty="0"/>
          </a:p>
          <a:p>
            <a:r>
              <a:rPr lang="en-US" sz="22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61841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What are PHP</a:t>
            </a:r>
            <a:r>
              <a:rPr lang="en-US" sz="3200" dirty="0"/>
              <a:t>, CGI </a:t>
            </a:r>
            <a:r>
              <a:rPr lang="en-US" sz="3200" dirty="0" smtClean="0"/>
              <a:t>and</a:t>
            </a:r>
            <a:r>
              <a:rPr lang="ru-RU" sz="3200" dirty="0" smtClean="0"/>
              <a:t> </a:t>
            </a:r>
            <a:r>
              <a:rPr lang="en-US" sz="3200" dirty="0"/>
              <a:t>Web Server?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Web applications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PHP </a:t>
            </a:r>
            <a:r>
              <a:rPr lang="en-US" sz="3200" dirty="0" smtClean="0"/>
              <a:t>syntax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Variables</a:t>
            </a:r>
            <a:r>
              <a:rPr lang="ru-RU" sz="3200" dirty="0" smtClean="0"/>
              <a:t>, </a:t>
            </a:r>
            <a:r>
              <a:rPr lang="en-US" sz="3200" dirty="0" smtClean="0"/>
              <a:t>variable </a:t>
            </a:r>
            <a:r>
              <a:rPr lang="en-US" sz="3200" dirty="0" smtClean="0"/>
              <a:t>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Strings</a:t>
            </a: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904" y="1371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68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066355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800" dirty="0"/>
              <a:t>PHP Variable Types are: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600" dirty="0"/>
              <a:t>Numeric (real or integer)</a:t>
            </a:r>
          </a:p>
          <a:p>
            <a:pPr lvl="2">
              <a:lnSpc>
                <a:spcPct val="85000"/>
              </a:lnSpc>
              <a:defRPr/>
            </a:pPr>
            <a:r>
              <a:rPr lang="en-US" sz="2400" dirty="0"/>
              <a:t>The decimal separator is dot ".", not comma ","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600" dirty="0"/>
              <a:t>Boolean (true or false)</a:t>
            </a:r>
          </a:p>
          <a:p>
            <a:pPr lvl="2">
              <a:lnSpc>
                <a:spcPct val="85000"/>
              </a:lnSpc>
              <a:defRPr/>
            </a:pPr>
            <a:r>
              <a:rPr lang="en-US" sz="2400" dirty="0"/>
              <a:t>PHP  defines the constants as true, TRUE, True and false, FALSE, False</a:t>
            </a:r>
          </a:p>
          <a:p>
            <a:pPr lvl="2">
              <a:lnSpc>
                <a:spcPct val="85000"/>
              </a:lnSpc>
              <a:defRPr/>
            </a:pPr>
            <a:r>
              <a:rPr lang="en-US" sz="2400" dirty="0"/>
              <a:t>Empty string, zero and some other values are implicitly converted to "false" in </a:t>
            </a:r>
            <a:r>
              <a:rPr lang="en-US" sz="2400" dirty="0" smtClean="0"/>
              <a:t>Boolean </a:t>
            </a:r>
            <a:r>
              <a:rPr lang="en-US" sz="2400" dirty="0"/>
              <a:t>expressions</a:t>
            </a:r>
          </a:p>
          <a:p>
            <a:pPr lvl="3">
              <a:lnSpc>
                <a:spcPct val="85000"/>
              </a:lnSpc>
              <a:defRPr/>
            </a:pPr>
            <a:r>
              <a:rPr lang="en-US" sz="2400" dirty="0"/>
              <a:t>May cause problems when </a:t>
            </a:r>
            <a:r>
              <a:rPr lang="en-US" sz="2400" dirty="0" smtClean="0"/>
              <a:t>Boolean </a:t>
            </a:r>
            <a:r>
              <a:rPr lang="en-US" sz="2400" dirty="0"/>
              <a:t>not used properly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Variables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363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373881"/>
          </a:xfrm>
        </p:spPr>
        <p:txBody>
          <a:bodyPr>
            <a:normAutofit/>
          </a:bodyPr>
          <a:lstStyle/>
          <a:p>
            <a:r>
              <a:rPr lang="en-US" dirty="0"/>
              <a:t>String values</a:t>
            </a:r>
          </a:p>
          <a:p>
            <a:pPr lvl="1"/>
            <a:r>
              <a:rPr lang="en-US" dirty="0"/>
              <a:t>Strings may be in single or double quotes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Start and end quote type should match</a:t>
            </a:r>
          </a:p>
          <a:p>
            <a:pPr lvl="1"/>
            <a:r>
              <a:rPr lang="en-US" dirty="0"/>
              <a:t>Difference between two types of quotes is the escape sequences</a:t>
            </a:r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0555" y="2438400"/>
            <a:ext cx="11506200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&lt;?</a:t>
            </a:r>
            <a:r>
              <a:rPr lang="en-US" sz="2200" dirty="0" err="1" smtClean="0"/>
              <a:t>php</a:t>
            </a:r>
            <a:endParaRPr lang="en-US" sz="2200" dirty="0" smtClean="0"/>
          </a:p>
          <a:p>
            <a:r>
              <a:rPr lang="en-US" sz="2200" dirty="0" smtClean="0"/>
              <a:t>    $hello = ‘Hello </a:t>
            </a:r>
            <a:r>
              <a:rPr lang="en-US" sz="2200" dirty="0" err="1" smtClean="0"/>
              <a:t>SoftUni</a:t>
            </a:r>
            <a:r>
              <a:rPr lang="en-US" sz="2200" dirty="0" smtClean="0"/>
              <a:t> ‘;</a:t>
            </a:r>
          </a:p>
          <a:p>
            <a:r>
              <a:rPr lang="en-US" sz="2200" dirty="0" smtClean="0"/>
              <a:t>    $welcome = ‘Hello Students’;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echo $hello . $welcome; // string </a:t>
            </a:r>
            <a:r>
              <a:rPr lang="en-US" sz="2200" dirty="0" err="1" smtClean="0"/>
              <a:t>concatanation</a:t>
            </a:r>
            <a:r>
              <a:rPr lang="en-US" sz="2200" dirty="0" smtClean="0"/>
              <a:t> is with “</a:t>
            </a:r>
            <a:r>
              <a:rPr lang="en-US" sz="2200" dirty="0" smtClean="0">
                <a:solidFill>
                  <a:srgbClr val="F3BE60"/>
                </a:solidFill>
              </a:rPr>
              <a:t>.</a:t>
            </a:r>
            <a:r>
              <a:rPr lang="en-US" sz="2200" dirty="0" smtClean="0"/>
              <a:t>” not with “</a:t>
            </a:r>
            <a:r>
              <a:rPr lang="en-US" sz="2200" dirty="0" smtClean="0">
                <a:solidFill>
                  <a:srgbClr val="FF0000"/>
                </a:solidFill>
              </a:rPr>
              <a:t>+</a:t>
            </a:r>
            <a:r>
              <a:rPr lang="en-US" sz="2200" dirty="0" smtClean="0"/>
              <a:t>”</a:t>
            </a:r>
            <a:endParaRPr lang="en-US" sz="2200" dirty="0"/>
          </a:p>
          <a:p>
            <a:r>
              <a:rPr lang="en-US" sz="22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2547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066355"/>
          </a:xfrm>
        </p:spPr>
        <p:txBody>
          <a:bodyPr>
            <a:normAutofit/>
          </a:bodyPr>
          <a:lstStyle/>
          <a:p>
            <a:r>
              <a:rPr lang="en-US" dirty="0"/>
              <a:t>Arrays are aggregate values – combination of values, each assigned a key in the array</a:t>
            </a:r>
          </a:p>
          <a:p>
            <a:pPr lvl="1"/>
            <a:r>
              <a:rPr lang="en-US" dirty="0"/>
              <a:t>PHP supports associative arrays – keys may be numeric, strings or any other scalar data types</a:t>
            </a:r>
          </a:p>
          <a:p>
            <a:pPr lvl="1"/>
            <a:r>
              <a:rPr lang="en-US" dirty="0"/>
              <a:t>Keys must be unique across the array</a:t>
            </a:r>
          </a:p>
          <a:p>
            <a:pPr lvl="1"/>
            <a:r>
              <a:rPr lang="en-US" dirty="0"/>
              <a:t>Values in the array may be with different types</a:t>
            </a:r>
          </a:p>
          <a:p>
            <a:pPr lvl="1"/>
            <a:r>
              <a:rPr lang="en-US" dirty="0"/>
              <a:t>PHP Arrays are dynamic – they don’t require explicit size when created</a:t>
            </a:r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058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Arrays</a:t>
            </a:r>
            <a:endParaRPr lang="bg-BG" smtClean="0"/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PHP Array is declared with keyword </a:t>
            </a:r>
            <a:r>
              <a:rPr lang="en-US" dirty="0" smtClean="0">
                <a:latin typeface="Courier New" pitchFamily="49" charset="0"/>
              </a:rPr>
              <a:t>array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latin typeface="Courier New" pitchFamily="49" charset="0"/>
              </a:rPr>
              <a:t>=&gt;</a:t>
            </a:r>
            <a:r>
              <a:rPr lang="en-US" dirty="0" smtClean="0"/>
              <a:t>" means "points to"</a:t>
            </a:r>
          </a:p>
          <a:p>
            <a:pPr lvl="1"/>
            <a:r>
              <a:rPr lang="en-US" dirty="0" smtClean="0"/>
              <a:t>If keys are not supplied they are assigned automatically, starting from 0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035" y="2133600"/>
            <a:ext cx="115062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&lt;?</a:t>
            </a:r>
            <a:r>
              <a:rPr lang="en-US" sz="2200" dirty="0" err="1" smtClean="0"/>
              <a:t>php</a:t>
            </a:r>
            <a:endParaRPr lang="en-US" sz="2200" dirty="0" smtClean="0"/>
          </a:p>
          <a:p>
            <a:r>
              <a:rPr lang="en-US" sz="2200" dirty="0" smtClean="0"/>
              <a:t>    //</a:t>
            </a:r>
            <a:r>
              <a:rPr lang="en-US" sz="2200" dirty="0"/>
              <a:t>Indexed arrays without </a:t>
            </a:r>
            <a:r>
              <a:rPr lang="en-US" sz="2200" dirty="0" smtClean="0"/>
              <a:t>key</a:t>
            </a:r>
          </a:p>
          <a:p>
            <a:r>
              <a:rPr lang="en-US" sz="2200" dirty="0" smtClean="0">
                <a:solidFill>
                  <a:srgbClr val="F3BE60"/>
                </a:solidFill>
              </a:rPr>
              <a:t>     $</a:t>
            </a:r>
            <a:r>
              <a:rPr lang="en-US" sz="2200" dirty="0">
                <a:solidFill>
                  <a:srgbClr val="F3BE60"/>
                </a:solidFill>
              </a:rPr>
              <a:t>array = array("foo", "bar", "hello", "world</a:t>
            </a:r>
            <a:r>
              <a:rPr lang="en-US" sz="2200" dirty="0" smtClean="0">
                <a:solidFill>
                  <a:srgbClr val="F3BE60"/>
                </a:solidFill>
              </a:rPr>
              <a:t>");</a:t>
            </a:r>
          </a:p>
          <a:p>
            <a:r>
              <a:rPr lang="en-US" sz="2200" dirty="0" smtClean="0"/>
              <a:t>     </a:t>
            </a:r>
            <a:r>
              <a:rPr lang="en-US" sz="2200" dirty="0" err="1" smtClean="0"/>
              <a:t>print_r</a:t>
            </a:r>
            <a:r>
              <a:rPr lang="en-US" sz="2200" dirty="0" smtClean="0"/>
              <a:t> </a:t>
            </a:r>
            <a:r>
              <a:rPr lang="en-US" sz="2200" dirty="0"/>
              <a:t>($</a:t>
            </a:r>
            <a:r>
              <a:rPr lang="en-US" sz="2200" dirty="0" smtClean="0"/>
              <a:t>variable);</a:t>
            </a:r>
          </a:p>
          <a:p>
            <a:r>
              <a:rPr lang="en-US" sz="2200" dirty="0" smtClean="0"/>
              <a:t>     //Array with index from </a:t>
            </a:r>
            <a:r>
              <a:rPr lang="en-US" sz="2200" dirty="0" smtClean="0">
                <a:solidFill>
                  <a:srgbClr val="F3BE60"/>
                </a:solidFill>
              </a:rPr>
              <a:t>PHP 5.4</a:t>
            </a:r>
          </a:p>
          <a:p>
            <a:r>
              <a:rPr lang="en-US" sz="2200" dirty="0">
                <a:solidFill>
                  <a:srgbClr val="F3BE60"/>
                </a:solidFill>
              </a:rPr>
              <a:t> </a:t>
            </a:r>
            <a:r>
              <a:rPr lang="en-US" sz="2200" dirty="0" smtClean="0">
                <a:solidFill>
                  <a:srgbClr val="F3BE60"/>
                </a:solidFill>
              </a:rPr>
              <a:t>    $</a:t>
            </a:r>
            <a:r>
              <a:rPr lang="en-US" sz="2200" dirty="0">
                <a:solidFill>
                  <a:srgbClr val="F3BE60"/>
                </a:solidFill>
              </a:rPr>
              <a:t>array = </a:t>
            </a:r>
            <a:r>
              <a:rPr lang="en-US" sz="2200" dirty="0" smtClean="0">
                <a:solidFill>
                  <a:srgbClr val="F3BE60"/>
                </a:solidFill>
              </a:rPr>
              <a:t>[    </a:t>
            </a:r>
            <a:r>
              <a:rPr lang="en-US" sz="2200" dirty="0">
                <a:solidFill>
                  <a:srgbClr val="F3BE60"/>
                </a:solidFill>
              </a:rPr>
              <a:t>"foo" =&gt; "bar</a:t>
            </a:r>
            <a:r>
              <a:rPr lang="en-US" sz="2200" dirty="0" smtClean="0">
                <a:solidFill>
                  <a:srgbClr val="F3BE60"/>
                </a:solidFill>
              </a:rPr>
              <a:t>",    </a:t>
            </a:r>
            <a:r>
              <a:rPr lang="en-US" sz="2200" dirty="0">
                <a:solidFill>
                  <a:srgbClr val="F3BE60"/>
                </a:solidFill>
              </a:rPr>
              <a:t>"bar" =&gt; "foo</a:t>
            </a:r>
            <a:r>
              <a:rPr lang="en-US" sz="2200" dirty="0" smtClean="0">
                <a:solidFill>
                  <a:srgbClr val="F3BE60"/>
                </a:solidFill>
              </a:rPr>
              <a:t>"];</a:t>
            </a:r>
          </a:p>
          <a:p>
            <a:r>
              <a:rPr lang="en-US" sz="22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182353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 </a:t>
            </a:r>
            <a:r>
              <a:rPr lang="en-US" dirty="0" smtClean="0"/>
              <a:t>accessing </a:t>
            </a:r>
            <a:endParaRPr lang="bg-BG" dirty="0" smtClean="0"/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elements can be accessed using the </a:t>
            </a:r>
            <a:r>
              <a:rPr lang="en-US" i="1" dirty="0"/>
              <a:t>array[key]</a:t>
            </a:r>
            <a:r>
              <a:rPr lang="en-US" dirty="0"/>
              <a:t> syntax</a:t>
            </a:r>
            <a:r>
              <a:rPr lang="en-US" dirty="0" smtClean="0"/>
              <a:t>.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/>
              <a:t>Arrays are flexible and types of values and keys may be mixed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035" y="2133600"/>
            <a:ext cx="115062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&lt;?</a:t>
            </a:r>
            <a:r>
              <a:rPr lang="en-US" sz="2200" dirty="0" err="1" smtClean="0"/>
              <a:t>php</a:t>
            </a:r>
            <a:endParaRPr lang="en-US" sz="2200" dirty="0" smtClean="0"/>
          </a:p>
          <a:p>
            <a:r>
              <a:rPr lang="en-US" sz="2200" dirty="0" smtClean="0"/>
              <a:t>    //</a:t>
            </a:r>
            <a:r>
              <a:rPr lang="en-US" sz="2200" dirty="0"/>
              <a:t>Indexed arrays without </a:t>
            </a:r>
            <a:r>
              <a:rPr lang="en-US" sz="2200" dirty="0" smtClean="0"/>
              <a:t>key</a:t>
            </a:r>
          </a:p>
          <a:p>
            <a:r>
              <a:rPr lang="en-US" sz="2200" dirty="0" smtClean="0">
                <a:solidFill>
                  <a:srgbClr val="F3BE60"/>
                </a:solidFill>
              </a:rPr>
              <a:t>     $</a:t>
            </a:r>
            <a:r>
              <a:rPr lang="en-US" sz="2200" dirty="0">
                <a:solidFill>
                  <a:srgbClr val="F3BE60"/>
                </a:solidFill>
              </a:rPr>
              <a:t>array = array("foo", "bar", "hello", "world</a:t>
            </a:r>
            <a:r>
              <a:rPr lang="en-US" sz="2200" dirty="0" smtClean="0">
                <a:solidFill>
                  <a:srgbClr val="F3BE60"/>
                </a:solidFill>
              </a:rPr>
              <a:t>");</a:t>
            </a:r>
          </a:p>
          <a:p>
            <a:r>
              <a:rPr lang="en-US" sz="2200" dirty="0" smtClean="0"/>
              <a:t>     echo </a:t>
            </a:r>
            <a:r>
              <a:rPr lang="en-US" sz="2200" dirty="0" smtClean="0">
                <a:solidFill>
                  <a:srgbClr val="F3BE60"/>
                </a:solidFill>
              </a:rPr>
              <a:t> $array[0]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     //Array with index from </a:t>
            </a:r>
            <a:r>
              <a:rPr lang="en-US" sz="2200" dirty="0" smtClean="0">
                <a:solidFill>
                  <a:srgbClr val="F3BE60"/>
                </a:solidFill>
              </a:rPr>
              <a:t>PHP 5.4</a:t>
            </a:r>
          </a:p>
          <a:p>
            <a:r>
              <a:rPr lang="en-US" sz="2200" dirty="0">
                <a:solidFill>
                  <a:srgbClr val="F3BE60"/>
                </a:solidFill>
              </a:rPr>
              <a:t> </a:t>
            </a:r>
            <a:r>
              <a:rPr lang="en-US" sz="2200" dirty="0" smtClean="0">
                <a:solidFill>
                  <a:srgbClr val="F3BE60"/>
                </a:solidFill>
              </a:rPr>
              <a:t>    $</a:t>
            </a:r>
            <a:r>
              <a:rPr lang="en-US" sz="2200" dirty="0">
                <a:solidFill>
                  <a:srgbClr val="F3BE60"/>
                </a:solidFill>
              </a:rPr>
              <a:t>array = </a:t>
            </a:r>
            <a:r>
              <a:rPr lang="en-US" sz="2200" dirty="0" smtClean="0">
                <a:solidFill>
                  <a:srgbClr val="F3BE60"/>
                </a:solidFill>
              </a:rPr>
              <a:t>[    </a:t>
            </a:r>
            <a:r>
              <a:rPr lang="en-US" sz="2200" dirty="0">
                <a:solidFill>
                  <a:srgbClr val="F3BE60"/>
                </a:solidFill>
              </a:rPr>
              <a:t>"foo" =&gt; "bar</a:t>
            </a:r>
            <a:r>
              <a:rPr lang="en-US" sz="2200" dirty="0" smtClean="0">
                <a:solidFill>
                  <a:srgbClr val="F3BE60"/>
                </a:solidFill>
              </a:rPr>
              <a:t>",    1 =&gt; </a:t>
            </a:r>
            <a:r>
              <a:rPr lang="en-US" sz="2200" dirty="0">
                <a:solidFill>
                  <a:srgbClr val="F3BE60"/>
                </a:solidFill>
              </a:rPr>
              <a:t>"foo</a:t>
            </a:r>
            <a:r>
              <a:rPr lang="en-US" sz="2200" dirty="0" smtClean="0">
                <a:solidFill>
                  <a:srgbClr val="F3BE60"/>
                </a:solidFill>
              </a:rPr>
              <a:t>"];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echo </a:t>
            </a:r>
            <a:r>
              <a:rPr lang="en-US" sz="2200" dirty="0" smtClean="0">
                <a:solidFill>
                  <a:srgbClr val="F3BE60"/>
                </a:solidFill>
              </a:rPr>
              <a:t> </a:t>
            </a:r>
            <a:r>
              <a:rPr lang="en-US" sz="2200" dirty="0">
                <a:solidFill>
                  <a:srgbClr val="F3BE60"/>
                </a:solidFill>
              </a:rPr>
              <a:t>$array</a:t>
            </a:r>
            <a:r>
              <a:rPr lang="en-US" sz="2200" dirty="0" smtClean="0">
                <a:solidFill>
                  <a:srgbClr val="F3BE60"/>
                </a:solidFill>
              </a:rPr>
              <a:t>[</a:t>
            </a:r>
            <a:r>
              <a:rPr lang="en-US" sz="2200" dirty="0">
                <a:solidFill>
                  <a:srgbClr val="F3BE60"/>
                </a:solidFill>
              </a:rPr>
              <a:t>"foo"</a:t>
            </a:r>
            <a:r>
              <a:rPr lang="en-US" sz="2200" dirty="0" smtClean="0">
                <a:solidFill>
                  <a:srgbClr val="F3BE60"/>
                </a:solidFill>
              </a:rPr>
              <a:t>]</a:t>
            </a:r>
            <a:r>
              <a:rPr lang="en-US" sz="2200" dirty="0" smtClean="0"/>
              <a:t>;</a:t>
            </a:r>
            <a:endParaRPr lang="en-US" sz="2200" dirty="0" smtClean="0">
              <a:solidFill>
                <a:srgbClr val="F3BE60"/>
              </a:solidFill>
            </a:endParaRPr>
          </a:p>
          <a:p>
            <a:r>
              <a:rPr lang="en-US" sz="22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366394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NULL</a:t>
            </a:r>
            <a:endParaRPr lang="bg-BG" dirty="0" smtClean="0"/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special NULL value represents a variable with no value. NULL is the only possible value of type null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variable is considered to be null if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it has been assigned the constant NULL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has not been set to any value yet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Different from </a:t>
            </a:r>
            <a:r>
              <a:rPr lang="en-US" dirty="0" smtClean="0"/>
              <a:t>“undefined“ and empty string.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96515" y="5257800"/>
            <a:ext cx="11506200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&lt;?</a:t>
            </a:r>
            <a:r>
              <a:rPr lang="en-US" sz="2200" dirty="0" err="1"/>
              <a:t>php</a:t>
            </a:r>
            <a:endParaRPr lang="en-US" sz="2200" dirty="0"/>
          </a:p>
          <a:p>
            <a:r>
              <a:rPr lang="en-US" sz="2200" dirty="0"/>
              <a:t>$</a:t>
            </a:r>
            <a:r>
              <a:rPr lang="en-US" sz="2200" dirty="0" err="1"/>
              <a:t>var</a:t>
            </a:r>
            <a:r>
              <a:rPr lang="en-US" sz="2200" dirty="0"/>
              <a:t> = NULL;       </a:t>
            </a:r>
          </a:p>
          <a:p>
            <a:r>
              <a:rPr lang="en-US" sz="2200" dirty="0"/>
              <a:t>?&gt;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702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9212" y="2392683"/>
            <a:ext cx="6480175" cy="19008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PHP Variables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Live Demo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42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PHP syntax</a:t>
            </a:r>
            <a:endParaRPr lang="ru-RU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Variables</a:t>
            </a:r>
            <a:r>
              <a:rPr lang="ru-RU" sz="3000" dirty="0"/>
              <a:t>, </a:t>
            </a:r>
            <a:r>
              <a:rPr lang="en-US" sz="3000" dirty="0"/>
              <a:t>variable types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Basic </a:t>
            </a:r>
            <a:r>
              <a:rPr lang="en-US" sz="3000" dirty="0" smtClean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Some predefined </a:t>
            </a:r>
            <a:r>
              <a:rPr lang="en-US" sz="2800" dirty="0" smtClean="0"/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basic PHP concepts</a:t>
            </a:r>
            <a:endParaRPr lang="ru-RU" sz="3000" dirty="0"/>
          </a:p>
          <a:p>
            <a:pPr>
              <a:lnSpc>
                <a:spcPct val="100000"/>
              </a:lnSpc>
              <a:buNone/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7129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930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6" y="685800"/>
            <a:ext cx="6480175" cy="185517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are PHP, CGI and Web Server?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4599" y="2971800"/>
            <a:ext cx="4476750" cy="2981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75287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06635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"</a:t>
            </a:r>
            <a:r>
              <a:rPr lang="bg-BG" sz="2800" dirty="0"/>
              <a:t>PHP </a:t>
            </a:r>
            <a:r>
              <a:rPr lang="bg-BG" sz="2800" dirty="0" err="1"/>
              <a:t>Hypertext</a:t>
            </a:r>
            <a:r>
              <a:rPr lang="bg-BG" sz="2800" dirty="0"/>
              <a:t> </a:t>
            </a:r>
            <a:r>
              <a:rPr lang="bg-BG" sz="2800" dirty="0" err="1"/>
              <a:t>Preprocessor</a:t>
            </a:r>
            <a:r>
              <a:rPr lang="en-US" sz="2800" dirty="0"/>
              <a:t>"</a:t>
            </a:r>
          </a:p>
          <a:p>
            <a:pPr lvl="1"/>
            <a:r>
              <a:rPr lang="en-US" sz="2600" dirty="0"/>
              <a:t>Scripting</a:t>
            </a:r>
            <a:r>
              <a:rPr lang="bg-BG" sz="2600" dirty="0"/>
              <a:t> </a:t>
            </a:r>
            <a:r>
              <a:rPr lang="bg-BG" sz="2600" dirty="0" err="1"/>
              <a:t>language</a:t>
            </a:r>
            <a:endParaRPr lang="en-US" sz="2600" dirty="0"/>
          </a:p>
          <a:p>
            <a:pPr lvl="1"/>
            <a:r>
              <a:rPr lang="en-US" sz="2600" dirty="0"/>
              <a:t>C</a:t>
            </a:r>
            <a:r>
              <a:rPr lang="bg-BG" sz="2600" dirty="0" err="1"/>
              <a:t>reat</a:t>
            </a:r>
            <a:r>
              <a:rPr lang="en-US" sz="2600" dirty="0"/>
              <a:t>ion of</a:t>
            </a:r>
            <a:r>
              <a:rPr lang="bg-BG" sz="2600" dirty="0"/>
              <a:t> </a:t>
            </a:r>
            <a:r>
              <a:rPr lang="bg-BG" sz="2600" dirty="0" err="1"/>
              <a:t>dynamic</a:t>
            </a:r>
            <a:r>
              <a:rPr lang="bg-BG" sz="2600" dirty="0"/>
              <a:t> </a:t>
            </a:r>
            <a:r>
              <a:rPr lang="bg-BG" sz="2600" dirty="0" err="1"/>
              <a:t>content</a:t>
            </a:r>
            <a:r>
              <a:rPr lang="en-US" sz="2600" dirty="0"/>
              <a:t> – i.e. HTML and JSON</a:t>
            </a:r>
          </a:p>
          <a:p>
            <a:pPr lvl="1"/>
            <a:r>
              <a:rPr lang="en-US" sz="2600" dirty="0"/>
              <a:t>I</a:t>
            </a:r>
            <a:r>
              <a:rPr lang="bg-BG" sz="2600" dirty="0" err="1"/>
              <a:t>nteract</a:t>
            </a:r>
            <a:r>
              <a:rPr lang="en-US" sz="2600" dirty="0"/>
              <a:t>ion</a:t>
            </a:r>
            <a:r>
              <a:rPr lang="bg-BG" sz="2600" dirty="0"/>
              <a:t> </a:t>
            </a:r>
            <a:r>
              <a:rPr lang="bg-BG" sz="2600" dirty="0" err="1"/>
              <a:t>with</a:t>
            </a:r>
            <a:r>
              <a:rPr lang="bg-BG" sz="2600" dirty="0"/>
              <a:t> </a:t>
            </a:r>
            <a:r>
              <a:rPr lang="bg-BG" sz="2600" dirty="0" err="1"/>
              <a:t>databases</a:t>
            </a:r>
            <a:r>
              <a:rPr lang="en-US" sz="2600" dirty="0"/>
              <a:t> (CRUDs)</a:t>
            </a:r>
          </a:p>
          <a:p>
            <a:pPr lvl="1"/>
            <a:r>
              <a:rPr lang="en-US" sz="2600" dirty="0"/>
              <a:t>Server side, or via command line (CLI)</a:t>
            </a:r>
          </a:p>
          <a:p>
            <a:pPr lvl="1"/>
            <a:r>
              <a:rPr lang="en-US" sz="2600" dirty="0"/>
              <a:t>Can be embedded in HTML</a:t>
            </a:r>
          </a:p>
          <a:p>
            <a:pPr lvl="1"/>
            <a:r>
              <a:rPr lang="en-US" sz="2600" dirty="0"/>
              <a:t>First introduced in 1995 as module for Apache</a:t>
            </a:r>
          </a:p>
          <a:p>
            <a:pPr lvl="1"/>
            <a:r>
              <a:rPr lang="en-US" sz="2600" dirty="0"/>
              <a:t>Open source, written in C</a:t>
            </a:r>
          </a:p>
          <a:p>
            <a:pPr lvl="1"/>
            <a:r>
              <a:rPr lang="en-US" sz="2600" dirty="0"/>
              <a:t>Similar to Perl and C</a:t>
            </a:r>
            <a:endParaRPr lang="bg-BG" sz="2600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119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066355"/>
          </a:xfrm>
        </p:spPr>
        <p:txBody>
          <a:bodyPr>
            <a:normAutofit/>
          </a:bodyPr>
          <a:lstStyle/>
          <a:p>
            <a:r>
              <a:rPr lang="en-US" sz="2800" dirty="0"/>
              <a:t>"Common Gateway Interface"</a:t>
            </a:r>
          </a:p>
          <a:p>
            <a:pPr lvl="1"/>
            <a:r>
              <a:rPr lang="en-US" sz="2600" dirty="0"/>
              <a:t>Unified specification for interaction between web server and a CGI program</a:t>
            </a:r>
          </a:p>
          <a:p>
            <a:pPr lvl="1"/>
            <a:r>
              <a:rPr lang="en-US" sz="2600" dirty="0"/>
              <a:t>The CGI program accepts data from the web server and usually returns generated HTML content</a:t>
            </a:r>
          </a:p>
          <a:p>
            <a:pPr lvl="1"/>
            <a:r>
              <a:rPr lang="en-US" sz="2600" dirty="0"/>
              <a:t>CGI programs are used to generate also XML files, images, video streams and any other content, understandable by the browser</a:t>
            </a:r>
          </a:p>
          <a:p>
            <a:pPr lvl="1"/>
            <a:r>
              <a:rPr lang="en-US" sz="2600" dirty="0"/>
              <a:t>The very code of the CGI program is not visible for the client, only it's output</a:t>
            </a:r>
            <a:endParaRPr lang="bg-BG" sz="2600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CGI?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27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066355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Computer program that is responsible for handling HTTP requests and returning responses</a:t>
            </a:r>
          </a:p>
          <a:p>
            <a:pPr lvl="1">
              <a:lnSpc>
                <a:spcPct val="85000"/>
              </a:lnSpc>
            </a:pPr>
            <a:r>
              <a:rPr lang="en-US" sz="2600" dirty="0"/>
              <a:t>Receives HTTP request</a:t>
            </a:r>
          </a:p>
          <a:p>
            <a:pPr lvl="1">
              <a:lnSpc>
                <a:spcPct val="85000"/>
              </a:lnSpc>
            </a:pPr>
            <a:r>
              <a:rPr lang="en-US" sz="2600" dirty="0"/>
              <a:t>Finds the requested resource or executes CGI program</a:t>
            </a:r>
          </a:p>
          <a:p>
            <a:pPr lvl="1">
              <a:lnSpc>
                <a:spcPct val="85000"/>
              </a:lnSpc>
            </a:pPr>
            <a:r>
              <a:rPr lang="en-US" sz="2600" dirty="0"/>
              <a:t>Returns the resource or program output to the browser</a:t>
            </a:r>
          </a:p>
          <a:p>
            <a:pPr lvl="1">
              <a:lnSpc>
                <a:spcPct val="85000"/>
              </a:lnSpc>
            </a:pPr>
            <a:r>
              <a:rPr lang="en-US" sz="2600" dirty="0"/>
              <a:t>Most common web servers are Apache, IIS, </a:t>
            </a:r>
            <a:r>
              <a:rPr lang="en-US" sz="2600" dirty="0" err="1"/>
              <a:t>NodeJS</a:t>
            </a:r>
            <a:r>
              <a:rPr lang="en-US" sz="2600" dirty="0"/>
              <a:t>, </a:t>
            </a:r>
            <a:r>
              <a:rPr lang="en-US" sz="2600" dirty="0" err="1"/>
              <a:t>nginx</a:t>
            </a:r>
            <a:r>
              <a:rPr lang="en-US" sz="2600" dirty="0"/>
              <a:t>, </a:t>
            </a:r>
            <a:r>
              <a:rPr lang="en-US" sz="2600" dirty="0" err="1"/>
              <a:t>ligHttpd</a:t>
            </a:r>
            <a:r>
              <a:rPr lang="en-US" sz="2600" dirty="0"/>
              <a:t> and others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"LAMP" – Linux, Apache, MySQL, PHP/Perl – the most common software on a web server</a:t>
            </a:r>
            <a:endParaRPr lang="bg-BG" sz="2800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server?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020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6" y="1599897"/>
            <a:ext cx="6480175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Web Applications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5535" y="2895600"/>
            <a:ext cx="47148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564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1244" y="1151121"/>
            <a:ext cx="11804822" cy="5066355"/>
          </a:xfrm>
        </p:spPr>
        <p:txBody>
          <a:bodyPr>
            <a:normAutofit/>
          </a:bodyPr>
          <a:lstStyle/>
          <a:p>
            <a:r>
              <a:rPr lang="en-US" sz="2800" dirty="0"/>
              <a:t>Application that can be accessed over the web</a:t>
            </a:r>
          </a:p>
          <a:p>
            <a:pPr lvl="1"/>
            <a:r>
              <a:rPr lang="en-US" sz="2600" dirty="0"/>
              <a:t>Relies on web servers</a:t>
            </a:r>
          </a:p>
          <a:p>
            <a:pPr lvl="1"/>
            <a:r>
              <a:rPr lang="en-US" sz="2600" dirty="0"/>
              <a:t>Usually written in server-side scripting languages like PHP, Perl, Java, ASP</a:t>
            </a:r>
          </a:p>
          <a:p>
            <a:pPr lvl="1"/>
            <a:r>
              <a:rPr lang="en-US" sz="2600" dirty="0"/>
              <a:t>Has dynamically generated content</a:t>
            </a:r>
          </a:p>
          <a:p>
            <a:pPr lvl="1"/>
            <a:r>
              <a:rPr lang="en-US" sz="2600" dirty="0"/>
              <a:t>Commonly structured as three-tier application - web server, CGI Program (s) and database</a:t>
            </a:r>
          </a:p>
          <a:p>
            <a:pPr lvl="1"/>
            <a:r>
              <a:rPr lang="en-US" sz="2600" dirty="0"/>
              <a:t>Not just web pages</a:t>
            </a:r>
            <a:endParaRPr lang="bg-BG" sz="2600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379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655125"/>
            <a:ext cx="11804822" cy="39074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Google Docs</a:t>
            </a:r>
          </a:p>
          <a:p>
            <a:r>
              <a:rPr lang="en-US" sz="2800" dirty="0" smtClean="0"/>
              <a:t>ESET Online Virus Scanner</a:t>
            </a:r>
          </a:p>
          <a:p>
            <a:r>
              <a:rPr lang="en-US" sz="2800" dirty="0" smtClean="0"/>
              <a:t>One Drive</a:t>
            </a:r>
          </a:p>
          <a:p>
            <a:r>
              <a:rPr lang="en-US" sz="2800" dirty="0" smtClean="0"/>
              <a:t>Prezi</a:t>
            </a:r>
          </a:p>
          <a:p>
            <a:r>
              <a:rPr lang="en-US" sz="2800" dirty="0" smtClean="0"/>
              <a:t>Any </a:t>
            </a:r>
            <a:r>
              <a:rPr lang="en-US" sz="2800" dirty="0"/>
              <a:t>web application or web app </a:t>
            </a:r>
            <a:r>
              <a:rPr lang="en-US" sz="2800" dirty="0" smtClean="0"/>
              <a:t>software </a:t>
            </a:r>
            <a:r>
              <a:rPr lang="en-US" sz="2800" dirty="0"/>
              <a:t>that runs in a web browser or is created in a browser-supported </a:t>
            </a:r>
            <a:r>
              <a:rPr lang="en-US" sz="2800" dirty="0">
                <a:solidFill>
                  <a:srgbClr val="F3BE60"/>
                </a:solidFill>
              </a:rPr>
              <a:t>programming</a:t>
            </a:r>
            <a:r>
              <a:rPr lang="en-US" sz="2800" dirty="0"/>
              <a:t> language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-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440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1430</Words>
  <Application>Microsoft Office PowerPoint</Application>
  <PresentationFormat>Custom</PresentationFormat>
  <Paragraphs>278</Paragraphs>
  <Slides>30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SoftUni 16x9</vt:lpstr>
      <vt:lpstr>PHP Introduction</vt:lpstr>
      <vt:lpstr>Table of Contents</vt:lpstr>
      <vt:lpstr>What are PHP, CGI and Web Server?</vt:lpstr>
      <vt:lpstr>What is PHP</vt:lpstr>
      <vt:lpstr>What is CGI?</vt:lpstr>
      <vt:lpstr>What is web server?</vt:lpstr>
      <vt:lpstr>Web Applications</vt:lpstr>
      <vt:lpstr>Web application</vt:lpstr>
      <vt:lpstr>Web application - Examples</vt:lpstr>
      <vt:lpstr>PHP Hello World</vt:lpstr>
      <vt:lpstr>PHP Hello World</vt:lpstr>
      <vt:lpstr>PHP Hello World  Live Demo</vt:lpstr>
      <vt:lpstr>PHP Syntax  </vt:lpstr>
      <vt:lpstr>PHP Syntax</vt:lpstr>
      <vt:lpstr>PHP Statement separation</vt:lpstr>
      <vt:lpstr>PHP Statemens</vt:lpstr>
      <vt:lpstr>PHP Syntax  Live Demo</vt:lpstr>
      <vt:lpstr>PHP Variables</vt:lpstr>
      <vt:lpstr>PHP Variables</vt:lpstr>
      <vt:lpstr>PHP Variables Types</vt:lpstr>
      <vt:lpstr>PHP Strings</vt:lpstr>
      <vt:lpstr>PHP Arrays</vt:lpstr>
      <vt:lpstr>PHP Arrays</vt:lpstr>
      <vt:lpstr>PHP Array accessing </vt:lpstr>
      <vt:lpstr>PHP NULL</vt:lpstr>
      <vt:lpstr>PHP Variables  Live Demo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2014-06-07T09:48:53Z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