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394" r:id="rId3"/>
    <p:sldId id="395" r:id="rId4"/>
    <p:sldId id="439" r:id="rId5"/>
    <p:sldId id="440" r:id="rId6"/>
    <p:sldId id="437" r:id="rId7"/>
    <p:sldId id="438" r:id="rId8"/>
    <p:sldId id="442" r:id="rId9"/>
    <p:sldId id="441" r:id="rId10"/>
    <p:sldId id="443" r:id="rId11"/>
    <p:sldId id="482" r:id="rId12"/>
    <p:sldId id="479" r:id="rId13"/>
    <p:sldId id="444" r:id="rId14"/>
    <p:sldId id="473" r:id="rId15"/>
    <p:sldId id="474" r:id="rId16"/>
    <p:sldId id="475" r:id="rId17"/>
    <p:sldId id="476" r:id="rId18"/>
    <p:sldId id="483" r:id="rId19"/>
    <p:sldId id="446" r:id="rId20"/>
    <p:sldId id="447" r:id="rId21"/>
    <p:sldId id="448" r:id="rId22"/>
    <p:sldId id="486" r:id="rId23"/>
    <p:sldId id="450" r:id="rId24"/>
    <p:sldId id="480" r:id="rId25"/>
    <p:sldId id="487" r:id="rId26"/>
    <p:sldId id="488" r:id="rId27"/>
    <p:sldId id="481" r:id="rId28"/>
    <p:sldId id="451" r:id="rId29"/>
    <p:sldId id="489" r:id="rId30"/>
    <p:sldId id="453" r:id="rId31"/>
    <p:sldId id="454" r:id="rId32"/>
    <p:sldId id="455" r:id="rId33"/>
    <p:sldId id="484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78" r:id="rId44"/>
    <p:sldId id="468" r:id="rId45"/>
    <p:sldId id="469" r:id="rId46"/>
    <p:sldId id="470" r:id="rId47"/>
    <p:sldId id="471" r:id="rId48"/>
    <p:sldId id="490" r:id="rId49"/>
    <p:sldId id="472" r:id="rId50"/>
    <p:sldId id="421" r:id="rId51"/>
    <p:sldId id="422" r:id="rId52"/>
    <p:sldId id="352" r:id="rId53"/>
    <p:sldId id="393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 autoAdjust="0"/>
  </p:normalViewPr>
  <p:slideViewPr>
    <p:cSldViewPr>
      <p:cViewPr>
        <p:scale>
          <a:sx n="70" d="100"/>
          <a:sy n="70" d="100"/>
        </p:scale>
        <p:origin x="45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79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2472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308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70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24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08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238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101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3732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thumbs.imagekind.com/member/e0efd513-821a-48e3-862b-509421fc5dcb/uploadedartwork/650X650/f8cac265-11a0-4002-a577-61c6ca8ab4cc.jpg" TargetMode="External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fasttracks/details/10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-uroci.devbg.org/" TargetMode="External"/><Relationship Id="rId5" Type="http://schemas.openxmlformats.org/officeDocument/2006/relationships/hyperlink" Target="http://www.php.net/manual/en/cc.license.php" TargetMode="External"/><Relationship Id="rId4" Type="http://schemas.openxmlformats.org/officeDocument/2006/relationships/hyperlink" Target="http://www.php.net/manual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Conditional Statements, Loops, Functions, Include and Require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4" descr="spiral - &amp;#x22;The Coasters&amp;#x22;, fractal art">
            <a:hlinkClick r:id="rId8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36576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1026" name="Picture 2" descr="http://akerneladay.com/wp-content/uploads/2013/12/php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4831805"/>
            <a:ext cx="2133600" cy="11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If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4812" y="1828800"/>
            <a:ext cx="105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== 5;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== 5):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 equals 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"...";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== 6):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"a equals 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"!!!";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"a is neither 5 nor 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542799" cy="753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dirty="0" smtClean="0"/>
              <a:t>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 smtClean="0"/>
              <a:t>-statement: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7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2954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Else-if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2789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48" y="3306222"/>
            <a:ext cx="4878264" cy="2865978"/>
          </a:xfrm>
          <a:prstGeom prst="roundRect">
            <a:avLst>
              <a:gd name="adj" fmla="val 5418"/>
            </a:avLst>
          </a:prstGeom>
        </p:spPr>
      </p:pic>
    </p:spTree>
    <p:extLst>
      <p:ext uri="{BB962C8B-B14F-4D97-AF65-F5344CB8AC3E}">
        <p14:creationId xmlns:p14="http://schemas.microsoft.com/office/powerpoint/2010/main" val="27870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6848" y="3038060"/>
            <a:ext cx="418076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equals 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elseif ($i == 1)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equals 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elseif ($i ==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equals 2";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542799" cy="182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switch-case</a:t>
            </a:r>
            <a:r>
              <a:rPr lang="en-US" dirty="0" smtClean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Similar </a:t>
            </a:r>
            <a:r>
              <a:rPr lang="en-US" dirty="0"/>
              <a:t>to a series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statements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same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37412" y="2322016"/>
            <a:ext cx="411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 ($i) {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case 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 "i equals 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break;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case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"i equals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break;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case 2: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echo "i equals 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5332412" y="3969890"/>
            <a:ext cx="1600200" cy="8380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1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Similar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, you 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 smtClean="0"/>
              <a:t> case in a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no case option is </a:t>
            </a:r>
            <a:r>
              <a:rPr lang="en-US" dirty="0" smtClean="0"/>
              <a:t>found, the default option is executed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 smtClean="0"/>
              <a:t> case is not obligatory the last one</a:t>
            </a:r>
            <a:endParaRPr lang="bg-BG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56471" y="2750254"/>
            <a:ext cx="10319541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($str)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"p":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 Pesho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"g": 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When the engine moves to the found case it does NOT exit after the code of that case but moves on to the next one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latin typeface="Calibri (Body)"/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alibri (Body)"/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This example will output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Pesho Hello Gosho </a:t>
            </a:r>
            <a:r>
              <a:rPr lang="en-US" dirty="0" smtClean="0"/>
              <a:t>"</a:t>
            </a:r>
            <a:endParaRPr lang="en-US" dirty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solution is to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where necessary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This applies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dirty="0"/>
              <a:t> case too</a:t>
            </a:r>
            <a:endParaRPr lang="bg-BG" dirty="0"/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(3)</a:t>
            </a:r>
            <a:endParaRPr lang="bg-BG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56471" y="2438400"/>
            <a:ext cx="1031954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($str)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"p": echo "Hello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Pesho";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"g": echo "Hello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Gosho";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(4)</a:t>
            </a:r>
            <a:endParaRPr lang="bg-BG" dirty="0" smtClean="0"/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cases could be combined by using empty cases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case of 1 , 2 or 4, this code will </a:t>
            </a:r>
            <a:r>
              <a:rPr lang="en-US" dirty="0"/>
              <a:t>print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 is 1 or 2 or 4</a:t>
            </a:r>
            <a:r>
              <a:rPr lang="en-US" dirty="0"/>
              <a:t>"</a:t>
            </a:r>
            <a:endParaRPr lang="bg-BG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039189"/>
            <a:ext cx="10319541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($a)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 echo "A is 0";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 4: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echo "A is 1 or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or 4";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0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(5)</a:t>
            </a:r>
            <a:endParaRPr lang="bg-BG" dirty="0" smtClean="0"/>
          </a:p>
        </p:txBody>
      </p:sp>
      <p:sp>
        <p:nvSpPr>
          <p:cNvPr id="109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any scalar type of </a:t>
            </a:r>
            <a:r>
              <a:rPr lang="en-US" dirty="0" smtClean="0"/>
              <a:t>variable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(</a:t>
            </a:r>
            <a:r>
              <a:rPr lang="en-US" dirty="0" smtClean="0"/>
              <a:t>string, number, </a:t>
            </a:r>
            <a:r>
              <a:rPr lang="en-US" noProof="1" smtClean="0"/>
              <a:t>boolean</a:t>
            </a:r>
            <a:r>
              <a:rPr lang="en-US" dirty="0" smtClean="0"/>
              <a:t>, etc.)</a:t>
            </a:r>
            <a:endParaRPr lang="bg-BG" dirty="0" smtClean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33053" y="2895600"/>
            <a:ext cx="1031954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($name)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"Dimitar": echo 1;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"Svetlin":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"Nakov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2;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false: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"No name";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"?!";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502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</a:t>
            </a:r>
            <a:r>
              <a:rPr lang="en-US" dirty="0" smtClean="0"/>
              <a:t>Switch Syntax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048311"/>
            <a:ext cx="10363200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= 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($variable):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1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"&lt;div&gt;News&lt;/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"&lt;div&gt;Forum&lt;/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endswitch;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1143000"/>
            <a:ext cx="11353800" cy="676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PHP </a:t>
            </a:r>
            <a:r>
              <a:rPr lang="en-US" dirty="0"/>
              <a:t>offers an alternative syntax </a:t>
            </a:r>
            <a:r>
              <a:rPr lang="en-US" smtClean="0"/>
              <a:t>for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switch</a:t>
            </a:r>
            <a:r>
              <a:rPr lang="en-US" smtClean="0"/>
              <a:t> </a:t>
            </a:r>
            <a:r>
              <a:rPr lang="en-US" dirty="0" smtClean="0"/>
              <a:t>constructs: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7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2869889"/>
            <a:ext cx="43433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Switch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8213" y="3936689"/>
            <a:ext cx="4343398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9" t="-7520" r="-10609" b="-7520"/>
          <a:stretch/>
        </p:blipFill>
        <p:spPr>
          <a:xfrm>
            <a:off x="7062260" y="2085974"/>
            <a:ext cx="2611964" cy="3324226"/>
          </a:xfrm>
          <a:prstGeom prst="roundRect">
            <a:avLst>
              <a:gd name="adj" fmla="val 246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2445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694000"/>
            <a:ext cx="8938472" cy="8206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54" y="2819400"/>
            <a:ext cx="559678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Conditional Statements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Loops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Functions and Return Value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ru-RU" sz="3200" dirty="0"/>
              <a:t>Include </a:t>
            </a:r>
            <a:r>
              <a:rPr lang="en-US" sz="3200" dirty="0" smtClean="0"/>
              <a:t>and</a:t>
            </a:r>
            <a:r>
              <a:rPr lang="ru-RU" sz="3200" dirty="0" smtClean="0"/>
              <a:t> </a:t>
            </a:r>
            <a:r>
              <a:rPr lang="en-US" sz="3200" dirty="0" smtClean="0"/>
              <a:t>R</a:t>
            </a:r>
            <a:r>
              <a:rPr lang="ru-RU" sz="3200" dirty="0" smtClean="0"/>
              <a:t>equire</a:t>
            </a:r>
            <a:endParaRPr lang="ru-RU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 smtClean="0"/>
              <a:t>Variable Scope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3730906"/>
            <a:ext cx="2488254" cy="248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akerneladay.com/wp-content/uploads/2013/12/ph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46" y="1614767"/>
            <a:ext cx="2787266" cy="14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3884898"/>
            <a:ext cx="2133600" cy="21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dirty="0" smtClean="0">
                <a:solidFill>
                  <a:srgbClr val="FFC000"/>
                </a:solidFill>
              </a:rPr>
              <a:t>hile</a:t>
            </a:r>
            <a:r>
              <a:rPr lang="en-US" dirty="0" smtClean="0"/>
              <a:t> </a:t>
            </a:r>
            <a:r>
              <a:rPr lang="en-US" dirty="0"/>
              <a:t>loops are the simplest type of loop in </a:t>
            </a:r>
            <a:r>
              <a:rPr lang="en-US" dirty="0" smtClean="0"/>
              <a:t>PHP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Repeat a block of code while a certain condition holds: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body consists of one or more statements</a:t>
            </a:r>
          </a:p>
          <a:p>
            <a:pPr lvl="1"/>
            <a:r>
              <a:rPr lang="en-US" dirty="0"/>
              <a:t>If more than one, surrounding brackets are required</a:t>
            </a:r>
          </a:p>
          <a:p>
            <a:r>
              <a:rPr lang="en-US" sz="3200" dirty="0"/>
              <a:t>The condition expression is of type </a:t>
            </a:r>
            <a:r>
              <a:rPr lang="en-US" sz="3200" noProof="1" smtClean="0"/>
              <a:t>boolean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84523" y="2674001"/>
            <a:ext cx="4728889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(expr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75412" y="2692872"/>
            <a:ext cx="4728889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(expr):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endwhile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72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the numbers from 1 to 10: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smtClean="0"/>
              <a:t>Loop – Example</a:t>
            </a: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12812" y="2139279"/>
            <a:ext cx="102870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($counter &lt;= 10)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echo "&lt;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&gt;$counter&lt;/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counter++;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9221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/>
              <a:t>{ … } </a:t>
            </a:r>
            <a:r>
              <a:rPr lang="en-US" dirty="0" smtClean="0"/>
              <a:t>while()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89011" y="3657600"/>
            <a:ext cx="1021080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pl-P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l-PL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  <a:r>
              <a:rPr lang="pl-P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l-P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pl-P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</a:t>
            </a:r>
            <a:r>
              <a:rPr lang="pl-PL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10, 9, 8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…,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i-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  <a:endParaRPr lang="pl-PL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($i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70555" y="1122689"/>
            <a:ext cx="11542799" cy="25349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FFC000"/>
                </a:solidFill>
              </a:rPr>
              <a:t>Do-while</a:t>
            </a:r>
            <a:r>
              <a:rPr lang="en-US" sz="3200" dirty="0" smtClean="0"/>
              <a:t> </a:t>
            </a:r>
            <a:r>
              <a:rPr lang="en-US" sz="3200" dirty="0" smtClean="0"/>
              <a:t>loops repeat a code block until some condition breaks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Similar to while-loops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loop </a:t>
            </a:r>
            <a:r>
              <a:rPr lang="en-US" sz="3000" dirty="0"/>
              <a:t>expression is checked at the end of each </a:t>
            </a:r>
            <a:r>
              <a:rPr lang="en-US" sz="3000" dirty="0" smtClean="0"/>
              <a:t>iteration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Loop body runs at least once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102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4860996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While </a:t>
            </a:r>
            <a:r>
              <a:rPr lang="en-US" dirty="0" smtClean="0">
                <a:cs typeface="Consolas" pitchFamily="49" charset="0"/>
              </a:rPr>
              <a:t>Loops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57841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51" t="-4862" r="-4651" b="-4862"/>
          <a:stretch/>
        </p:blipFill>
        <p:spPr>
          <a:xfrm>
            <a:off x="4382326" y="1219200"/>
            <a:ext cx="3422708" cy="3287014"/>
          </a:xfrm>
          <a:prstGeom prst="roundRect">
            <a:avLst>
              <a:gd name="adj" fmla="val 318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198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 syntax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</a:t>
            </a:r>
            <a:r>
              <a:rPr lang="en-US" dirty="0" smtClean="0"/>
              <a:t>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058698" y="1752600"/>
            <a:ext cx="8071432" cy="1390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695" y="1424608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– Examples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($number = 0; $number &lt; 10; $number++)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$number . " 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581400"/>
            <a:ext cx="11806420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$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($i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nn-NO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$factorial 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nn-NO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</a:t>
            </a: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933" y="2846515"/>
            <a:ext cx="396240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For-Loop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96031" y="3837115"/>
            <a:ext cx="3967303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9" t="-2602" r="-9849" b="-2602"/>
          <a:stretch/>
        </p:blipFill>
        <p:spPr>
          <a:xfrm>
            <a:off x="2589212" y="2209800"/>
            <a:ext cx="2439864" cy="3080830"/>
          </a:xfrm>
          <a:prstGeom prst="roundRect">
            <a:avLst>
              <a:gd name="adj" fmla="val 3631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154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Foreach</a:t>
            </a:r>
            <a:endParaRPr lang="en-US" noProof="1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3001" y="1151121"/>
            <a:ext cx="11542799" cy="55703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construct </a:t>
            </a:r>
            <a:r>
              <a:rPr lang="en-US" dirty="0" smtClean="0"/>
              <a:t>iterates </a:t>
            </a:r>
            <a:r>
              <a:rPr lang="en-US" dirty="0"/>
              <a:t>over </a:t>
            </a:r>
            <a:r>
              <a:rPr lang="en-US" dirty="0" smtClean="0"/>
              <a:t>arrays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Т</a:t>
            </a:r>
            <a:r>
              <a:rPr lang="en-US" dirty="0" smtClean="0"/>
              <a:t>wo </a:t>
            </a:r>
            <a:r>
              <a:rPr lang="en-US" dirty="0"/>
              <a:t>syntaxes:</a:t>
            </a:r>
          </a:p>
          <a:p>
            <a:pPr>
              <a:lnSpc>
                <a:spcPct val="100000"/>
              </a:lnSpc>
            </a:pPr>
            <a:endParaRPr lang="bg-BG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60413" y="2838271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(array_expression as $value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4648200"/>
            <a:ext cx="10668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(array_expression as $key =&gt; $value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Foreach – Examples</a:t>
            </a:r>
            <a:endParaRPr lang="en-US" noProof="1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6612" y="1524000"/>
            <a:ext cx="104393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$colors = array("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"orange");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($colors as $value)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"$value &lt;br&gt;";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$colorMap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("red" =&gt; "#FF0000",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green" =&gt; "#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00FF00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blue" =&gt; "#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000FF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($colorMap as $key =&gt; $value)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"&lt;p&gt;$key -&gt; $value&lt;/p&gt;";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812" y="2850198"/>
            <a:ext cx="3733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74812" y="3833725"/>
            <a:ext cx="3733800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114702"/>
            <a:ext cx="5181600" cy="3295498"/>
          </a:xfrm>
          <a:prstGeom prst="roundRect">
            <a:avLst>
              <a:gd name="adj" fmla="val 2592"/>
            </a:avLst>
          </a:prstGeom>
        </p:spPr>
      </p:pic>
    </p:spTree>
    <p:extLst>
      <p:ext uri="{BB962C8B-B14F-4D97-AF65-F5344CB8AC3E}">
        <p14:creationId xmlns:p14="http://schemas.microsoft.com/office/powerpoint/2010/main" val="174790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447800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</a:t>
            </a:r>
            <a:br>
              <a:rPr lang="en-US" dirty="0" smtClean="0"/>
            </a:br>
            <a:r>
              <a:rPr lang="en-US" dirty="0" smtClean="0"/>
              <a:t>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5412" y="3182498"/>
            <a:ext cx="6553200" cy="3236204"/>
          </a:xfrm>
          <a:prstGeom prst="roundRect">
            <a:avLst>
              <a:gd name="adj" fmla="val 28897"/>
            </a:avLst>
          </a:prstGeom>
          <a:ln>
            <a:noFill/>
          </a:ln>
          <a:effectLst>
            <a:softEdge rad="317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135" y="3638832"/>
            <a:ext cx="5229954" cy="243556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208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1524000"/>
            <a:ext cx="10363200" cy="820600"/>
          </a:xfrm>
        </p:spPr>
        <p:txBody>
          <a:bodyPr/>
          <a:lstStyle/>
          <a:p>
            <a:r>
              <a:rPr lang="en-US" dirty="0">
                <a:cs typeface="Consolas" pitchFamily="49" charset="0"/>
              </a:rPr>
              <a:t>Functions and Return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485175"/>
            <a:ext cx="3330192" cy="35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53001" y="1066800"/>
            <a:ext cx="11542799" cy="5654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Functions </a:t>
            </a:r>
            <a:r>
              <a:rPr lang="en-US" dirty="0"/>
              <a:t>are </a:t>
            </a:r>
            <a:r>
              <a:rPr lang="en-US" dirty="0" smtClean="0"/>
              <a:t>named blocks of code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dirty="0"/>
              <a:t>with </a:t>
            </a:r>
            <a:r>
              <a:rPr lang="en-US" dirty="0" smtClean="0"/>
              <a:t>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accept parameters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 </a:t>
            </a:r>
            <a:r>
              <a:rPr lang="en-US" dirty="0"/>
              <a:t>organize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</a:t>
            </a:r>
            <a:r>
              <a:rPr lang="en-US" dirty="0"/>
              <a:t> the code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8417" y="4038600"/>
            <a:ext cx="7391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rectangleArea($sideA, $sideB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$sideA 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rectangleArea($a, $b);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2" y="2057400"/>
            <a:ext cx="2557744" cy="3084639"/>
          </a:xfrm>
          <a:prstGeom prst="roundRect">
            <a:avLst>
              <a:gd name="adj" fmla="val 3196"/>
            </a:avLst>
          </a:prstGeom>
        </p:spPr>
      </p:pic>
    </p:spTree>
    <p:extLst>
      <p:ext uri="{BB962C8B-B14F-4D97-AF65-F5344CB8AC3E}">
        <p14:creationId xmlns:p14="http://schemas.microsoft.com/office/powerpoint/2010/main" val="35543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with P</a:t>
            </a:r>
            <a:r>
              <a:rPr lang="en-US" dirty="0" smtClean="0"/>
              <a:t>arameters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374695"/>
            <a:ext cx="10134600" cy="4492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strIsEqual($str1, $str2, $ignoreCase = true)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($ignoreCase)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strtolower($str1) == strtolower($str2);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$str1 == $str2;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strIsEqual("hello", "HeLLo",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(true)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strIsEqual("hello", "HELLO");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strIsEqual("hello", "Hello", false);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 (false)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Parameters: Pass by Reference</a:t>
            </a:r>
            <a:endParaRPr lang="bg-BG" dirty="0" smtClean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By default PHP passes arguments to functions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 lvl="1"/>
            <a:r>
              <a:rPr lang="en-US" dirty="0" smtClean="0"/>
              <a:t>Changing arguments in the function will be lost after its ends</a:t>
            </a:r>
          </a:p>
          <a:p>
            <a:pPr lvl="1"/>
            <a:r>
              <a:rPr lang="en-US" dirty="0" smtClean="0"/>
              <a:t>To force pass by </a:t>
            </a:r>
            <a:r>
              <a:rPr lang="en-US" dirty="0" smtClean="0"/>
              <a:t>reference </a:t>
            </a:r>
            <a:r>
              <a:rPr lang="en-US" dirty="0" smtClean="0"/>
              <a:t>use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 prefix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2036" y="3352800"/>
            <a:ext cx="1006157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changeValue(&amp;$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$arg +=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 =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2</a:t>
            </a: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changeValue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($num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$num;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102</a:t>
            </a:r>
            <a:endParaRPr lang="pt-BR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1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Number of Parameters</a:t>
            </a:r>
            <a:endParaRPr lang="bg-BG" dirty="0" smtClean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PHP supports variable-length function parameters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Read </a:t>
            </a:r>
            <a:r>
              <a:rPr lang="en-US" sz="3000" dirty="0" smtClean="0"/>
              <a:t>the </a:t>
            </a:r>
            <a:r>
              <a:rPr lang="en-US" sz="3000" dirty="0" smtClean="0"/>
              <a:t>parameters: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func_num_args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 smtClean="0">
                <a:solidFill>
                  <a:srgbClr val="FFC000"/>
                </a:solidFill>
              </a:rPr>
              <a:t> </a:t>
            </a:r>
            <a:r>
              <a:rPr lang="en-US" sz="3000" dirty="0" smtClean="0"/>
              <a:t>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func_get_args()</a:t>
            </a:r>
            <a:endParaRPr lang="en-US" sz="3000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6" y="2538948"/>
            <a:ext cx="103663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(func_get_args() as $arg)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$sum += $arg;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$sum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pt-BR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2), '&lt;br /&gt;';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</a:t>
            </a: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calcSum(10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20, 30),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'&lt;br /&gt;';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calcSum(10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22, 0.5, 0.75, 12.50), '&lt;br /&gt;';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45.75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a Function</a:t>
            </a:r>
            <a:endParaRPr lang="bg-BG" dirty="0" smtClean="0"/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Functions can return values with 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 smtClean="0"/>
              <a:t> statement</a:t>
            </a:r>
            <a:endParaRPr lang="en-US" sz="3200" dirty="0">
              <a:latin typeface="Courier New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3000" dirty="0"/>
              <a:t>Accepts only one argument – the value to be returned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Exits the </a:t>
            </a:r>
            <a:r>
              <a:rPr lang="en-US" sz="3000" dirty="0" smtClean="0"/>
              <a:t>function</a:t>
            </a:r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To return multiple values you can use arrays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Function is not obligatory to return </a:t>
            </a:r>
            <a:r>
              <a:rPr lang="en-US" sz="3000" dirty="0" smtClean="0"/>
              <a:t>a value</a:t>
            </a:r>
            <a:endParaRPr lang="bg-BG" sz="3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0084" y="3242608"/>
            <a:ext cx="99854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foo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($arg)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following code will NOT be executed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9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Multiple Values from a Function</a:t>
            </a:r>
            <a:endParaRPr lang="bg-BG" dirty="0" smtClean="0"/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use fixed-size arrays to return multiple </a:t>
            </a:r>
            <a:r>
              <a:rPr lang="en-US" sz="3200" dirty="0" smtClean="0"/>
              <a:t>values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 </a:t>
            </a:r>
            <a:r>
              <a:rPr lang="en-US" dirty="0" smtClean="0"/>
              <a:t>keyword assigns </a:t>
            </a:r>
            <a:r>
              <a:rPr lang="en-US" dirty="0" smtClean="0"/>
              <a:t>multiple </a:t>
            </a:r>
            <a:r>
              <a:rPr lang="en-US" dirty="0" smtClean="0"/>
              <a:t>variables from array items</a:t>
            </a:r>
            <a:endParaRPr lang="en-US" dirty="0" smtClean="0"/>
          </a:p>
          <a:p>
            <a:pPr lvl="2"/>
            <a:r>
              <a:rPr lang="en-US" sz="3200" dirty="0" smtClean="0"/>
              <a:t>This is NOT a function like array</a:t>
            </a:r>
          </a:p>
          <a:p>
            <a:pPr lvl="2"/>
            <a:r>
              <a:rPr lang="en-US" sz="3200" dirty="0" smtClean="0"/>
              <a:t>Works only for numerical arrays and assumes indexes start at 0</a:t>
            </a:r>
            <a:endParaRPr lang="bg-BG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891" y="1990486"/>
            <a:ext cx="10283722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small_numbers ()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(0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1,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$b, $c) = small_numbers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result will be: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$b = 1; $c = 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Functions</a:t>
            </a:r>
            <a:endParaRPr lang="bg-BG" smtClean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1147762"/>
            <a:ext cx="11201400" cy="54054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supports </a:t>
            </a:r>
            <a:r>
              <a:rPr lang="en-US" dirty="0" smtClean="0"/>
              <a:t>variables holding a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invoked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operator</a:t>
            </a:r>
            <a:endParaRPr lang="bg-BG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3572" y="2783919"/>
            <a:ext cx="9985479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($arg)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"This is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function. Arg = $arg";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a(5);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invokes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func(5)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4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You can check if function is declared with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function_exists($name)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endParaRPr lang="en-US" sz="3000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Functions </a:t>
            </a:r>
            <a:r>
              <a:rPr lang="en-US" sz="3000" dirty="0" smtClean="0"/>
              <a:t>can be </a:t>
            </a:r>
            <a:r>
              <a:rPr lang="en-US" sz="3000" dirty="0" smtClean="0"/>
              <a:t>nested (declared </a:t>
            </a:r>
            <a:r>
              <a:rPr lang="en-US" sz="3000" dirty="0" smtClean="0"/>
              <a:t>inside other </a:t>
            </a:r>
            <a:r>
              <a:rPr lang="en-US" sz="3000" dirty="0" smtClean="0"/>
              <a:t>functions)</a:t>
            </a:r>
            <a:endParaRPr lang="en-US" sz="3000" dirty="0" smtClean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They do not exist until the outer function is </a:t>
            </a:r>
            <a:r>
              <a:rPr lang="en-US" sz="2800" dirty="0" smtClean="0"/>
              <a:t>called</a:t>
            </a:r>
            <a:endParaRPr lang="en-US" sz="2800" dirty="0" smtClean="0"/>
          </a:p>
        </p:txBody>
      </p:sp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Notes on Functions</a:t>
            </a:r>
            <a:endParaRPr lang="bg-BG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3572" y="1880442"/>
            <a:ext cx="998547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(!function_exists(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'func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func($arg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4708029"/>
            <a:ext cx="99854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func($arg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second($arg)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second('hello');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2" y="4800600"/>
            <a:ext cx="9806728" cy="8206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Include and Require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41412" y="5654470"/>
            <a:ext cx="9806728" cy="719034"/>
          </a:xfrm>
        </p:spPr>
        <p:txBody>
          <a:bodyPr/>
          <a:lstStyle/>
          <a:p>
            <a:r>
              <a:rPr lang="en-US" dirty="0" smtClean="0"/>
              <a:t>Including a Script from Another Script</a:t>
            </a:r>
            <a:endParaRPr lang="en-US" dirty="0"/>
          </a:p>
        </p:txBody>
      </p:sp>
      <p:pic>
        <p:nvPicPr>
          <p:cNvPr id="2050" name="Picture 2" descr="http://www.tutorial-webdesign.com/wp-content/uploads/2012/11/php-include-requir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8" t="-5000" r="-6628" b="-5000"/>
          <a:stretch/>
        </p:blipFill>
        <p:spPr bwMode="auto">
          <a:xfrm>
            <a:off x="4471140" y="1286634"/>
            <a:ext cx="3147272" cy="3056766"/>
          </a:xfrm>
          <a:prstGeom prst="roundRect">
            <a:avLst>
              <a:gd name="adj" fmla="val 201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5545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Comparison Operators</a:t>
            </a:r>
            <a:endParaRPr lang="bg-BG" dirty="0"/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433712"/>
              </p:ext>
            </p:extLst>
          </p:nvPr>
        </p:nvGraphicFramePr>
        <p:xfrm>
          <a:off x="631615" y="1295400"/>
          <a:ext cx="10934797" cy="4849368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439692"/>
                <a:gridCol w="2795362"/>
                <a:gridCol w="369974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Operator</a:t>
                      </a:r>
                      <a:endParaRPr kumimoji="1" lang="en-US" sz="3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Notation in PHP</a:t>
                      </a:r>
                      <a:endParaRPr kumimoji="1" lang="en-US" sz="3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kumimoji="1" lang="en-US" sz="3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strike="noStrike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== $y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Identical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strike="noStrike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=== $y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strike="noStrike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!= $y, $x &lt;&gt; $y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 identical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strike="noStrike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!== $y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strike="noStrike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&gt; $y</a:t>
                      </a:r>
                      <a:endParaRPr kumimoji="0" lang="en-US" sz="3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$x &lt; $y</a:t>
                      </a: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Greater than or equal to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$x &gt;= $y</a:t>
                      </a: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$x &lt;= $y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0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and Require</a:t>
            </a:r>
            <a:endParaRPr lang="bg-BG" dirty="0" smtClean="0"/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3200" dirty="0" smtClean="0"/>
              <a:t> </a:t>
            </a:r>
            <a:r>
              <a:rPr lang="en-US" sz="3200" dirty="0" smtClean="0"/>
              <a:t>load and </a:t>
            </a:r>
            <a:r>
              <a:rPr lang="en-US" sz="3200" dirty="0" smtClean="0"/>
              <a:t>evaluate a </a:t>
            </a:r>
            <a:r>
              <a:rPr lang="en-US" sz="3200" dirty="0" smtClean="0"/>
              <a:t>file holding PHP code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Useful to </a:t>
            </a:r>
            <a:r>
              <a:rPr lang="en-US" sz="3000" dirty="0" smtClean="0"/>
              <a:t>structure and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reuse the code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Both accept single parameter – </a:t>
            </a:r>
            <a:r>
              <a:rPr lang="en-US" sz="3000" dirty="0" smtClean="0"/>
              <a:t>a file </a:t>
            </a:r>
            <a:r>
              <a:rPr lang="en-US" sz="3000" dirty="0" smtClean="0"/>
              <a:t>name</a:t>
            </a:r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 lvl="1"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Difference between include and require: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If file is not found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3000" dirty="0" smtClean="0"/>
              <a:t> </a:t>
            </a:r>
            <a:r>
              <a:rPr lang="en-US" sz="3000" dirty="0" smtClean="0"/>
              <a:t>produces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warning</a:t>
            </a:r>
          </a:p>
          <a:p>
            <a:pPr lvl="2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2800" dirty="0" smtClean="0"/>
              <a:t> produces a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fatal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error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4" y="3219271"/>
            <a:ext cx="1021079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"header.php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"page body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comes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"footer.php";</a:t>
            </a:r>
          </a:p>
        </p:txBody>
      </p:sp>
      <p:pic>
        <p:nvPicPr>
          <p:cNvPr id="7" name="Picture 2" descr="http://www.tutorial-webdesign.com/wp-content/uploads/2012/11/php-include-requir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8" t="-5000" r="-6628" b="-5000"/>
          <a:stretch/>
        </p:blipFill>
        <p:spPr bwMode="auto">
          <a:xfrm>
            <a:off x="9963901" y="4756378"/>
            <a:ext cx="1693111" cy="1644422"/>
          </a:xfrm>
          <a:prstGeom prst="roundRect">
            <a:avLst>
              <a:gd name="adj" fmla="val 201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18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include_once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require_once</a:t>
            </a:r>
            <a:r>
              <a:rPr lang="en-US" sz="3000" dirty="0" smtClean="0"/>
              <a:t> are forms of include and require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sz="2800" dirty="0" smtClean="0"/>
              <a:t> you can include one file many times and each time it is evaluated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include_once</a:t>
            </a:r>
            <a:r>
              <a:rPr lang="en-US" sz="2800" dirty="0" smtClean="0"/>
              <a:t> and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require_once</a:t>
            </a:r>
            <a:r>
              <a:rPr lang="en-US" sz="2800" dirty="0" smtClean="0"/>
              <a:t> if file is already included, nothing </a:t>
            </a:r>
            <a:r>
              <a:rPr lang="en-US" sz="2800" dirty="0" smtClean="0"/>
              <a:t>happens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</a:t>
            </a:r>
            <a:r>
              <a:rPr lang="en-US" sz="2800" dirty="0" smtClean="0"/>
              <a:t>instance if in the file you have declared </a:t>
            </a:r>
            <a:r>
              <a:rPr lang="en-US" sz="2800" dirty="0" smtClean="0"/>
              <a:t>a function</a:t>
            </a:r>
            <a:r>
              <a:rPr lang="en-US" sz="2800" dirty="0" smtClean="0"/>
              <a:t>, double including will produce </a:t>
            </a:r>
            <a:r>
              <a:rPr lang="en-US" sz="2800" dirty="0" smtClean="0"/>
              <a:t>error "</a:t>
            </a:r>
            <a:r>
              <a:rPr lang="en-US" sz="2800" dirty="0" smtClean="0">
                <a:solidFill>
                  <a:srgbClr val="FFC000"/>
                </a:solidFill>
              </a:rPr>
              <a:t>Function </a:t>
            </a:r>
            <a:r>
              <a:rPr lang="en-US" sz="2800" dirty="0">
                <a:solidFill>
                  <a:srgbClr val="FFC000"/>
                </a:solidFill>
              </a:rPr>
              <a:t>with same name already </a:t>
            </a:r>
            <a:r>
              <a:rPr lang="en-US" sz="2800" dirty="0" smtClean="0">
                <a:solidFill>
                  <a:srgbClr val="FFC000"/>
                </a:solidFill>
              </a:rPr>
              <a:t>exists</a:t>
            </a:r>
            <a:r>
              <a:rPr lang="en-US" sz="2800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Example:</a:t>
            </a:r>
            <a:endParaRPr lang="bg-BG" sz="3000" dirty="0" smtClean="0">
              <a:solidFill>
                <a:schemeClr val="tx2"/>
              </a:solidFill>
            </a:endParaRPr>
          </a:p>
        </p:txBody>
      </p:sp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1">
                <a:latin typeface="Calibri (Headings)"/>
              </a:rPr>
              <a:t>include_once</a:t>
            </a:r>
            <a:r>
              <a:rPr lang="en-US" sz="3600" dirty="0">
                <a:latin typeface="Calibri (Headings)"/>
              </a:rPr>
              <a:t> and </a:t>
            </a:r>
            <a:r>
              <a:rPr lang="en-US" sz="3600" noProof="1">
                <a:latin typeface="Calibri (Headings)"/>
              </a:rPr>
              <a:t>require_once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89014" y="5481935"/>
            <a:ext cx="102107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 "functions.php";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4" y="1447800"/>
            <a:ext cx="944879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Include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4444" y="2431327"/>
            <a:ext cx="8938472" cy="692873"/>
          </a:xfrm>
        </p:spPr>
        <p:txBody>
          <a:bodyPr/>
          <a:lstStyle/>
          <a:p>
            <a:r>
              <a:rPr lang="en-US" dirty="0" smtClean="0"/>
              <a:t>Live Demo</a:t>
            </a:r>
          </a:p>
        </p:txBody>
      </p:sp>
      <p:pic>
        <p:nvPicPr>
          <p:cNvPr id="6" name="Picture 2" descr="http://www.tutorial-webdesign.com/wp-content/uploads/2012/11/php-include-requir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8" t="-5000" r="-6628" b="-5000"/>
          <a:stretch/>
        </p:blipFill>
        <p:spPr bwMode="auto">
          <a:xfrm>
            <a:off x="4721347" y="3506464"/>
            <a:ext cx="2744666" cy="2665736"/>
          </a:xfrm>
          <a:prstGeom prst="roundRect">
            <a:avLst>
              <a:gd name="adj" fmla="val 2013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0906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5504000"/>
            <a:ext cx="6480175" cy="8206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Variables Scope</a:t>
            </a:r>
          </a:p>
        </p:txBody>
      </p:sp>
      <p:pic>
        <p:nvPicPr>
          <p:cNvPr id="4098" name="Picture 2" descr="http://2.bp.blogspot.com/-UIQW3ERXhQM/Uo1CTaR9RVI/AAAAAAAAAYY/MOEMUWsDZmE/s1600/cooltext12949889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965568"/>
            <a:ext cx="4403724" cy="109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.imgur.com/iZ9I8l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2535143"/>
            <a:ext cx="24574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4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smtClean="0"/>
              <a:t>Scope</a:t>
            </a:r>
            <a:endParaRPr lang="bg-BG" dirty="0" smtClean="0"/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36" y="1151121"/>
            <a:ext cx="11804822" cy="5478279"/>
          </a:xfrm>
        </p:spPr>
        <p:txBody>
          <a:bodyPr>
            <a:normAutofit/>
          </a:bodyPr>
          <a:lstStyle/>
          <a:p>
            <a:r>
              <a:rPr lang="en-US" sz="3200" dirty="0"/>
              <a:t>The arrays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$_GET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$_POST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n-US" sz="3200" dirty="0"/>
              <a:t> 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$_REQUEST</a:t>
            </a:r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/>
              <a:t>and other built-in variables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global</a:t>
            </a:r>
          </a:p>
          <a:p>
            <a:pPr lvl="1"/>
            <a:r>
              <a:rPr lang="en-US" dirty="0"/>
              <a:t>Can be accessed at any place in the </a:t>
            </a:r>
            <a:r>
              <a:rPr lang="en-US" dirty="0" smtClean="0"/>
              <a:t>code</a:t>
            </a:r>
          </a:p>
          <a:p>
            <a:pPr lvl="1"/>
            <a:endParaRPr lang="en-US" dirty="0"/>
          </a:p>
          <a:p>
            <a:r>
              <a:rPr lang="en-US" sz="3200" dirty="0" smtClean="0"/>
              <a:t>Variables</a:t>
            </a:r>
            <a:r>
              <a:rPr lang="en-US" sz="3200" dirty="0" smtClean="0"/>
              <a:t>, declared in functions exist only until the </a:t>
            </a:r>
            <a:r>
              <a:rPr lang="en-US" sz="3200" dirty="0" smtClean="0"/>
              <a:t>end of function</a:t>
            </a:r>
            <a:endParaRPr lang="en-US" sz="3200" dirty="0" smtClean="0"/>
          </a:p>
          <a:p>
            <a:r>
              <a:rPr lang="en-US" sz="3200" dirty="0" smtClean="0"/>
              <a:t>Files being included/required inherit the variable scope of the caller</a:t>
            </a:r>
          </a:p>
          <a:p>
            <a:r>
              <a:rPr lang="en-US" sz="3200" dirty="0" smtClean="0"/>
              <a:t>Variables </a:t>
            </a:r>
            <a:r>
              <a:rPr lang="en-US" sz="3200" dirty="0" smtClean="0"/>
              <a:t>declared outside </a:t>
            </a:r>
            <a:r>
              <a:rPr lang="en-US" sz="3200" dirty="0" smtClean="0"/>
              <a:t>of a function </a:t>
            </a:r>
            <a:r>
              <a:rPr lang="en-US" sz="3200" dirty="0" smtClean="0"/>
              <a:t>are not accessible in it</a:t>
            </a:r>
            <a:endParaRPr lang="bg-BG" sz="3200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2812" y="3043535"/>
            <a:ext cx="998547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$name = $_GET['firstName'] . $_GET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'lastName'];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Global Keyword</a:t>
            </a:r>
            <a:endParaRPr lang="bg-BG" smtClean="0"/>
          </a:p>
        </p:txBody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(Body)"/>
              </a:rPr>
              <a:t>Variables outside </a:t>
            </a:r>
            <a:r>
              <a:rPr lang="en-US" sz="2800" dirty="0" smtClean="0">
                <a:latin typeface="Calibri (Body)"/>
              </a:rPr>
              <a:t>of a function </a:t>
            </a:r>
            <a:r>
              <a:rPr lang="en-US" sz="2800" dirty="0" smtClean="0">
                <a:latin typeface="Calibri (Body)"/>
              </a:rPr>
              <a:t>are not accessible in </a:t>
            </a:r>
            <a:r>
              <a:rPr lang="en-US" sz="2800" dirty="0" smtClean="0">
                <a:latin typeface="Calibri (Body)"/>
              </a:rPr>
              <a:t>it:</a:t>
            </a:r>
            <a:endParaRPr lang="en-US" sz="2800" dirty="0" smtClean="0">
              <a:latin typeface="Calibri (Body)"/>
            </a:endParaRPr>
          </a:p>
          <a:p>
            <a:endParaRPr lang="en-US" sz="2800" dirty="0" smtClean="0">
              <a:latin typeface="Calibri (Body)"/>
            </a:endParaRPr>
          </a:p>
          <a:p>
            <a:endParaRPr lang="en-US" sz="2800" dirty="0" smtClean="0">
              <a:latin typeface="Calibri (Body)"/>
            </a:endParaRPr>
          </a:p>
          <a:p>
            <a:endParaRPr lang="en-US" sz="2800" dirty="0" smtClean="0">
              <a:latin typeface="Calibri (Body)"/>
            </a:endParaRPr>
          </a:p>
          <a:p>
            <a:pPr lvl="1">
              <a:spcBef>
                <a:spcPts val="2400"/>
              </a:spcBef>
            </a:pPr>
            <a:r>
              <a:rPr lang="en-US" sz="2800" dirty="0" smtClean="0">
                <a:latin typeface="Calibri (Body)"/>
              </a:rPr>
              <a:t>To access an external variable use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800" dirty="0" smtClean="0">
                <a:latin typeface="Calibri (Body)"/>
              </a:rPr>
              <a:t> keyword</a:t>
            </a:r>
            <a:endParaRPr lang="bg-BG" sz="2800" dirty="0" smtClean="0">
              <a:latin typeface="Calibri (Body)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752600"/>
            <a:ext cx="1021080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 = "test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// global scope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$a; // this will not output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anything (local scope)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4343400"/>
            <a:ext cx="1021080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 = "test";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global variable $a in include in the scope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$a; // this will output "test";</a:t>
            </a:r>
            <a:b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3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and Variable Scope</a:t>
            </a:r>
            <a:endParaRPr lang="bg-BG" dirty="0"/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Variables, declared in loops are </a:t>
            </a:r>
            <a:r>
              <a:rPr lang="en-US" sz="3200" dirty="0" smtClean="0"/>
              <a:t>accessible </a:t>
            </a:r>
            <a:r>
              <a:rPr lang="en-US" sz="3200" dirty="0" smtClean="0"/>
              <a:t>after </a:t>
            </a:r>
            <a:r>
              <a:rPr lang="en-US" sz="3200" dirty="0" smtClean="0"/>
              <a:t>the loop ends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variable in PHP is declared with its first assignment</a:t>
            </a:r>
            <a:endParaRPr lang="bg-BG" sz="28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08244"/>
            <a:ext cx="10287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($i = 0; $i &lt; 5; $i++)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arr[] = $i;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print_r($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arr); // outputs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0, 1, 2, 3, 4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4419600"/>
            <a:ext cx="10287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($a == 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five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'five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five = 'not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five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five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not five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in PHP are initialized only once (on demand)</a:t>
            </a:r>
          </a:p>
          <a:p>
            <a:pPr lvl="1"/>
            <a:r>
              <a:rPr lang="en-US" dirty="0" smtClean="0"/>
              <a:t>Their existing values are preserved in the next calls of the same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6091" y="3200400"/>
            <a:ext cx="10283722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callMe()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$count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initialized at the first call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 // executed at each function call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"callMe() is called $count times\n";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callMe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is called 1 times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callMe();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callMe() is called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6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 on Brackets</a:t>
            </a:r>
            <a:endParaRPr lang="bg-BG" smtClean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PHP is designed to mix HTML and PHP code:</a:t>
            </a:r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This </a:t>
            </a:r>
            <a:r>
              <a:rPr lang="en-US" sz="3000" dirty="0" smtClean="0"/>
              <a:t>is similar to writing echo "Hello John!";</a:t>
            </a:r>
          </a:p>
          <a:p>
            <a:pPr lvl="1"/>
            <a:r>
              <a:rPr lang="en-US" sz="3000" dirty="0" smtClean="0"/>
              <a:t>Very useful for long texts</a:t>
            </a:r>
            <a:endParaRPr lang="bg-BG" sz="30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59592"/>
            <a:ext cx="998547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$name = "John"; ?&gt;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 == "John")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?&gt;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!&lt;/p&gt;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 ?&gt;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not John.&lt;/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789" y="972408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Conditional Statements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If-Else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Switch-Case</a:t>
            </a:r>
            <a:endParaRPr lang="en-US" sz="30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Loops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Do-while, While, For, </a:t>
            </a:r>
            <a:r>
              <a:rPr lang="en-US" sz="3000" noProof="1" smtClean="0"/>
              <a:t>Foreach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Functions, Parameters </a:t>
            </a:r>
            <a:r>
              <a:rPr lang="en-US" sz="3200" dirty="0"/>
              <a:t>and Return Value</a:t>
            </a:r>
            <a:endParaRPr lang="ru-RU" sz="3200" dirty="0"/>
          </a:p>
          <a:p>
            <a:pPr>
              <a:lnSpc>
                <a:spcPct val="110000"/>
              </a:lnSpc>
            </a:pPr>
            <a:r>
              <a:rPr lang="ru-RU" sz="3200" dirty="0"/>
              <a:t>Include </a:t>
            </a:r>
            <a:r>
              <a:rPr lang="en-US" sz="3200" dirty="0"/>
              <a:t>and</a:t>
            </a:r>
            <a:r>
              <a:rPr lang="ru-RU" sz="3200" dirty="0"/>
              <a:t> </a:t>
            </a:r>
            <a:r>
              <a:rPr lang="en-US" sz="3200" dirty="0"/>
              <a:t>R</a:t>
            </a:r>
            <a:r>
              <a:rPr lang="ru-RU" sz="3200" dirty="0"/>
              <a:t>equire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Variable Scope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38" y="1273518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6964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736106" y="3750828"/>
              <a:ext cx="6376595" cy="145783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PHP &amp; MySQL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Logical Operators</a:t>
            </a:r>
            <a:endParaRPr lang="bg-BG" dirty="0"/>
          </a:p>
        </p:txBody>
      </p:sp>
      <p:graphicFrame>
        <p:nvGraphicFramePr>
          <p:cNvPr id="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867291"/>
              </p:ext>
            </p:extLst>
          </p:nvPr>
        </p:nvGraphicFramePr>
        <p:xfrm>
          <a:off x="1065212" y="1371600"/>
          <a:ext cx="10058400" cy="305816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057400"/>
                <a:gridCol w="4572000"/>
                <a:gridCol w="3429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Operator</a:t>
                      </a:r>
                      <a:endParaRPr kumimoji="1" lang="en-US" sz="3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Notation in C#</a:t>
                      </a:r>
                      <a:endParaRPr kumimoji="1" lang="en-US" sz="3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u="none" strike="noStrike" kern="1200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Example</a:t>
                      </a:r>
                      <a:endParaRPr kumimoji="1" lang="en-US" sz="3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kern="1200" noProof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And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and, &amp;&amp;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and $y, $x &amp;&amp; $y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kern="1200" noProof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or, ||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or $y</a:t>
                      </a:r>
                      <a:r>
                        <a:rPr lang="en-US" sz="2800" b="0" i="0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800" b="0" i="0" kern="120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$x || $y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kern="1200" noProof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Xor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err="1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xor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true || false </a:t>
                      </a:r>
                      <a:r>
                        <a:rPr kumimoji="0" lang="en-US" sz="2800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sym typeface="Wingdings" panose="05000000000000000000" pitchFamily="2" charset="2"/>
                        </a:rPr>
                        <a:t> true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  <a:tr h="49053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!$x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545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softuni.bg/trainings/fasttracks/details/1033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PHP Flow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PHP Manual</a:t>
            </a:r>
            <a:r>
              <a:rPr lang="en-US" sz="2000" dirty="0" smtClean="0"/>
              <a:t>" </a:t>
            </a:r>
            <a:r>
              <a:rPr lang="en-US" sz="2000" dirty="0"/>
              <a:t>by The PHP </a:t>
            </a:r>
            <a:r>
              <a:rPr lang="en-US" sz="2000" dirty="0" smtClean="0"/>
              <a:t>Group under </a:t>
            </a:r>
            <a:r>
              <a:rPr lang="en-US" sz="2000" dirty="0" smtClean="0">
                <a:hlinkClick r:id="rId5"/>
              </a:rPr>
              <a:t>CC-BY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PHP and MySQL Web Development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1726594"/>
            <a:ext cx="8938472" cy="820600"/>
          </a:xfrm>
        </p:spPr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Conditional Statements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10" y="3086362"/>
            <a:ext cx="5714476" cy="2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</a:t>
            </a:r>
            <a:r>
              <a:rPr lang="en-US" dirty="0"/>
              <a:t>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</a:t>
            </a:r>
            <a:r>
              <a:rPr lang="en-US" dirty="0" smtClean="0"/>
              <a:t>statement </a:t>
            </a:r>
            <a:r>
              <a:rPr lang="en-US" dirty="0"/>
              <a:t>is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bg-BG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913115" y="3776008"/>
            <a:ext cx="99818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&gt; 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 is bigger than b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741612" y="3425952"/>
            <a:ext cx="1833414" cy="612648"/>
          </a:xfrm>
          <a:prstGeom prst="wedgeRoundRectCallout">
            <a:avLst>
              <a:gd name="adj1" fmla="val -70703"/>
              <a:gd name="adj2" fmla="val 630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689612" y="4456044"/>
            <a:ext cx="2986200" cy="1434548"/>
          </a:xfrm>
          <a:prstGeom prst="wedgeRoundRectCallout">
            <a:avLst>
              <a:gd name="adj1" fmla="val -64906"/>
              <a:gd name="adj2" fmla="val -281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code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executed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expression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true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488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2212" y="2743200"/>
            <a:ext cx="10453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&gt; $b)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 is greater than b";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 is NOT greater than b";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542799" cy="21254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C000"/>
                </a:solidFill>
              </a:rPr>
              <a:t>if-else</a:t>
            </a:r>
            <a:r>
              <a:rPr lang="en-US" dirty="0"/>
              <a:t> construct is extension of if construct and allows you to execute one code if condition is met or another if not</a:t>
            </a:r>
          </a:p>
        </p:txBody>
      </p:sp>
    </p:spTree>
    <p:extLst>
      <p:ext uri="{BB962C8B-B14F-4D97-AF65-F5344CB8AC3E}">
        <p14:creationId xmlns:p14="http://schemas.microsoft.com/office/powerpoint/2010/main" val="2822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Else-if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6612" y="2755880"/>
            <a:ext cx="10515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&gt; $b)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"a is bigger than b";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 == $b)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"a is equal to b";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"a is smaller than b";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542799" cy="1439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C000"/>
                </a:solidFill>
              </a:rPr>
              <a:t>Else-if</a:t>
            </a:r>
            <a:r>
              <a:rPr lang="en-US" dirty="0" smtClean="0"/>
              <a:t> is </a:t>
            </a:r>
            <a:r>
              <a:rPr lang="en-US" dirty="0"/>
              <a:t>a combination of if and </a:t>
            </a:r>
            <a:r>
              <a:rPr lang="en-US" dirty="0" smtClean="0"/>
              <a:t>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a sequence of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2758</Words>
  <Application>Microsoft Office PowerPoint</Application>
  <PresentationFormat>Custom</PresentationFormat>
  <Paragraphs>537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(Body)</vt:lpstr>
      <vt:lpstr>Calibri (Headings)</vt:lpstr>
      <vt:lpstr>Consolas</vt:lpstr>
      <vt:lpstr>Courier New</vt:lpstr>
      <vt:lpstr>Wingdings</vt:lpstr>
      <vt:lpstr>Wingdings 2</vt:lpstr>
      <vt:lpstr>SoftUni 16x9</vt:lpstr>
      <vt:lpstr>PHP Flow Control</vt:lpstr>
      <vt:lpstr>Table of Contents</vt:lpstr>
      <vt:lpstr>Comparison and Logical Operators</vt:lpstr>
      <vt:lpstr>PHP Comparison Operators</vt:lpstr>
      <vt:lpstr>PHP Logical Operators</vt:lpstr>
      <vt:lpstr>Conditional Statements</vt:lpstr>
      <vt:lpstr>If Statements</vt:lpstr>
      <vt:lpstr>If-Else</vt:lpstr>
      <vt:lpstr>Else-if</vt:lpstr>
      <vt:lpstr>Alternative If</vt:lpstr>
      <vt:lpstr>Else-if</vt:lpstr>
      <vt:lpstr>Switch</vt:lpstr>
      <vt:lpstr>Switch (2)</vt:lpstr>
      <vt:lpstr>Switch (3)</vt:lpstr>
      <vt:lpstr>Switch (4)</vt:lpstr>
      <vt:lpstr>Switch (5)</vt:lpstr>
      <vt:lpstr>Alternative Switch Syntax</vt:lpstr>
      <vt:lpstr>Switch</vt:lpstr>
      <vt:lpstr>Loops</vt:lpstr>
      <vt:lpstr>While Loop</vt:lpstr>
      <vt:lpstr>While Loop – Example</vt:lpstr>
      <vt:lpstr>Do { … } while()</vt:lpstr>
      <vt:lpstr>While Loops</vt:lpstr>
      <vt:lpstr>For Loops</vt:lpstr>
      <vt:lpstr>For Loop – Examples</vt:lpstr>
      <vt:lpstr>For-Loop</vt:lpstr>
      <vt:lpstr>Foreach</vt:lpstr>
      <vt:lpstr>Foreach – Examples</vt:lpstr>
      <vt:lpstr>Foreach</vt:lpstr>
      <vt:lpstr>Functions and Return Value</vt:lpstr>
      <vt:lpstr>Functions</vt:lpstr>
      <vt:lpstr>Function with Parameters – Example</vt:lpstr>
      <vt:lpstr>Functions Parameters: Pass by Reference</vt:lpstr>
      <vt:lpstr>Variable Number of Parameters</vt:lpstr>
      <vt:lpstr>Returning Values from a Function</vt:lpstr>
      <vt:lpstr>Returning Multiple Values from a Function</vt:lpstr>
      <vt:lpstr>Variable Functions</vt:lpstr>
      <vt:lpstr>Few Notes on Functions</vt:lpstr>
      <vt:lpstr>Include and Require</vt:lpstr>
      <vt:lpstr>Include and Require</vt:lpstr>
      <vt:lpstr>include_once and require_once</vt:lpstr>
      <vt:lpstr>Include</vt:lpstr>
      <vt:lpstr>Variables Scope</vt:lpstr>
      <vt:lpstr>Variables Scope</vt:lpstr>
      <vt:lpstr>The Global Keyword</vt:lpstr>
      <vt:lpstr>Loops and Variable Scope</vt:lpstr>
      <vt:lpstr>Static Keyword</vt:lpstr>
      <vt:lpstr>Note on Brackets</vt:lpstr>
      <vt:lpstr>Summary</vt:lpstr>
      <vt:lpstr>PHP Flow Control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 Course</dc:title>
  <dc:subject>C# Basics Course</dc:subject>
  <dc:creator/>
  <cp:keywords>PHP, Web,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2014-06-12T16:54:54Z</dcterms:modified>
  <cp:category>programming, PHP,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