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394" r:id="rId3"/>
    <p:sldId id="435" r:id="rId4"/>
    <p:sldId id="395" r:id="rId5"/>
    <p:sldId id="436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37" r:id="rId14"/>
    <p:sldId id="447" r:id="rId15"/>
    <p:sldId id="448" r:id="rId16"/>
    <p:sldId id="449" r:id="rId17"/>
    <p:sldId id="452" r:id="rId18"/>
    <p:sldId id="454" r:id="rId19"/>
    <p:sldId id="456" r:id="rId20"/>
    <p:sldId id="453" r:id="rId21"/>
    <p:sldId id="475" r:id="rId22"/>
    <p:sldId id="457" r:id="rId23"/>
    <p:sldId id="459" r:id="rId24"/>
    <p:sldId id="460" r:id="rId25"/>
    <p:sldId id="462" r:id="rId26"/>
    <p:sldId id="476" r:id="rId27"/>
    <p:sldId id="438" r:id="rId28"/>
    <p:sldId id="455" r:id="rId29"/>
    <p:sldId id="464" r:id="rId30"/>
    <p:sldId id="465" r:id="rId31"/>
    <p:sldId id="466" r:id="rId32"/>
    <p:sldId id="467" r:id="rId33"/>
    <p:sldId id="468" r:id="rId34"/>
    <p:sldId id="469" r:id="rId35"/>
    <p:sldId id="473" r:id="rId36"/>
    <p:sldId id="472" r:id="rId37"/>
    <p:sldId id="470" r:id="rId38"/>
    <p:sldId id="471" r:id="rId39"/>
    <p:sldId id="474" r:id="rId40"/>
    <p:sldId id="421" r:id="rId41"/>
    <p:sldId id="422" r:id="rId42"/>
    <p:sldId id="352" r:id="rId43"/>
    <p:sldId id="393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9F0AB"/>
    <a:srgbClr val="F9E6AB"/>
    <a:srgbClr val="F9FAAB"/>
    <a:srgbClr val="767691"/>
    <a:srgbClr val="7676AA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-132" y="-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973698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767040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030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790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22289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5540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61524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1820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321933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76610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2207967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38627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6/21/2014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shev.ne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fasttracks/details/103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/>
          <a:lstStyle/>
          <a:p>
            <a:r>
              <a:rPr lang="en-US" dirty="0" smtClean="0"/>
              <a:t>Arrays in PHP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1965298"/>
            <a:ext cx="7229941" cy="1235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Arrays, Associative Arrays, Arrays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Peshev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http://peshev.net/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01407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Array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87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array can be created by the array() language-construct. It takes a number of comma-separated key=&gt;value pairs.</a:t>
            </a:r>
            <a:endParaRPr lang="en-US" sz="3200" dirty="0" smtClean="0">
              <a:solidFill>
                <a:prstClr val="white"/>
              </a:solidFill>
            </a:endParaRPr>
          </a:p>
          <a:p>
            <a:endParaRPr lang="en-US" sz="3200" dirty="0">
              <a:solidFill>
                <a:prstClr val="white"/>
              </a:solidFill>
            </a:endParaRPr>
          </a:p>
          <a:p>
            <a:endParaRPr lang="en-US" sz="3200" dirty="0" smtClean="0">
              <a:solidFill>
                <a:prstClr val="white"/>
              </a:solidFill>
            </a:endParaRPr>
          </a:p>
          <a:p>
            <a:pPr marL="987381" lvl="3" indent="0"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5047" y="3048000"/>
            <a:ext cx="10591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$student = array 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=&gt; 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Pesho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'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=&gt; 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Georgiev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'town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=&gt; '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Kaspichan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637212" y="3810000"/>
            <a:ext cx="1600200" cy="612648"/>
          </a:xfrm>
          <a:prstGeom prst="wedgeRoundRectCallout">
            <a:avLst>
              <a:gd name="adj1" fmla="val -109207"/>
              <a:gd name="adj2" fmla="val 668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Value</a:t>
            </a:r>
            <a:endParaRPr lang="bg-BG" sz="2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674812" y="5743355"/>
            <a:ext cx="1600200" cy="612648"/>
          </a:xfrm>
          <a:prstGeom prst="wedgeRoundRectCallout">
            <a:avLst>
              <a:gd name="adj1" fmla="val -10608"/>
              <a:gd name="adj2" fmla="val -1833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Key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301570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smtClean="0"/>
              <a:t>Array Elements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876800"/>
          </a:xfrm>
        </p:spPr>
        <p:txBody>
          <a:bodyPr>
            <a:normAutofit/>
          </a:bodyPr>
          <a:lstStyle/>
          <a:p>
            <a:r>
              <a:rPr lang="en-US" sz="3200" dirty="0"/>
              <a:t>Array elements can be accessed using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array[key] </a:t>
            </a:r>
            <a:r>
              <a:rPr lang="en-US" sz="3200" dirty="0"/>
              <a:t>syntax.</a:t>
            </a:r>
            <a:endParaRPr lang="en-US" sz="3200" dirty="0" smtClean="0">
              <a:solidFill>
                <a:prstClr val="white"/>
              </a:solidFill>
            </a:endParaRPr>
          </a:p>
          <a:p>
            <a:endParaRPr lang="en-US" sz="3200" dirty="0" smtClean="0">
              <a:solidFill>
                <a:prstClr val="white"/>
              </a:solidFill>
            </a:endParaRPr>
          </a:p>
          <a:p>
            <a:pPr marL="987381" lvl="3" indent="0"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5047" y="2371205"/>
            <a:ext cx="105918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 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"foo" =&gt; "bar",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42   =&gt; 24);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$array['foo'] . '&lt;/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$array[42];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50210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5880" y="609600"/>
            <a:ext cx="10515598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Declaring Simple PHP Arrays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3" y="2346175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7354" y="3733800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668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Array Structure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876800"/>
          </a:xfrm>
        </p:spPr>
        <p:txBody>
          <a:bodyPr>
            <a:normAutofit/>
          </a:bodyPr>
          <a:lstStyle/>
          <a:p>
            <a:endParaRPr lang="en-US" sz="3200" dirty="0" smtClean="0">
              <a:solidFill>
                <a:prstClr val="white"/>
              </a:solidFill>
            </a:endParaRPr>
          </a:p>
          <a:p>
            <a:endParaRPr lang="en-US" sz="3200" dirty="0" smtClean="0">
              <a:solidFill>
                <a:prstClr val="white"/>
              </a:solidFill>
            </a:endParaRPr>
          </a:p>
          <a:p>
            <a:pPr marL="987381" lvl="3" indent="0"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5047" y="2371205"/>
            <a:ext cx="10591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 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"foo" =&gt; "bar",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42   =&gt; 24);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($array);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4003" y="1371600"/>
            <a:ext cx="11804822" cy="4876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You can quickly view the keys and values of an array using </a:t>
            </a:r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solidFill>
                <a:prstClr val="white"/>
              </a:solidFill>
            </a:endParaRPr>
          </a:p>
          <a:p>
            <a:pPr marL="987381" lvl="3" indent="0">
              <a:buFont typeface="Wingdings" panose="05000000000000000000" pitchFamily="2" charset="2"/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579812" y="4267200"/>
            <a:ext cx="2133600" cy="2289048"/>
          </a:xfrm>
          <a:prstGeom prst="wedgeRoundRectCallout">
            <a:avLst>
              <a:gd name="adj1" fmla="val -93205"/>
              <a:gd name="adj2" fmla="val -464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Array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 [foo] =&gt; bar</a:t>
            </a:r>
          </a:p>
          <a:p>
            <a:r>
              <a:rPr lang="en-US" dirty="0"/>
              <a:t>    [42] =&gt; 24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76174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Detail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876800"/>
          </a:xfrm>
        </p:spPr>
        <p:txBody>
          <a:bodyPr>
            <a:normAutofit/>
          </a:bodyPr>
          <a:lstStyle/>
          <a:p>
            <a:endParaRPr lang="en-US" sz="3200" dirty="0" smtClean="0">
              <a:solidFill>
                <a:prstClr val="white"/>
              </a:solidFill>
            </a:endParaRPr>
          </a:p>
          <a:p>
            <a:endParaRPr lang="en-US" sz="3200" dirty="0" smtClean="0">
              <a:solidFill>
                <a:prstClr val="white"/>
              </a:solidFill>
            </a:endParaRPr>
          </a:p>
          <a:p>
            <a:pPr marL="987381" lvl="3" indent="0"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5047" y="2868907"/>
            <a:ext cx="10591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 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"foo" =&gt; "bar",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42   =&gt; 24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($array);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1151121"/>
            <a:ext cx="11784543" cy="139829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You can quickly view structure, keys and values of an array using </a:t>
            </a:r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3200" dirty="0" smtClean="0">
              <a:solidFill>
                <a:prstClr val="white"/>
              </a:solidFill>
            </a:endParaRPr>
          </a:p>
          <a:p>
            <a:pPr marL="987381" lvl="3" indent="0">
              <a:buFont typeface="Wingdings" panose="05000000000000000000" pitchFamily="2" charset="2"/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579812" y="4038600"/>
            <a:ext cx="2971800" cy="2517648"/>
          </a:xfrm>
          <a:prstGeom prst="wedgeRoundRectCallout">
            <a:avLst>
              <a:gd name="adj1" fmla="val -70413"/>
              <a:gd name="adj2" fmla="val -242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array(2) {</a:t>
            </a:r>
          </a:p>
          <a:p>
            <a:r>
              <a:rPr lang="en-US" dirty="0"/>
              <a:t>  ["foo"]=&gt;</a:t>
            </a:r>
          </a:p>
          <a:p>
            <a:r>
              <a:rPr lang="en-US" dirty="0"/>
              <a:t>  string(3) "bar"</a:t>
            </a:r>
          </a:p>
          <a:p>
            <a:r>
              <a:rPr lang="en-US" dirty="0"/>
              <a:t>  [42]=&gt;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(24)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03987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876800"/>
          </a:xfrm>
        </p:spPr>
        <p:txBody>
          <a:bodyPr>
            <a:normAutofit/>
          </a:bodyPr>
          <a:lstStyle/>
          <a:p>
            <a:endParaRPr lang="en-US" sz="3200" dirty="0" smtClean="0">
              <a:solidFill>
                <a:prstClr val="white"/>
              </a:solidFill>
            </a:endParaRPr>
          </a:p>
          <a:p>
            <a:endParaRPr lang="en-US" sz="3200" dirty="0" smtClean="0">
              <a:solidFill>
                <a:prstClr val="white"/>
              </a:solidFill>
            </a:endParaRPr>
          </a:p>
          <a:p>
            <a:pPr marL="987381" lvl="3" indent="0"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5047" y="2868907"/>
            <a:ext cx="10591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 =&gt; "green",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 =&gt; "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yellow",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 =&gt; 'blue');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$array[] = 'purple';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($array);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1151121"/>
            <a:ext cx="11784543" cy="139829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After an array has been created, you can add values to the ‘end’ of the array</a:t>
            </a:r>
            <a:endParaRPr lang="en-US" sz="3200" dirty="0" smtClean="0">
              <a:solidFill>
                <a:srgbClr val="FFC000"/>
              </a:solidFill>
            </a:endParaRPr>
          </a:p>
          <a:p>
            <a:endParaRPr lang="en-US" sz="3200" dirty="0" smtClean="0">
              <a:solidFill>
                <a:prstClr val="white"/>
              </a:solidFill>
            </a:endParaRPr>
          </a:p>
          <a:p>
            <a:pPr marL="987381" lvl="3" indent="0">
              <a:buFont typeface="Wingdings" panose="05000000000000000000" pitchFamily="2" charset="2"/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579812" y="4038600"/>
            <a:ext cx="2590800" cy="2819400"/>
          </a:xfrm>
          <a:prstGeom prst="wedgeRoundRectCallout">
            <a:avLst>
              <a:gd name="adj1" fmla="val -87976"/>
              <a:gd name="adj2" fmla="val -61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Array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 [0] =&gt; green</a:t>
            </a:r>
          </a:p>
          <a:p>
            <a:r>
              <a:rPr lang="en-US" dirty="0"/>
              <a:t>    [1] =&gt; </a:t>
            </a:r>
            <a:r>
              <a:rPr lang="en-US" dirty="0" smtClean="0"/>
              <a:t>yellow</a:t>
            </a:r>
            <a:endParaRPr lang="en-US" dirty="0"/>
          </a:p>
          <a:p>
            <a:r>
              <a:rPr lang="en-US" dirty="0"/>
              <a:t>    [2] =&gt; blue</a:t>
            </a:r>
          </a:p>
          <a:p>
            <a:r>
              <a:rPr lang="en-US" dirty="0"/>
              <a:t>    [3] =&gt; purple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50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Array Element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876800"/>
          </a:xfrm>
        </p:spPr>
        <p:txBody>
          <a:bodyPr>
            <a:normAutofit/>
          </a:bodyPr>
          <a:lstStyle/>
          <a:p>
            <a:endParaRPr lang="en-US" sz="3200" dirty="0" smtClean="0">
              <a:solidFill>
                <a:prstClr val="white"/>
              </a:solidFill>
            </a:endParaRPr>
          </a:p>
          <a:p>
            <a:endParaRPr lang="en-US" sz="3200" dirty="0" smtClean="0">
              <a:solidFill>
                <a:prstClr val="white"/>
              </a:solidFill>
            </a:endParaRPr>
          </a:p>
          <a:p>
            <a:pPr marL="987381" lvl="3" indent="0"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5047" y="2843507"/>
            <a:ext cx="10591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 =&gt; "green",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 =&gt; "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yellow",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 =&gt; 'blue');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unset($array[1]);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($array);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4003" y="1371600"/>
            <a:ext cx="11804822" cy="139095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After an array has been created, you can add values to the ‘end’ of the array:</a:t>
            </a:r>
            <a:endParaRPr lang="en-US" sz="3200" dirty="0" smtClean="0">
              <a:solidFill>
                <a:srgbClr val="FFC000"/>
              </a:solidFill>
            </a:endParaRPr>
          </a:p>
          <a:p>
            <a:endParaRPr lang="en-US" sz="3200" dirty="0" smtClean="0">
              <a:solidFill>
                <a:prstClr val="white"/>
              </a:solidFill>
            </a:endParaRPr>
          </a:p>
          <a:p>
            <a:pPr marL="987381" lvl="3" indent="0">
              <a:buFont typeface="Wingdings" panose="05000000000000000000" pitchFamily="2" charset="2"/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579812" y="4267200"/>
            <a:ext cx="2743200" cy="2289048"/>
          </a:xfrm>
          <a:prstGeom prst="wedgeRoundRectCallout">
            <a:avLst>
              <a:gd name="adj1" fmla="val -86415"/>
              <a:gd name="adj2" fmla="val -101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Array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 [0] =&gt; green</a:t>
            </a:r>
          </a:p>
          <a:p>
            <a:r>
              <a:rPr lang="en-US" dirty="0"/>
              <a:t>    [2] =&gt; blue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22605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size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876800"/>
          </a:xfrm>
        </p:spPr>
        <p:txBody>
          <a:bodyPr>
            <a:normAutofit/>
          </a:bodyPr>
          <a:lstStyle/>
          <a:p>
            <a:endParaRPr lang="en-US" sz="3200" dirty="0" smtClean="0">
              <a:solidFill>
                <a:prstClr val="white"/>
              </a:solidFill>
            </a:endParaRPr>
          </a:p>
          <a:p>
            <a:endParaRPr lang="en-US" sz="3200" dirty="0" smtClean="0">
              <a:solidFill>
                <a:prstClr val="white"/>
              </a:solidFill>
            </a:endParaRPr>
          </a:p>
          <a:p>
            <a:pPr marL="987381" lvl="3" indent="0"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5047" y="3039533"/>
            <a:ext cx="105918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"green",    "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yellow",  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'blue', "purple",    "grey");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count($array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output 5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4003" y="1371600"/>
            <a:ext cx="11804822" cy="1676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You can count the number of values in an array:</a:t>
            </a:r>
            <a:endParaRPr lang="en-US" sz="3200" dirty="0" smtClean="0">
              <a:solidFill>
                <a:prstClr val="white"/>
              </a:solidFill>
            </a:endParaRPr>
          </a:p>
          <a:p>
            <a:pPr marL="987381" lvl="3" indent="0">
              <a:buFont typeface="Wingdings" panose="05000000000000000000" pitchFamily="2" charset="2"/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321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003" y="260820"/>
            <a:ext cx="9577597" cy="1110780"/>
          </a:xfrm>
        </p:spPr>
        <p:txBody>
          <a:bodyPr/>
          <a:lstStyle/>
          <a:p>
            <a:r>
              <a:rPr lang="en-US" dirty="0" smtClean="0"/>
              <a:t>Delete or Reset Array</a:t>
            </a:r>
            <a:endParaRPr lang="bg-BG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2415" y="1524000"/>
            <a:ext cx="11804822" cy="495300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You can delete all array:</a:t>
            </a:r>
          </a:p>
          <a:p>
            <a:pPr lvl="1"/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unset($array);</a:t>
            </a:r>
          </a:p>
          <a:p>
            <a:r>
              <a:rPr lang="en-US" dirty="0"/>
              <a:t>If a </a:t>
            </a:r>
            <a:r>
              <a:rPr lang="en-US" dirty="0">
                <a:solidFill>
                  <a:srgbClr val="FFC000"/>
                </a:solidFill>
              </a:rPr>
              <a:t>globalized</a:t>
            </a:r>
            <a:r>
              <a:rPr lang="en-US" dirty="0"/>
              <a:t> variable 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unset()</a:t>
            </a:r>
            <a:r>
              <a:rPr lang="en-US" dirty="0"/>
              <a:t> inside of a function, only the </a:t>
            </a:r>
            <a:r>
              <a:rPr lang="en-US" dirty="0">
                <a:solidFill>
                  <a:srgbClr val="FFC000"/>
                </a:solidFill>
              </a:rPr>
              <a:t>local variable is destroyed</a:t>
            </a:r>
            <a:r>
              <a:rPr lang="en-US" dirty="0"/>
              <a:t>. The variable in the calling environment will retain the same value as before unset() was called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Reset Array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array();</a:t>
            </a:r>
          </a:p>
          <a:p>
            <a:pPr marL="987381" lvl="3" indent="0">
              <a:buFont typeface="Wingdings" panose="05000000000000000000" pitchFamily="2" charset="2"/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678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5880" y="1440597"/>
            <a:ext cx="105155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Add and Remove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3" y="2346175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7354" y="3733800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791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Declaring Simple PHP </a:t>
            </a:r>
            <a:r>
              <a:rPr lang="en-US" sz="3200" dirty="0" smtClean="0"/>
              <a:t>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Single-Dimensional </a:t>
            </a:r>
            <a:r>
              <a:rPr lang="en-US" sz="3200" dirty="0" smtClean="0"/>
              <a:t>Arrays</a:t>
            </a: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Associative 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Multidimensional 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Moreover</a:t>
            </a:r>
            <a:r>
              <a:rPr lang="en-US" sz="3200" dirty="0" smtClean="0"/>
              <a:t>...</a:t>
            </a: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Casting </a:t>
            </a:r>
            <a:r>
              <a:rPr lang="en-US" sz="3200" dirty="0" smtClean="0"/>
              <a:t>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904" y="1371600"/>
            <a:ext cx="2787266" cy="27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8654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2" y="1905000"/>
            <a:ext cx="6480175" cy="820600"/>
          </a:xfrm>
        </p:spPr>
        <p:txBody>
          <a:bodyPr/>
          <a:lstStyle/>
          <a:p>
            <a:pPr marL="514350" indent="-514350">
              <a:defRPr/>
            </a:pPr>
            <a:r>
              <a:rPr lang="en-US" dirty="0" smtClean="0"/>
              <a:t>Looping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2318" y="3505200"/>
            <a:ext cx="2735262" cy="1741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00184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15" y="1828800"/>
            <a:ext cx="11804822" cy="3886199"/>
          </a:xfrm>
        </p:spPr>
        <p:txBody>
          <a:bodyPr>
            <a:normAutofit/>
          </a:bodyPr>
          <a:lstStyle/>
          <a:p>
            <a:r>
              <a:rPr lang="en-US" sz="2800" dirty="0"/>
              <a:t>Use for loop to process an array when</a:t>
            </a:r>
          </a:p>
          <a:p>
            <a:pPr lvl="1"/>
            <a:r>
              <a:rPr lang="en-US" sz="2600" dirty="0"/>
              <a:t>Need to keep track of the index</a:t>
            </a:r>
          </a:p>
          <a:p>
            <a:pPr lvl="1"/>
            <a:r>
              <a:rPr lang="en-US" sz="2600" dirty="0"/>
              <a:t>Processing is not strictly sequential from the first to the last element</a:t>
            </a:r>
          </a:p>
          <a:p>
            <a:r>
              <a:rPr lang="en-US" sz="2800" dirty="0"/>
              <a:t>In the loop body use the element at the loop index </a:t>
            </a:r>
            <a:r>
              <a:rPr lang="en-US" sz="2800" dirty="0" smtClean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$array[index]</a:t>
            </a:r>
            <a:r>
              <a:rPr lang="en-US" sz="2800" dirty="0"/>
              <a:t>):</a:t>
            </a:r>
          </a:p>
          <a:p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dirty="0"/>
              <a:t>loop doesn't work on arrays with string indexes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47738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</a:t>
            </a:r>
            <a:r>
              <a:rPr lang="en-US" dirty="0" smtClean="0"/>
              <a:t>array Example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876800"/>
          </a:xfrm>
        </p:spPr>
        <p:txBody>
          <a:bodyPr>
            <a:normAutofit/>
          </a:bodyPr>
          <a:lstStyle/>
          <a:p>
            <a:endParaRPr lang="en-US" sz="3200" dirty="0" smtClean="0">
              <a:solidFill>
                <a:prstClr val="white"/>
              </a:solidFill>
            </a:endParaRPr>
          </a:p>
          <a:p>
            <a:endParaRPr lang="en-US" sz="3200" dirty="0" smtClean="0">
              <a:solidFill>
                <a:prstClr val="white"/>
              </a:solidFill>
            </a:endParaRPr>
          </a:p>
          <a:p>
            <a:pPr marL="987381" lvl="3" indent="0"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1812" y="2249360"/>
            <a:ext cx="105918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"green",    "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yellow",  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'blue', "purple",    "grey");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count($array); 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echo $array[$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. '&lt;/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627813" y="2997200"/>
            <a:ext cx="1600200" cy="3251200"/>
          </a:xfrm>
          <a:prstGeom prst="wedgeRoundRectCallout">
            <a:avLst>
              <a:gd name="adj1" fmla="val -251539"/>
              <a:gd name="adj2" fmla="val -150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green</a:t>
            </a:r>
          </a:p>
          <a:p>
            <a:r>
              <a:rPr lang="en-US" dirty="0" smtClean="0"/>
              <a:t>yellow</a:t>
            </a:r>
            <a:endParaRPr lang="en-US" dirty="0"/>
          </a:p>
          <a:p>
            <a:r>
              <a:rPr lang="en-US" dirty="0" smtClean="0"/>
              <a:t>blue</a:t>
            </a:r>
          </a:p>
          <a:p>
            <a:r>
              <a:rPr lang="en-US" dirty="0" smtClean="0"/>
              <a:t>purple</a:t>
            </a:r>
          </a:p>
          <a:p>
            <a:r>
              <a:rPr lang="en-US" dirty="0" smtClean="0"/>
              <a:t>grey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604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associative array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15" y="1828801"/>
            <a:ext cx="11804822" cy="160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</a:t>
            </a:r>
            <a:r>
              <a:rPr lang="en-US" sz="2800" dirty="0"/>
              <a:t>is a quick and easy way to accomplish the same thing: 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loop, which itself has two versions. The easiest way to use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looks like this:</a:t>
            </a:r>
            <a:endParaRPr lang="bg-BG" sz="2800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1812" y="3048000"/>
            <a:ext cx="105918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"green",    "yellow",    'blue', "purple",    "grey");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($array as 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 $val."\n";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627813" y="3810000"/>
            <a:ext cx="1447800" cy="3251200"/>
          </a:xfrm>
          <a:prstGeom prst="wedgeRoundRectCallout">
            <a:avLst>
              <a:gd name="adj1" fmla="val -317619"/>
              <a:gd name="adj2" fmla="val -193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green</a:t>
            </a:r>
          </a:p>
          <a:p>
            <a:r>
              <a:rPr lang="en-US" dirty="0"/>
              <a:t>yellow</a:t>
            </a:r>
          </a:p>
          <a:p>
            <a:r>
              <a:rPr lang="en-US" dirty="0"/>
              <a:t>blue</a:t>
            </a:r>
          </a:p>
          <a:p>
            <a:r>
              <a:rPr lang="en-US" dirty="0"/>
              <a:t>purple</a:t>
            </a:r>
          </a:p>
          <a:p>
            <a:r>
              <a:rPr lang="en-US" dirty="0"/>
              <a:t>grey</a:t>
            </a:r>
          </a:p>
        </p:txBody>
      </p:sp>
    </p:spTree>
    <p:extLst>
      <p:ext uri="{BB962C8B-B14F-4D97-AF65-F5344CB8AC3E}">
        <p14:creationId xmlns:p14="http://schemas.microsoft.com/office/powerpoint/2010/main" xmlns="" val="90519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associative </a:t>
            </a:r>
            <a:r>
              <a:rPr lang="en-US" dirty="0" smtClean="0"/>
              <a:t>array {2}</a:t>
            </a:r>
            <a:endParaRPr lang="en-US" dirty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175" y="1311986"/>
            <a:ext cx="11804822" cy="16002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Here the array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$array</a:t>
            </a:r>
            <a:r>
              <a:rPr lang="en-US" sz="2800" dirty="0"/>
              <a:t> is looped through and its values are extracted into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$val</a:t>
            </a:r>
            <a:r>
              <a:rPr lang="en-US" sz="2800" dirty="0"/>
              <a:t>. In this situation, the array keys are ignored completely, which usually makes most sense when they have been auto-generated (i.e. 0, 1, 2, 3,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  <a:endParaRPr lang="bg-BG" sz="2800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1812" y="3048000"/>
            <a:ext cx="105918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"green",    "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yellow",  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'blue', "purple",    "grey");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($array as $key =&gt; 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 "$key = 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627813" y="3810000"/>
            <a:ext cx="1828800" cy="3251200"/>
          </a:xfrm>
          <a:prstGeom prst="wedgeRoundRectCallout">
            <a:avLst>
              <a:gd name="adj1" fmla="val -231795"/>
              <a:gd name="adj2" fmla="val -193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 = </a:t>
            </a:r>
            <a:r>
              <a:rPr lang="en-US" dirty="0" smtClean="0"/>
              <a:t>yellow</a:t>
            </a:r>
            <a:endParaRPr lang="en-US" dirty="0"/>
          </a:p>
          <a:p>
            <a:r>
              <a:rPr lang="en-US" dirty="0"/>
              <a:t>2 = blue</a:t>
            </a:r>
          </a:p>
          <a:p>
            <a:r>
              <a:rPr lang="en-US" dirty="0"/>
              <a:t>3 = purple</a:t>
            </a:r>
          </a:p>
          <a:p>
            <a:r>
              <a:rPr lang="en-US" dirty="0"/>
              <a:t>4 = grey</a:t>
            </a:r>
          </a:p>
        </p:txBody>
      </p:sp>
    </p:spTree>
    <p:extLst>
      <p:ext uri="{BB962C8B-B14F-4D97-AF65-F5344CB8AC3E}">
        <p14:creationId xmlns:p14="http://schemas.microsoft.com/office/powerpoint/2010/main" xmlns="" val="260144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5880" y="1440597"/>
            <a:ext cx="105155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Looping Array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3" y="2346175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8679" y="3657600"/>
            <a:ext cx="3810000" cy="21050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89207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838278"/>
            <a:ext cx="6480175" cy="1568497"/>
          </a:xfrm>
        </p:spPr>
        <p:txBody>
          <a:bodyPr/>
          <a:lstStyle/>
          <a:p>
            <a:pPr marL="514350" indent="-514350">
              <a:defRPr/>
            </a:pPr>
            <a:r>
              <a:rPr lang="en-US" dirty="0" smtClean="0"/>
              <a:t>Build in Array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2812" y="3733800"/>
            <a:ext cx="2686050" cy="1704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37229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Arrays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876800"/>
          </a:xfrm>
        </p:spPr>
        <p:txBody>
          <a:bodyPr>
            <a:normAutofit/>
          </a:bodyPr>
          <a:lstStyle/>
          <a:p>
            <a:endParaRPr lang="en-US" sz="3200" dirty="0" smtClean="0">
              <a:solidFill>
                <a:prstClr val="white"/>
              </a:solidFill>
            </a:endParaRPr>
          </a:p>
          <a:p>
            <a:endParaRPr lang="en-US" sz="3200" dirty="0" smtClean="0">
              <a:solidFill>
                <a:prstClr val="white"/>
              </a:solidFill>
            </a:endParaRPr>
          </a:p>
          <a:p>
            <a:pPr marL="987381" lvl="3" indent="0"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5047" y="3039533"/>
            <a:ext cx="10591800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"green",    "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yellow",  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'blue');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$other = array(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"purple",    "grey");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allTogether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array_merge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($array, $other);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allTogether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4003" y="1371600"/>
            <a:ext cx="11804822" cy="167640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C000"/>
                </a:solidFill>
              </a:rPr>
              <a:t>Merges</a:t>
            </a:r>
            <a:r>
              <a:rPr lang="en-US" sz="3200" dirty="0" smtClean="0"/>
              <a:t> </a:t>
            </a:r>
            <a:r>
              <a:rPr lang="en-US" sz="3200" dirty="0"/>
              <a:t>the elements of one or more arrays together so that the values of one are appended to the end of the previous one. It returns the resulting array</a:t>
            </a:r>
            <a:endParaRPr lang="en-US" sz="3200" dirty="0" smtClean="0">
              <a:solidFill>
                <a:prstClr val="white"/>
              </a:solidFill>
            </a:endParaRPr>
          </a:p>
          <a:p>
            <a:pPr marL="987381" lvl="3" indent="0">
              <a:buFont typeface="Wingdings" panose="05000000000000000000" pitchFamily="2" charset="2"/>
              <a:buNone/>
            </a:pP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988181" y="3714997"/>
            <a:ext cx="3657600" cy="3117603"/>
          </a:xfrm>
          <a:prstGeom prst="wedgeRoundRectCallout">
            <a:avLst>
              <a:gd name="adj1" fmla="val -125305"/>
              <a:gd name="adj2" fmla="val 180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Array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 [0] =&gt; green</a:t>
            </a:r>
          </a:p>
          <a:p>
            <a:r>
              <a:rPr lang="en-US" dirty="0"/>
              <a:t>    [1] =&gt; </a:t>
            </a:r>
            <a:r>
              <a:rPr lang="en-US" dirty="0" smtClean="0"/>
              <a:t>yellow</a:t>
            </a:r>
            <a:endParaRPr lang="en-US" dirty="0"/>
          </a:p>
          <a:p>
            <a:r>
              <a:rPr lang="en-US" dirty="0"/>
              <a:t>    [2] =&gt; blue</a:t>
            </a:r>
          </a:p>
          <a:p>
            <a:r>
              <a:rPr lang="en-US" dirty="0"/>
              <a:t>    [3] =&gt; purple</a:t>
            </a:r>
          </a:p>
          <a:p>
            <a:r>
              <a:rPr lang="en-US" dirty="0"/>
              <a:t>    [4] =&gt; grey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35043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Arrays</a:t>
            </a:r>
            <a:endParaRPr lang="en-US" dirty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175" y="1311986"/>
            <a:ext cx="11804822" cy="160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can take colors and transform them into a string with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implode() </a:t>
            </a:r>
            <a:r>
              <a:rPr lang="en-US" sz="2800" dirty="0" smtClean="0"/>
              <a:t>at the end of each color:</a:t>
            </a:r>
            <a:endParaRPr lang="bg-BG" sz="2800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5612" y="2603110"/>
            <a:ext cx="10591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"green",    "yellow",    'blue', "purple",    "grey");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newString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implode(", ", $array);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newString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341812" y="3789383"/>
            <a:ext cx="4876800" cy="1036207"/>
          </a:xfrm>
          <a:prstGeom prst="wedgeRoundRectCallout">
            <a:avLst>
              <a:gd name="adj1" fmla="val -84598"/>
              <a:gd name="adj2" fmla="val -172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green, yellow, blue, purple, grey</a:t>
            </a:r>
          </a:p>
        </p:txBody>
      </p:sp>
    </p:spTree>
    <p:extLst>
      <p:ext uri="{BB962C8B-B14F-4D97-AF65-F5344CB8AC3E}">
        <p14:creationId xmlns:p14="http://schemas.microsoft.com/office/powerpoint/2010/main" xmlns="" val="163376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175" y="1311986"/>
            <a:ext cx="11804822" cy="1600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Arrays can be sorted by key or value</a:t>
            </a:r>
          </a:p>
          <a:p>
            <a:r>
              <a:rPr lang="en-US" sz="2800" dirty="0" smtClean="0"/>
              <a:t>You can sort and keep keys aligned, or sort values and have new keys assigned.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 </a:t>
            </a:r>
            <a:r>
              <a:rPr lang="en-US" sz="2800" dirty="0" smtClean="0"/>
              <a:t>is alphabetical if values are string or numeric if values are number.</a:t>
            </a:r>
            <a:endParaRPr lang="bg-BG" sz="2800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1812" y="3429000"/>
            <a:ext cx="10591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"green",    "yellow",    'blue', "purple",    "grey");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sort($array);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090197" y="3581400"/>
            <a:ext cx="4876800" cy="3157655"/>
          </a:xfrm>
          <a:prstGeom prst="wedgeRoundRectCallout">
            <a:avLst>
              <a:gd name="adj1" fmla="val -144708"/>
              <a:gd name="adj2" fmla="val 32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Array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 [0] =&gt; blue</a:t>
            </a:r>
          </a:p>
          <a:p>
            <a:r>
              <a:rPr lang="en-US" dirty="0"/>
              <a:t>    [1] =&gt; green</a:t>
            </a:r>
          </a:p>
          <a:p>
            <a:r>
              <a:rPr lang="en-US" dirty="0"/>
              <a:t>    [2] =&gt; grey</a:t>
            </a:r>
          </a:p>
          <a:p>
            <a:r>
              <a:rPr lang="en-US" dirty="0"/>
              <a:t>    [3] =&gt; purple</a:t>
            </a:r>
          </a:p>
          <a:p>
            <a:r>
              <a:rPr lang="en-US" dirty="0"/>
              <a:t>    [4] =&gt; yellow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84046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715963" indent="-715963">
              <a:lnSpc>
                <a:spcPct val="100000"/>
              </a:lnSpc>
              <a:buFont typeface="+mj-lt"/>
              <a:buAutoNum type="arabicPeriod" startAt="9"/>
            </a:pPr>
            <a:r>
              <a:rPr lang="en-US" sz="3200" dirty="0" smtClean="0"/>
              <a:t>Accessing </a:t>
            </a:r>
            <a:r>
              <a:rPr lang="en-US" sz="3200" dirty="0"/>
              <a:t>arrays</a:t>
            </a:r>
          </a:p>
          <a:p>
            <a:pPr marL="715963" indent="-715963">
              <a:lnSpc>
                <a:spcPct val="100000"/>
              </a:lnSpc>
              <a:buFontTx/>
              <a:buAutoNum type="arabicPeriod" startAt="9"/>
            </a:pPr>
            <a:r>
              <a:rPr lang="en-US" sz="3200" dirty="0"/>
              <a:t>Getting the size of an array</a:t>
            </a:r>
          </a:p>
          <a:p>
            <a:pPr marL="715963" indent="-715963">
              <a:lnSpc>
                <a:spcPct val="100000"/>
              </a:lnSpc>
              <a:buFontTx/>
              <a:buAutoNum type="arabicPeriod" startAt="9"/>
            </a:pPr>
            <a:r>
              <a:rPr lang="en-US" sz="3200" dirty="0"/>
              <a:t>Looping through an array</a:t>
            </a:r>
          </a:p>
          <a:p>
            <a:pPr marL="715963" indent="-715963">
              <a:lnSpc>
                <a:spcPct val="100000"/>
              </a:lnSpc>
              <a:buFontTx/>
              <a:buAutoNum type="arabicPeriod" startAt="9"/>
            </a:pPr>
            <a:r>
              <a:rPr lang="en-US" sz="3200" dirty="0"/>
              <a:t>Looping through an associative array</a:t>
            </a:r>
          </a:p>
          <a:p>
            <a:pPr marL="715963" indent="-715963">
              <a:lnSpc>
                <a:spcPct val="100000"/>
              </a:lnSpc>
              <a:buFontTx/>
              <a:buAutoNum type="arabicPeriod" startAt="9"/>
            </a:pPr>
            <a:r>
              <a:rPr lang="en-US" sz="3200" dirty="0"/>
              <a:t>Examining arrays</a:t>
            </a:r>
          </a:p>
          <a:p>
            <a:pPr marL="715963" indent="-715963">
              <a:lnSpc>
                <a:spcPct val="100000"/>
              </a:lnSpc>
              <a:buFontTx/>
              <a:buAutoNum type="arabicPeriod" startAt="9"/>
            </a:pPr>
            <a:r>
              <a:rPr lang="en-US" sz="3200" dirty="0"/>
              <a:t>Joining arrays</a:t>
            </a:r>
          </a:p>
          <a:p>
            <a:pPr marL="715963" indent="-715963">
              <a:lnSpc>
                <a:spcPct val="100000"/>
              </a:lnSpc>
              <a:buFontTx/>
              <a:buAutoNum type="arabicPeriod" startAt="9"/>
            </a:pPr>
            <a:r>
              <a:rPr lang="en-US" sz="3200" dirty="0"/>
              <a:t>Sorting arrays</a:t>
            </a:r>
          </a:p>
          <a:p>
            <a:pPr marL="715963" indent="-715963">
              <a:lnSpc>
                <a:spcPct val="100000"/>
              </a:lnSpc>
              <a:buFontTx/>
              <a:buAutoNum type="arabicPeriod" startAt="9"/>
            </a:pPr>
            <a:r>
              <a:rPr lang="en-US" sz="3200" dirty="0"/>
              <a:t>Sorting an associative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904" y="1371600"/>
            <a:ext cx="2787266" cy="27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868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Sort</a:t>
            </a:r>
            <a:endParaRPr lang="en-US" dirty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175" y="1311986"/>
            <a:ext cx="11804822" cy="669214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rsort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dirty="0" smtClean="0"/>
              <a:t>sorts in reverse: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1812" y="2209300"/>
            <a:ext cx="10591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"green",    "yellow",    'blue', "purple",    "grey");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rsort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($array);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$array);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627812" y="3409019"/>
            <a:ext cx="4876800" cy="3157655"/>
          </a:xfrm>
          <a:prstGeom prst="wedgeRoundRectCallout">
            <a:avLst>
              <a:gd name="adj1" fmla="val -134230"/>
              <a:gd name="adj2" fmla="val -274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Array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 [0] =&gt; yellow</a:t>
            </a:r>
          </a:p>
          <a:p>
            <a:r>
              <a:rPr lang="en-US" dirty="0"/>
              <a:t>    [1] =&gt; purple</a:t>
            </a:r>
          </a:p>
          <a:p>
            <a:r>
              <a:rPr lang="en-US" dirty="0"/>
              <a:t>    [2] =&gt; grey</a:t>
            </a:r>
          </a:p>
          <a:p>
            <a:r>
              <a:rPr lang="en-US" dirty="0"/>
              <a:t>    [3] =&gt; green</a:t>
            </a:r>
          </a:p>
          <a:p>
            <a:r>
              <a:rPr lang="en-US" dirty="0"/>
              <a:t>    [4] =&gt; blue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08582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sort</a:t>
            </a:r>
            <a:endParaRPr lang="en-US" dirty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175" y="1311986"/>
            <a:ext cx="11804822" cy="669214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ksort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dirty="0" smtClean="0"/>
              <a:t>sorts keys, keeping values correlated to keys: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1812" y="2209300"/>
            <a:ext cx="10591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"green",    "yellow",    'blue', "purple",    "grey");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($array);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$array);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627812" y="3409019"/>
            <a:ext cx="4876800" cy="3157655"/>
          </a:xfrm>
          <a:prstGeom prst="wedgeRoundRectCallout">
            <a:avLst>
              <a:gd name="adj1" fmla="val -134230"/>
              <a:gd name="adj2" fmla="val -274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Array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 [0] =&gt; green</a:t>
            </a:r>
          </a:p>
          <a:p>
            <a:r>
              <a:rPr lang="en-US" dirty="0"/>
              <a:t>    [1] =&gt; yellow</a:t>
            </a:r>
          </a:p>
          <a:p>
            <a:r>
              <a:rPr lang="en-US" dirty="0"/>
              <a:t>    [2] =&gt; blue</a:t>
            </a:r>
          </a:p>
          <a:p>
            <a:r>
              <a:rPr lang="en-US" dirty="0"/>
              <a:t>    [3] =&gt; purple</a:t>
            </a:r>
          </a:p>
          <a:p>
            <a:r>
              <a:rPr lang="en-US" dirty="0"/>
              <a:t>    [4] =&gt; grey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49208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array</a:t>
            </a:r>
            <a:endParaRPr lang="en-US" dirty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175" y="1311986"/>
            <a:ext cx="11804822" cy="66921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shuffle() </a:t>
            </a:r>
            <a:r>
              <a:rPr lang="en-US" sz="2800" dirty="0" smtClean="0"/>
              <a:t>randomly reorganizes the order of the array: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1812" y="2209300"/>
            <a:ext cx="10591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"green",    "yellow",    'blue', "purple",    "grey");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shuffle($array);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$array);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70058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Array</a:t>
            </a:r>
            <a:endParaRPr lang="en-US" dirty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175" y="1311986"/>
            <a:ext cx="11804822" cy="18884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extract() </a:t>
            </a:r>
            <a:r>
              <a:rPr lang="en-US" sz="2800" dirty="0" smtClean="0"/>
              <a:t>to automatically create variables from an array, where the variables created are the keys and their values are the associated array values: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5612" y="2362200"/>
            <a:ext cx="1059180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$array = array(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'color1' =&gt; "green",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'color2' =&gt;   "yellow",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'color3' =&gt;    'blue',);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extract($array);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color1; //Output green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color2;//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yellow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color3;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//Output 'blue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315684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5880" y="1440597"/>
            <a:ext cx="105155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Build in Array Functions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3" y="2346175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9379" y="3581400"/>
            <a:ext cx="5448600" cy="219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188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2012" y="1676400"/>
            <a:ext cx="7499349" cy="1568497"/>
          </a:xfrm>
        </p:spPr>
        <p:txBody>
          <a:bodyPr/>
          <a:lstStyle/>
          <a:p>
            <a:pPr marL="514350" indent="-514350">
              <a:defRPr/>
            </a:pPr>
            <a:r>
              <a:rPr lang="en-US" dirty="0" smtClean="0"/>
              <a:t>Multidimensional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5612" y="3505200"/>
            <a:ext cx="37242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9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1184988"/>
            <a:ext cx="10896600" cy="4301412"/>
          </a:xfrm>
        </p:spPr>
        <p:txBody>
          <a:bodyPr>
            <a:noAutofit/>
          </a:bodyPr>
          <a:lstStyle/>
          <a:p>
            <a:r>
              <a:rPr lang="en-US" sz="3200" dirty="0"/>
              <a:t>A multidimensional array is an array </a:t>
            </a:r>
            <a:r>
              <a:rPr lang="en-US" sz="3200" dirty="0" smtClean="0"/>
              <a:t>containing one or more arrays.</a:t>
            </a:r>
          </a:p>
          <a:p>
            <a:r>
              <a:rPr lang="en-US" sz="3200" dirty="0"/>
              <a:t>The dimension of an array indicates the number of indices you need to select an element.</a:t>
            </a:r>
          </a:p>
          <a:p>
            <a:pPr lvl="1"/>
            <a:r>
              <a:rPr lang="en-US" sz="2800" dirty="0"/>
              <a:t>For a two-dimensional array you need two indices to select an element</a:t>
            </a:r>
          </a:p>
          <a:p>
            <a:pPr lvl="1"/>
            <a:r>
              <a:rPr lang="en-US" sz="2800" dirty="0"/>
              <a:t>For a three-dimensional array you need three indices to select an element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470472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r>
              <a:rPr lang="en-US" dirty="0" smtClean="0"/>
              <a:t>Multidimensional Arrays Example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990600"/>
            <a:ext cx="10591800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$cars = array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array("Volvo",22,18),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array("BMW",15,13),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array("Saab",5,2),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array("Land Rover",17,15)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$cars[0][0].": In stock: ".$cars[0][1].", sold: ".$cars[0][2].".&lt;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$cars[1][0].": In stock: ".$cars[1][1].", sold: ".$cars[1][2].".&lt;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$cars[2][0].": In stock: ".$cars[2][1].", sold: ".$cars[2][2].".&lt;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$cars[3][0].": In stock: ".$cars[3][1].", sold: ".$cars[3][2].".&lt;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26360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5880" y="1440597"/>
            <a:ext cx="105155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Multidimensional arrays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3" y="2346175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8012" y="3657600"/>
            <a:ext cx="2971800" cy="23254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4175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Creating array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Looping arrays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For, </a:t>
            </a:r>
            <a:r>
              <a:rPr lang="en-US" sz="2800" dirty="0" err="1" smtClean="0"/>
              <a:t>Foreach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Build in array functions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sort(), </a:t>
            </a:r>
            <a:r>
              <a:rPr lang="en-US" sz="2800" dirty="0" err="1" smtClean="0"/>
              <a:t>ksort</a:t>
            </a:r>
            <a:r>
              <a:rPr lang="en-US" sz="2800" dirty="0" smtClean="0"/>
              <a:t>() shuffle(), merge, </a:t>
            </a:r>
            <a:r>
              <a:rPr lang="en-US" sz="2800" dirty="0" err="1"/>
              <a:t>array_merge</a:t>
            </a:r>
            <a:r>
              <a:rPr lang="en-US" sz="2800" dirty="0" smtClean="0"/>
              <a:t>()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Multidimensional arrays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8038" y="1273518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736106" y="3750828"/>
              <a:ext cx="6376595" cy="145783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&amp; MySQL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7129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5748" y="762000"/>
            <a:ext cx="10439400" cy="1650465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Declaring Simple PHP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8591" y="2743200"/>
            <a:ext cx="3893714" cy="38288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11082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softuni.bg/trainings/fasttracks/details/1033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PHP &amp; 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930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Arrays?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49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array in PHP is actually an ordered map. A map is a type that maps values to keys. This type is optimized in several ways, so you can use it as a </a:t>
            </a:r>
            <a:r>
              <a:rPr lang="en-US" sz="3200" dirty="0" smtClean="0">
                <a:solidFill>
                  <a:srgbClr val="FFC000"/>
                </a:solidFill>
              </a:rPr>
              <a:t>real array</a:t>
            </a:r>
            <a:r>
              <a:rPr lang="en-US" sz="3200" dirty="0" smtClean="0"/>
              <a:t>, or a </a:t>
            </a:r>
            <a:r>
              <a:rPr lang="en-US" sz="3200" dirty="0" smtClean="0">
                <a:solidFill>
                  <a:srgbClr val="FFC000"/>
                </a:solidFill>
              </a:rPr>
              <a:t>list</a:t>
            </a:r>
            <a:r>
              <a:rPr lang="en-US" sz="3200" dirty="0" smtClean="0"/>
              <a:t>(vector), </a:t>
            </a:r>
            <a:r>
              <a:rPr lang="en-US" sz="3200" dirty="0" err="1" smtClean="0"/>
              <a:t>hashtable</a:t>
            </a:r>
            <a:r>
              <a:rPr lang="en-US" sz="3200" dirty="0" smtClean="0"/>
              <a:t>(which is an implementation of a map), </a:t>
            </a:r>
            <a:r>
              <a:rPr lang="en-US" sz="3200" dirty="0" smtClean="0">
                <a:solidFill>
                  <a:srgbClr val="FFC000"/>
                </a:solidFill>
              </a:rPr>
              <a:t>dictionary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C000"/>
                </a:solidFill>
              </a:rPr>
              <a:t>collection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C000"/>
                </a:solidFill>
              </a:rPr>
              <a:t>stack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C000"/>
                </a:solidFill>
              </a:rPr>
              <a:t>queue</a:t>
            </a:r>
            <a:r>
              <a:rPr lang="en-US" sz="3200" dirty="0" smtClean="0"/>
              <a:t>, and probably more. Because you can have another PHP array as a value, you can also quite easily simulate trees.</a:t>
            </a:r>
            <a:endParaRPr lang="bg-BG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54234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Types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49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are </a:t>
            </a:r>
            <a:r>
              <a:rPr lang="en-US" sz="3200" dirty="0" smtClean="0"/>
              <a:t>different opinions </a:t>
            </a:r>
            <a:r>
              <a:rPr lang="en-US" sz="3200" dirty="0" smtClean="0"/>
              <a:t>of whether PHP “really” supports different array types. The book says “yes”, defining the as indexed and Associative Arrays, based on whether the key is numeric or string</a:t>
            </a:r>
          </a:p>
          <a:p>
            <a:r>
              <a:rPr lang="en-US" sz="3200" dirty="0" smtClean="0"/>
              <a:t>PHP.net says: “There are no different indexed and associative array types in PHP, there is only one array type, which can both contain </a:t>
            </a:r>
            <a:r>
              <a:rPr lang="en-US" sz="3200" dirty="0" smtClean="0"/>
              <a:t>integer and </a:t>
            </a:r>
            <a:r>
              <a:rPr lang="en-US" sz="3200" dirty="0" smtClean="0"/>
              <a:t>string indices.  </a:t>
            </a:r>
            <a:endParaRPr lang="bg-BG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2812" y="4648200"/>
            <a:ext cx="3198813" cy="17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952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a Key?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87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</a:t>
            </a:r>
            <a:r>
              <a:rPr lang="en-US" sz="3200" dirty="0" smtClean="0"/>
              <a:t>array </a:t>
            </a:r>
            <a:r>
              <a:rPr lang="en-US" sz="3200" dirty="0" smtClean="0"/>
              <a:t>key can be thought of as the address or reference to a specific value contained within an array.</a:t>
            </a:r>
          </a:p>
          <a:p>
            <a:r>
              <a:rPr lang="en-US" sz="3200" dirty="0" smtClean="0"/>
              <a:t>A key can be an </a:t>
            </a:r>
            <a:r>
              <a:rPr lang="en-US" sz="3200" dirty="0" smtClean="0">
                <a:solidFill>
                  <a:srgbClr val="FFC000"/>
                </a:solidFill>
              </a:rPr>
              <a:t>integer</a:t>
            </a:r>
            <a:r>
              <a:rPr lang="en-US" sz="3200" dirty="0" smtClean="0"/>
              <a:t> or a </a:t>
            </a:r>
            <a:r>
              <a:rPr lang="en-US" sz="3200" dirty="0" smtClean="0">
                <a:solidFill>
                  <a:srgbClr val="FFC000"/>
                </a:solidFill>
              </a:rPr>
              <a:t>string</a:t>
            </a:r>
          </a:p>
          <a:p>
            <a:pPr lvl="1"/>
            <a:r>
              <a:rPr lang="en-US" sz="3000" dirty="0" smtClean="0"/>
              <a:t>Floats used as keys are truncated to integers</a:t>
            </a:r>
          </a:p>
          <a:p>
            <a:r>
              <a:rPr lang="en-US" dirty="0" smtClean="0"/>
              <a:t>If you don’t specify a key, the array key will automatically</a:t>
            </a:r>
            <a:r>
              <a:rPr lang="en-US" dirty="0" smtClean="0">
                <a:solidFill>
                  <a:srgbClr val="FFC000"/>
                </a:solidFill>
              </a:rPr>
              <a:t> start with 0 (zero)</a:t>
            </a:r>
            <a:r>
              <a:rPr lang="en-US" dirty="0" smtClean="0"/>
              <a:t> and auto </a:t>
            </a:r>
            <a:r>
              <a:rPr lang="en-US" dirty="0" smtClean="0">
                <a:solidFill>
                  <a:srgbClr val="FFC000"/>
                </a:solidFill>
              </a:rPr>
              <a:t>increment by 1 each time </a:t>
            </a:r>
            <a:r>
              <a:rPr lang="en-US" dirty="0" smtClean="0"/>
              <a:t>a new value is entered into the array.</a:t>
            </a:r>
          </a:p>
          <a:p>
            <a:r>
              <a:rPr lang="en-US" dirty="0" smtClean="0"/>
              <a:t>Key must be </a:t>
            </a:r>
            <a:r>
              <a:rPr lang="en-US" dirty="0" smtClean="0">
                <a:solidFill>
                  <a:srgbClr val="FFC000"/>
                </a:solidFill>
              </a:rPr>
              <a:t>unique</a:t>
            </a:r>
            <a:endParaRPr lang="bg-BG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144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Empty </a:t>
            </a:r>
            <a:r>
              <a:rPr lang="en-US" dirty="0"/>
              <a:t>A</a:t>
            </a:r>
            <a:r>
              <a:rPr lang="en-US" dirty="0" smtClean="0"/>
              <a:t>rray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87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array can be created by the </a:t>
            </a:r>
            <a:r>
              <a:rPr lang="en-US" sz="3200" dirty="0" smtClean="0">
                <a:solidFill>
                  <a:srgbClr val="FFC000"/>
                </a:solidFill>
              </a:rPr>
              <a:t>array() </a:t>
            </a:r>
            <a:r>
              <a:rPr lang="en-US" sz="3200" dirty="0" smtClean="0">
                <a:solidFill>
                  <a:prstClr val="white"/>
                </a:solidFill>
              </a:rPr>
              <a:t>language-construct.</a:t>
            </a:r>
          </a:p>
          <a:p>
            <a:endParaRPr lang="en-US" sz="3200" dirty="0">
              <a:solidFill>
                <a:prstClr val="white"/>
              </a:solidFill>
            </a:endParaRPr>
          </a:p>
          <a:p>
            <a:endParaRPr lang="en-US" sz="3200" dirty="0" smtClean="0">
              <a:solidFill>
                <a:prstClr val="white"/>
              </a:solidFill>
            </a:endParaRPr>
          </a:p>
          <a:p>
            <a:endParaRPr lang="en-US" sz="3200" dirty="0">
              <a:solidFill>
                <a:prstClr val="white"/>
              </a:solidFill>
            </a:endParaRPr>
          </a:p>
          <a:p>
            <a:r>
              <a:rPr lang="en-US" sz="3200" dirty="0" smtClean="0">
                <a:solidFill>
                  <a:prstClr val="white"/>
                </a:solidFill>
              </a:rPr>
              <a:t>As </a:t>
            </a:r>
            <a:r>
              <a:rPr lang="en-US" sz="3200" dirty="0">
                <a:solidFill>
                  <a:prstClr val="white"/>
                </a:solidFill>
              </a:rPr>
              <a:t>of PHP 5.4, </a:t>
            </a:r>
            <a:r>
              <a:rPr lang="en-US" sz="3200" dirty="0" smtClean="0">
                <a:solidFill>
                  <a:prstClr val="white"/>
                </a:solidFill>
              </a:rPr>
              <a:t>can create array with</a:t>
            </a:r>
            <a:r>
              <a:rPr lang="en-US" sz="3200" dirty="0" smtClean="0">
                <a:solidFill>
                  <a:srgbClr val="FFC000"/>
                </a:solidFill>
              </a:rPr>
              <a:t> []</a:t>
            </a:r>
            <a:endParaRPr lang="bg-BG" dirty="0" smtClean="0">
              <a:solidFill>
                <a:srgbClr val="FFC000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79412" y="2362200"/>
            <a:ext cx="10591800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newArray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array();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4724400"/>
            <a:ext cx="10591800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newArray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[];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691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initialization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371600"/>
            <a:ext cx="11804822" cy="487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empty array can be created by the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3200" dirty="0" smtClean="0">
                <a:solidFill>
                  <a:prstClr val="white"/>
                </a:solidFill>
              </a:rPr>
              <a:t>language-construct</a:t>
            </a:r>
            <a:r>
              <a:rPr lang="en-US" sz="3200" dirty="0" smtClean="0">
                <a:solidFill>
                  <a:prstClr val="white"/>
                </a:solidFill>
              </a:rPr>
              <a:t>.</a:t>
            </a:r>
          </a:p>
          <a:p>
            <a:endParaRPr lang="en-US" sz="3200" dirty="0">
              <a:solidFill>
                <a:prstClr val="white"/>
              </a:solidFill>
            </a:endParaRPr>
          </a:p>
          <a:p>
            <a:endParaRPr lang="en-US" sz="3200" dirty="0">
              <a:solidFill>
                <a:prstClr val="white"/>
              </a:solidFill>
            </a:endParaRPr>
          </a:p>
          <a:p>
            <a:r>
              <a:rPr lang="en-US" sz="3200" dirty="0" smtClean="0">
                <a:solidFill>
                  <a:prstClr val="white"/>
                </a:solidFill>
              </a:rPr>
              <a:t>As </a:t>
            </a:r>
            <a:r>
              <a:rPr lang="en-US" sz="3200" dirty="0">
                <a:solidFill>
                  <a:prstClr val="white"/>
                </a:solidFill>
              </a:rPr>
              <a:t>of PHP 5.4, </a:t>
            </a:r>
            <a:r>
              <a:rPr lang="en-US" sz="3200" dirty="0" smtClean="0">
                <a:solidFill>
                  <a:prstClr val="white"/>
                </a:solidFill>
              </a:rPr>
              <a:t>can create </a:t>
            </a:r>
            <a:r>
              <a:rPr lang="en-US" sz="3200" dirty="0"/>
              <a:t>empty </a:t>
            </a:r>
            <a:r>
              <a:rPr lang="en-US" sz="3200" dirty="0" smtClean="0">
                <a:solidFill>
                  <a:prstClr val="white"/>
                </a:solidFill>
              </a:rPr>
              <a:t>array with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bg-BG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79412" y="2362200"/>
            <a:ext cx="10591800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newArray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array();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95077" y="4724400"/>
            <a:ext cx="10591800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newArray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[];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6512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2110</Words>
  <Application>Microsoft Office PowerPoint</Application>
  <PresentationFormat>Custom</PresentationFormat>
  <Paragraphs>395</Paragraphs>
  <Slides>42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SoftUni 16x9</vt:lpstr>
      <vt:lpstr>Arrays in PHP</vt:lpstr>
      <vt:lpstr>Table of Contents</vt:lpstr>
      <vt:lpstr>Table of Contents (2)</vt:lpstr>
      <vt:lpstr>Declaring Simple PHP Arrays</vt:lpstr>
      <vt:lpstr>What are Arrays?</vt:lpstr>
      <vt:lpstr>Array Types</vt:lpstr>
      <vt:lpstr>So What’s a Key?</vt:lpstr>
      <vt:lpstr>Creating Empty Array</vt:lpstr>
      <vt:lpstr>Creating initialization</vt:lpstr>
      <vt:lpstr>Creating an Array</vt:lpstr>
      <vt:lpstr>Accessing Array Elements</vt:lpstr>
      <vt:lpstr>Declaring Simple PHP Arrays</vt:lpstr>
      <vt:lpstr>Print Array Structure</vt:lpstr>
      <vt:lpstr>Even More Detail</vt:lpstr>
      <vt:lpstr>Add Items</vt:lpstr>
      <vt:lpstr>Delete Array Element</vt:lpstr>
      <vt:lpstr>Array size</vt:lpstr>
      <vt:lpstr>Delete or Reset Array</vt:lpstr>
      <vt:lpstr>Add and Remove</vt:lpstr>
      <vt:lpstr>Looping Array</vt:lpstr>
      <vt:lpstr>Looping through an array</vt:lpstr>
      <vt:lpstr>Looping through an array Example</vt:lpstr>
      <vt:lpstr>Looping through an associative array</vt:lpstr>
      <vt:lpstr>Looping through an associative array {2}</vt:lpstr>
      <vt:lpstr>Looping Array</vt:lpstr>
      <vt:lpstr>Build in Array Functions</vt:lpstr>
      <vt:lpstr>Merge Arrays</vt:lpstr>
      <vt:lpstr>Join Arrays</vt:lpstr>
      <vt:lpstr>Sorting Arrays</vt:lpstr>
      <vt:lpstr>Reverse Sort</vt:lpstr>
      <vt:lpstr>Key sort</vt:lpstr>
      <vt:lpstr>Shuffle array</vt:lpstr>
      <vt:lpstr>Extract Array</vt:lpstr>
      <vt:lpstr>Build in Array Functions</vt:lpstr>
      <vt:lpstr>Multidimensional arrays</vt:lpstr>
      <vt:lpstr>Multidimensional Arrays</vt:lpstr>
      <vt:lpstr>Multidimensional Arrays Example</vt:lpstr>
      <vt:lpstr>Multidimensional arrays</vt:lpstr>
      <vt:lpstr>Summary</vt:lpstr>
      <vt:lpstr>PHP &amp; MySQL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Course</dc:title>
  <dc:subject>C# Basics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2014-06-21T10:01:52Z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