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395" r:id="rId4"/>
    <p:sldId id="435" r:id="rId5"/>
    <p:sldId id="436" r:id="rId6"/>
    <p:sldId id="437" r:id="rId7"/>
    <p:sldId id="439" r:id="rId8"/>
    <p:sldId id="438" r:id="rId9"/>
    <p:sldId id="441" r:id="rId10"/>
    <p:sldId id="440" r:id="rId11"/>
    <p:sldId id="442" r:id="rId12"/>
    <p:sldId id="443" r:id="rId13"/>
    <p:sldId id="444" r:id="rId14"/>
    <p:sldId id="445" r:id="rId15"/>
    <p:sldId id="447" r:id="rId16"/>
    <p:sldId id="448" r:id="rId17"/>
    <p:sldId id="474" r:id="rId18"/>
    <p:sldId id="452" r:id="rId19"/>
    <p:sldId id="450" r:id="rId20"/>
    <p:sldId id="454" r:id="rId21"/>
    <p:sldId id="475" r:id="rId22"/>
    <p:sldId id="455" r:id="rId23"/>
    <p:sldId id="456" r:id="rId24"/>
    <p:sldId id="480" r:id="rId25"/>
    <p:sldId id="458" r:id="rId26"/>
    <p:sldId id="459" r:id="rId27"/>
    <p:sldId id="460" r:id="rId28"/>
    <p:sldId id="461" r:id="rId29"/>
    <p:sldId id="476" r:id="rId30"/>
    <p:sldId id="449" r:id="rId31"/>
    <p:sldId id="462" r:id="rId32"/>
    <p:sldId id="463" r:id="rId33"/>
    <p:sldId id="477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21" r:id="rId45"/>
    <p:sldId id="422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5C0E"/>
    <a:srgbClr val="F9F0AB"/>
    <a:srgbClr val="F9E6AB"/>
    <a:srgbClr val="F9FAAB"/>
    <a:srgbClr val="767691"/>
    <a:srgbClr val="7676AA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3670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0672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029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2604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8998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0293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Strings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with Text </a:t>
            </a:r>
            <a:r>
              <a:rPr lang="en-US" smtClean="0"/>
              <a:t>in 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Strings and String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Complex String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Simple string syntax uses the value of a variable within a string by including the variable name inside a text string with double quotation </a:t>
            </a:r>
            <a:r>
              <a:rPr lang="en-US" sz="2800" dirty="0" smtClean="0"/>
              <a:t>marks</a:t>
            </a:r>
            <a:endParaRPr lang="en-US" sz="2800" dirty="0"/>
          </a:p>
          <a:p>
            <a:r>
              <a:rPr lang="en-US" sz="2800" dirty="0" smtClean="0"/>
              <a:t>When </a:t>
            </a:r>
            <a:r>
              <a:rPr lang="en-US" sz="2800" dirty="0"/>
              <a:t>variables are placed within curly braces inside of a string, it is called complex string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4226189"/>
            <a:ext cx="544021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popularName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Pesho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popularName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95117" y="4226189"/>
            <a:ext cx="5935876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popularName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Pesho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{$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popularName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42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Complex </a:t>
            </a:r>
            <a:r>
              <a:rPr lang="en-US" dirty="0" smtClean="0"/>
              <a:t>String{2}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</a:t>
            </a:r>
            <a:r>
              <a:rPr lang="en-US" sz="2800" dirty="0"/>
              <a:t>variables are placed within curly braces inside of a string, it is called complex string syntax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748674"/>
            <a:ext cx="105918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popularName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Pesho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{$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popularName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612" y="4343400"/>
            <a:ext cx="3505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595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Manipulating 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1804" y="3276600"/>
            <a:ext cx="3063752" cy="27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630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Built-in String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4341" y="2895600"/>
            <a:ext cx="3322214" cy="32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18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</a:t>
            </a:r>
            <a:r>
              <a:rPr lang="en-US" dirty="0" smtClean="0"/>
              <a:t>Characters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most commonly used string counting function is the </a:t>
            </a: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 smtClean="0"/>
              <a:t>function</a:t>
            </a:r>
          </a:p>
          <a:p>
            <a:r>
              <a:rPr lang="en-US" sz="2800" dirty="0" smtClean="0"/>
              <a:t>returns </a:t>
            </a:r>
            <a:r>
              <a:rPr lang="en-US" sz="2800" dirty="0"/>
              <a:t>the total number of characters in a string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3886200"/>
            <a:ext cx="105918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"Software University";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($name);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977613" y="5029200"/>
            <a:ext cx="2335999" cy="762000"/>
          </a:xfrm>
          <a:prstGeom prst="wedgeRoundRectCallout">
            <a:avLst>
              <a:gd name="adj1" fmla="val -122181"/>
              <a:gd name="adj2" fmla="val -70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: 11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300298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Words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str_word_count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function returns the number of words in a string</a:t>
            </a:r>
          </a:p>
          <a:p>
            <a:r>
              <a:rPr lang="en-US" sz="2800" dirty="0"/>
              <a:t>Pass the </a:t>
            </a: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str_word_count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function a literal string or the name of a string variable whose words you want to count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3886200"/>
            <a:ext cx="10591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"Bulgaria, Brazil, Italy, USA, Germany";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"&lt;p&gt;String contains " .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str_word_count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 " countries.&lt;/p&gt;";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8669451" y="3200400"/>
            <a:ext cx="3250399" cy="1371600"/>
          </a:xfrm>
          <a:prstGeom prst="wedgeRoundRectCallout">
            <a:avLst>
              <a:gd name="adj1" fmla="val -89360"/>
              <a:gd name="adj2" fmla="val 41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String contains 5 countries.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209926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Counting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7012" y="3429000"/>
            <a:ext cx="4217039" cy="28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58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</a:t>
            </a:r>
            <a:r>
              <a:rPr lang="en-US" dirty="0" smtClean="0"/>
              <a:t>Characters </a:t>
            </a:r>
            <a:r>
              <a:rPr lang="en-US" dirty="0"/>
              <a:t>and Substrings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003" y="990600"/>
            <a:ext cx="11804822" cy="4495800"/>
          </a:xfrm>
        </p:spPr>
        <p:txBody>
          <a:bodyPr>
            <a:normAutofit/>
          </a:bodyPr>
          <a:lstStyle/>
          <a:p>
            <a:r>
              <a:rPr lang="en-US" altLang="bg-BG" sz="2800" dirty="0"/>
              <a:t>There are two types of string search and extraction functions:</a:t>
            </a:r>
            <a:r>
              <a:rPr lang="en-US" altLang="bg-BG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bg-BG" sz="2800" dirty="0"/>
              <a:t>Functions that return a numeric position in a text string </a:t>
            </a:r>
            <a:endParaRPr lang="en-US" altLang="bg-BG" sz="2800" dirty="0" smtClean="0"/>
          </a:p>
          <a:p>
            <a:pPr lvl="2">
              <a:lnSpc>
                <a:spcPct val="80000"/>
              </a:lnSpc>
            </a:pPr>
            <a:r>
              <a:rPr lang="en-US" altLang="bg-BG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altLang="bg-BG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bg-BG" sz="2400" dirty="0">
                <a:solidFill>
                  <a:srgbClr val="FFC000"/>
                </a:solidFill>
              </a:rPr>
              <a:t>  </a:t>
            </a:r>
            <a:r>
              <a:rPr lang="en-US" altLang="bg-BG" sz="2400" dirty="0" smtClean="0"/>
              <a:t>- Performs </a:t>
            </a:r>
            <a:r>
              <a:rPr lang="en-US" altLang="bg-BG" sz="2400" dirty="0"/>
              <a:t>a case-sensitive search and returns the position of the first occurrence of one string in another </a:t>
            </a:r>
            <a:r>
              <a:rPr lang="en-US" altLang="bg-BG" sz="2400" dirty="0" smtClean="0"/>
              <a:t>string</a:t>
            </a:r>
            <a:endParaRPr lang="en-US" altLang="bg-BG" sz="2400" dirty="0" smtClean="0">
              <a:solidFill>
                <a:srgbClr val="FFC000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9012" y="3444887"/>
            <a:ext cx="101346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"Brazil, Italy, Bulgaria, USA, Germany";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bulgaria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"Bulgaria";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"Position of Bulgaria is: " .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bulgaria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141212" y="4942861"/>
            <a:ext cx="3250399" cy="1371600"/>
          </a:xfrm>
          <a:prstGeom prst="wedgeRoundRectCallout">
            <a:avLst>
              <a:gd name="adj1" fmla="val -111574"/>
              <a:gd name="adj2" fmla="val -59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Position of Bulgaria is: 15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40737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</a:t>
            </a:r>
            <a:r>
              <a:rPr lang="en-US" dirty="0"/>
              <a:t>Characters and Substrings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bg-BG" sz="2800" dirty="0"/>
              <a:t>Functions that return a character or substring</a:t>
            </a:r>
          </a:p>
          <a:p>
            <a:pPr lvl="2">
              <a:lnSpc>
                <a:spcPct val="80000"/>
              </a:lnSpc>
            </a:pPr>
            <a:r>
              <a:rPr lang="en-US" altLang="bg-BG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altLang="bg-BG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2800" dirty="0" smtClean="0"/>
              <a:t>- Function </a:t>
            </a:r>
            <a:r>
              <a:rPr lang="en-US" altLang="bg-BG" sz="2800" dirty="0"/>
              <a:t>starts searching at the beginning of a string</a:t>
            </a:r>
          </a:p>
          <a:p>
            <a:pPr lvl="2">
              <a:lnSpc>
                <a:spcPct val="80000"/>
              </a:lnSpc>
            </a:pPr>
            <a:r>
              <a:rPr lang="en-US" altLang="bg-BG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altLang="bg-BG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($input, $search, </a:t>
            </a:r>
            <a:r>
              <a:rPr lang="en-US" altLang="bg-BG" sz="2800" dirty="0" smtClean="0">
                <a:solidFill>
                  <a:srgbClr val="E85C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bg-BG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bg-BG" sz="2800" dirty="0" smtClean="0"/>
              <a:t>- Function </a:t>
            </a:r>
            <a:r>
              <a:rPr lang="en-US" altLang="bg-BG" sz="2800" dirty="0"/>
              <a:t>starts searching at the </a:t>
            </a:r>
            <a:br>
              <a:rPr lang="en-US" altLang="bg-BG" sz="2800" dirty="0"/>
            </a:br>
            <a:r>
              <a:rPr lang="en-US" altLang="bg-BG" sz="2800" dirty="0"/>
              <a:t>end of a </a:t>
            </a:r>
            <a:r>
              <a:rPr lang="en-US" altLang="bg-BG" sz="2800" dirty="0" smtClean="0"/>
              <a:t>string</a:t>
            </a:r>
            <a:endParaRPr lang="en-US" altLang="bg-BG" sz="2800" dirty="0">
              <a:solidFill>
                <a:srgbClr val="FFC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bg-BG" sz="2800" dirty="0"/>
              <a:t>Both functions return a substring from the specified characters to the end of the string</a:t>
            </a:r>
          </a:p>
          <a:p>
            <a:pPr lvl="1">
              <a:lnSpc>
                <a:spcPct val="80000"/>
              </a:lnSpc>
            </a:pPr>
            <a:endParaRPr lang="en-US" altLang="bg-BG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9012" y="4495800"/>
            <a:ext cx="101346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"Brazil, Italy, Bulgaria, USA, Germany";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bulgaria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"Bulgaria";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"String from Bulgaria to end: " .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bulgaria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313613" y="4011163"/>
            <a:ext cx="4869076" cy="1371600"/>
          </a:xfrm>
          <a:prstGeom prst="wedgeRoundRectCallout">
            <a:avLst>
              <a:gd name="adj1" fmla="val -64121"/>
              <a:gd name="adj2" fmla="val 57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String from Bulgaria to End: Bulgaria, USA, Germany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20092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</a:t>
            </a:r>
            <a:r>
              <a:rPr lang="en-US" dirty="0"/>
              <a:t>Characters and </a:t>
            </a:r>
            <a:r>
              <a:rPr lang="en-US" dirty="0" smtClean="0"/>
              <a:t>Substrings</a:t>
            </a:r>
            <a:r>
              <a:rPr lang="en-US" sz="3200" dirty="0" smtClean="0"/>
              <a:t>{2}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bg-BG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2800" dirty="0"/>
              <a:t>- To extract characters from the beginning or middle of a </a:t>
            </a:r>
            <a:r>
              <a:rPr lang="en-US" altLang="bg-BG" sz="2800" dirty="0" smtClean="0"/>
              <a:t>string</a:t>
            </a:r>
          </a:p>
          <a:p>
            <a:pPr>
              <a:lnSpc>
                <a:spcPct val="80000"/>
              </a:lnSpc>
            </a:pPr>
            <a:r>
              <a:rPr lang="en-US" altLang="bg-BG" sz="2800" dirty="0"/>
              <a:t>You pass to the </a:t>
            </a:r>
            <a:r>
              <a:rPr lang="en-US" altLang="bg-BG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bg-BG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2800" dirty="0"/>
              <a:t>function a text string along with the starting and ending positions of the substring you want to extract</a:t>
            </a:r>
          </a:p>
          <a:p>
            <a:pPr lvl="1">
              <a:lnSpc>
                <a:spcPct val="80000"/>
              </a:lnSpc>
            </a:pPr>
            <a:endParaRPr lang="en-US" altLang="bg-BG" sz="2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7866" y="2667000"/>
            <a:ext cx="11507746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$email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nakov@example.com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nameEnd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($email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"@");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name portion of the e-mail address is: " .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($email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,$nameEnd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2914" y="4662093"/>
            <a:ext cx="7353397" cy="749460"/>
          </a:xfrm>
          <a:prstGeom prst="wedgeRoundRectCallout">
            <a:avLst>
              <a:gd name="adj1" fmla="val -69"/>
              <a:gd name="adj2" fmla="val -136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name portion of the e-mail address is: </a:t>
            </a:r>
            <a:r>
              <a:rPr lang="en-US" sz="2800" dirty="0" err="1"/>
              <a:t>nakov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271826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Strings?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Manipulating Strings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Built-in String 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Regular 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Finding And Extracting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7612" y="3276600"/>
            <a:ext cx="2481995" cy="30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17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Replacing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3200" dirty="0"/>
              <a:t>The </a:t>
            </a:r>
            <a:r>
              <a:rPr lang="en-US" altLang="bg-BG" sz="32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altLang="bg-BG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3200" dirty="0"/>
              <a:t>and </a:t>
            </a:r>
            <a:r>
              <a:rPr lang="en-US" altLang="bg-BG" sz="32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str_ireplace</a:t>
            </a:r>
            <a:r>
              <a:rPr lang="en-US" altLang="bg-BG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3200" dirty="0"/>
              <a:t>functions both accept three arguments:</a:t>
            </a:r>
          </a:p>
          <a:p>
            <a:pPr lvl="1">
              <a:lnSpc>
                <a:spcPct val="80000"/>
              </a:lnSpc>
            </a:pPr>
            <a:r>
              <a:rPr lang="en-US" altLang="bg-BG" sz="2800" dirty="0"/>
              <a:t>The string you want to search for </a:t>
            </a:r>
          </a:p>
          <a:p>
            <a:pPr lvl="1">
              <a:lnSpc>
                <a:spcPct val="80000"/>
              </a:lnSpc>
            </a:pPr>
            <a:r>
              <a:rPr lang="en-US" altLang="bg-BG" sz="2800" dirty="0"/>
              <a:t>A replacement string</a:t>
            </a:r>
          </a:p>
          <a:p>
            <a:pPr lvl="1">
              <a:lnSpc>
                <a:spcPct val="80000"/>
              </a:lnSpc>
            </a:pPr>
            <a:r>
              <a:rPr lang="en-US" altLang="bg-BG" sz="2800" dirty="0"/>
              <a:t>The string in which you want to replace characters</a:t>
            </a:r>
          </a:p>
          <a:p>
            <a:pPr lvl="1">
              <a:lnSpc>
                <a:spcPct val="80000"/>
              </a:lnSpc>
            </a:pPr>
            <a:endParaRPr lang="en-US" altLang="bg-BG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1" y="3581400"/>
            <a:ext cx="101346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$email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bignakov@example.com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newEmail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bignakov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juniornakov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$email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newEmail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37012" y="5306413"/>
            <a:ext cx="4267200" cy="749460"/>
          </a:xfrm>
          <a:prstGeom prst="wedgeRoundRectCallout">
            <a:avLst>
              <a:gd name="adj1" fmla="val -74308"/>
              <a:gd name="adj2" fmla="val -104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juniornakov@example.com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14364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Trim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3849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2800" dirty="0"/>
              <a:t>Trim - Strip whitespace (or other characters) from the beginning and end of a </a:t>
            </a:r>
            <a:r>
              <a:rPr lang="en-US" altLang="bg-BG" sz="28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altLang="bg-BG" sz="2800" dirty="0"/>
          </a:p>
          <a:p>
            <a:pPr>
              <a:lnSpc>
                <a:spcPct val="80000"/>
              </a:lnSpc>
            </a:pPr>
            <a:endParaRPr lang="en-US" altLang="bg-BG" sz="2800" dirty="0" smtClean="0"/>
          </a:p>
          <a:p>
            <a:pPr>
              <a:lnSpc>
                <a:spcPct val="80000"/>
              </a:lnSpc>
            </a:pPr>
            <a:endParaRPr lang="en-US" altLang="bg-BG" sz="2800" dirty="0"/>
          </a:p>
          <a:p>
            <a:pPr>
              <a:lnSpc>
                <a:spcPct val="80000"/>
              </a:lnSpc>
            </a:pPr>
            <a:endParaRPr lang="en-US" altLang="bg-BG" sz="2800" dirty="0" smtClean="0"/>
          </a:p>
          <a:p>
            <a:pPr>
              <a:lnSpc>
                <a:spcPct val="80000"/>
              </a:lnSpc>
            </a:pPr>
            <a:r>
              <a:rPr lang="en-US" altLang="bg-BG" sz="2800" dirty="0"/>
              <a:t>This function returns a string with whitespace stripped from the beginning and end of </a:t>
            </a:r>
            <a:r>
              <a:rPr lang="en-US" altLang="bg-BG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$boo</a:t>
            </a:r>
            <a:r>
              <a:rPr lang="en-US" altLang="bg-BG" sz="2800" dirty="0" smtClean="0"/>
              <a:t>.</a:t>
            </a:r>
            <a:endParaRPr lang="en-US" altLang="bg-BG" sz="2800" dirty="0"/>
          </a:p>
          <a:p>
            <a:pPr>
              <a:lnSpc>
                <a:spcPct val="80000"/>
              </a:lnSpc>
            </a:pPr>
            <a:r>
              <a:rPr lang="en-US" altLang="bg-BG" sz="2800" dirty="0" smtClean="0"/>
              <a:t>Also have:</a:t>
            </a:r>
          </a:p>
          <a:p>
            <a:pPr lvl="1">
              <a:lnSpc>
                <a:spcPct val="80000"/>
              </a:lnSpc>
            </a:pPr>
            <a:r>
              <a:rPr lang="en-US" altLang="bg-BG" sz="2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ltrim</a:t>
            </a:r>
            <a:r>
              <a:rPr lang="en-US" altLang="bg-BG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2800" dirty="0" smtClean="0"/>
              <a:t>– trim from beginning of a string</a:t>
            </a:r>
          </a:p>
          <a:p>
            <a:pPr lvl="1">
              <a:lnSpc>
                <a:spcPct val="80000"/>
              </a:lnSpc>
            </a:pPr>
            <a:r>
              <a:rPr lang="en-US" altLang="bg-BG" sz="2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rtrin</a:t>
            </a:r>
            <a:r>
              <a:rPr lang="en-US" altLang="bg-BG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2800" dirty="0"/>
              <a:t>–</a:t>
            </a:r>
            <a:r>
              <a:rPr lang="en-US" altLang="bg-BG" sz="2800" dirty="0" smtClean="0"/>
              <a:t> </a:t>
            </a:r>
            <a:r>
              <a:rPr lang="en-US" altLang="bg-BG" sz="2800" dirty="0"/>
              <a:t>trim from </a:t>
            </a:r>
            <a:r>
              <a:rPr lang="en-US" altLang="bg-BG" sz="2800" dirty="0" smtClean="0"/>
              <a:t>end of </a:t>
            </a:r>
            <a:r>
              <a:rPr lang="en-US" altLang="bg-BG" sz="2800" dirty="0"/>
              <a:t>a string</a:t>
            </a:r>
          </a:p>
          <a:p>
            <a:pPr lvl="1">
              <a:lnSpc>
                <a:spcPct val="80000"/>
              </a:lnSpc>
            </a:pPr>
            <a:endParaRPr lang="en-US" altLang="bg-BG" sz="280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12812" y="2096410"/>
            <a:ext cx="10134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$boo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foo  ";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"After trim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trim($boo);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37412" y="2633347"/>
            <a:ext cx="4214797" cy="1824559"/>
          </a:xfrm>
          <a:prstGeom prst="wedgeRoundRectCallout">
            <a:avLst>
              <a:gd name="adj1" fmla="val -84236"/>
              <a:gd name="adj2" fmla="val -25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 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8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13776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</a:t>
            </a:r>
            <a:r>
              <a:rPr lang="en-US" dirty="0"/>
              <a:t>C</a:t>
            </a:r>
            <a:r>
              <a:rPr lang="en-US" dirty="0" smtClean="0"/>
              <a:t>hanging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strtolower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 </a:t>
            </a:r>
            <a:r>
              <a:rPr lang="en-US" altLang="bg-BG" dirty="0" smtClean="0"/>
              <a:t>- </a:t>
            </a:r>
            <a:r>
              <a:rPr lang="en-US" dirty="0"/>
              <a:t>Make a string </a:t>
            </a:r>
            <a:r>
              <a:rPr lang="en-US" dirty="0" smtClean="0"/>
              <a:t>lowercase</a:t>
            </a:r>
          </a:p>
          <a:p>
            <a:pPr>
              <a:lnSpc>
                <a:spcPct val="80000"/>
              </a:lnSpc>
            </a:pPr>
            <a:endParaRPr lang="en-US" altLang="bg-BG" dirty="0" smtClean="0"/>
          </a:p>
          <a:p>
            <a:pPr>
              <a:lnSpc>
                <a:spcPct val="80000"/>
              </a:lnSpc>
            </a:pPr>
            <a:endParaRPr lang="en-US" altLang="bg-BG" dirty="0"/>
          </a:p>
          <a:p>
            <a:pPr marL="0" indent="0">
              <a:lnSpc>
                <a:spcPct val="80000"/>
              </a:lnSpc>
              <a:buNone/>
            </a:pPr>
            <a:endParaRPr lang="en-US" altLang="bg-BG" dirty="0" smtClean="0"/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strtoupper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- </a:t>
            </a:r>
            <a:r>
              <a:rPr lang="en-US" dirty="0"/>
              <a:t>Make a string uppercase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12812" y="1917028"/>
            <a:ext cx="10134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$boo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"FOO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strtolower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boo);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180012" y="1917028"/>
            <a:ext cx="2286000" cy="567053"/>
          </a:xfrm>
          <a:prstGeom prst="wedgeRoundRectCallout">
            <a:avLst>
              <a:gd name="adj1" fmla="val -94606"/>
              <a:gd name="adj2" fmla="val 10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bg-BG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94291" y="4495800"/>
            <a:ext cx="10134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$boo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"foo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strtoupper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($boo);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214936" y="4478689"/>
            <a:ext cx="2286000" cy="567053"/>
          </a:xfrm>
          <a:prstGeom prst="wedgeRoundRectCallout">
            <a:avLst>
              <a:gd name="adj1" fmla="val -94606"/>
              <a:gd name="adj2" fmla="val 10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94138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String to Array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2800" dirty="0"/>
              <a:t>The </a:t>
            </a:r>
            <a:r>
              <a:rPr lang="en-US" altLang="bg-BG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str_split</a:t>
            </a:r>
            <a:r>
              <a:rPr lang="en-US" altLang="bg-BG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bg-BG" sz="2800" dirty="0"/>
              <a:t>function splits each character in a string into an array </a:t>
            </a:r>
            <a:r>
              <a:rPr lang="en-US" altLang="bg-BG" sz="2800" dirty="0" smtClean="0"/>
              <a:t>element</a:t>
            </a:r>
            <a:endParaRPr lang="en-US" altLang="bg-BG" sz="2800" dirty="0"/>
          </a:p>
          <a:p>
            <a:pPr>
              <a:lnSpc>
                <a:spcPct val="80000"/>
              </a:lnSpc>
            </a:pPr>
            <a:r>
              <a:rPr lang="en-US" altLang="bg-BG" sz="2800" dirty="0"/>
              <a:t> </a:t>
            </a:r>
            <a:r>
              <a:rPr lang="en-US" altLang="bg-BG" sz="2800" dirty="0" smtClean="0"/>
              <a:t>The </a:t>
            </a:r>
            <a:r>
              <a:rPr lang="en-US" altLang="bg-BG" sz="2800" dirty="0"/>
              <a:t>length argument represents the number </a:t>
            </a:r>
            <a:br>
              <a:rPr lang="en-US" altLang="bg-BG" sz="2800" dirty="0"/>
            </a:br>
            <a:r>
              <a:rPr lang="en-US" altLang="bg-BG" sz="2800" dirty="0"/>
              <a:t>of characters you want assigned to each array </a:t>
            </a:r>
            <a:r>
              <a:rPr lang="en-US" altLang="bg-BG" sz="2800" dirty="0" smtClean="0"/>
              <a:t>element</a:t>
            </a:r>
          </a:p>
          <a:p>
            <a:pPr>
              <a:lnSpc>
                <a:spcPct val="80000"/>
              </a:lnSpc>
            </a:pPr>
            <a:endParaRPr lang="en-US" altLang="bg-BG" sz="2800" dirty="0"/>
          </a:p>
          <a:p>
            <a:pPr>
              <a:lnSpc>
                <a:spcPct val="80000"/>
              </a:lnSpc>
            </a:pPr>
            <a:endParaRPr lang="en-US" altLang="bg-BG" sz="2800" dirty="0" smtClean="0"/>
          </a:p>
          <a:p>
            <a:pPr>
              <a:lnSpc>
                <a:spcPct val="80000"/>
              </a:lnSpc>
            </a:pPr>
            <a:r>
              <a:rPr lang="en-US" altLang="bg-BG" sz="2800" dirty="0"/>
              <a:t>The </a:t>
            </a:r>
            <a:r>
              <a:rPr lang="en-US" altLang="bg-BG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bg-BG" sz="2800" dirty="0"/>
              <a:t> argument represents the number </a:t>
            </a:r>
            <a:br>
              <a:rPr lang="en-US" altLang="bg-BG" sz="2800" dirty="0"/>
            </a:br>
            <a:r>
              <a:rPr lang="en-US" altLang="bg-BG" sz="2800" dirty="0"/>
              <a:t>of characters you want assigned to each array element</a:t>
            </a:r>
          </a:p>
          <a:p>
            <a:pPr>
              <a:lnSpc>
                <a:spcPct val="80000"/>
              </a:lnSpc>
            </a:pPr>
            <a:endParaRPr lang="en-US" altLang="bg-BG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9012" y="2895600"/>
            <a:ext cx="101346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str_split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(string[, length]);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55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String to Array{2}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2800" dirty="0"/>
              <a:t>The </a:t>
            </a:r>
            <a:r>
              <a:rPr lang="en-US" altLang="bg-BG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</a:t>
            </a:r>
            <a:r>
              <a:rPr lang="en-US" altLang="bg-BG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bg-BG" sz="2800" dirty="0"/>
              <a:t> function splits a string into an indexed array at a specified </a:t>
            </a:r>
            <a:r>
              <a:rPr lang="en-US" altLang="bg-BG" sz="2800" dirty="0" smtClean="0"/>
              <a:t>separator</a:t>
            </a:r>
            <a:endParaRPr lang="en-US" altLang="bg-BG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2460692"/>
            <a:ext cx="10134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$presidents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Georgi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Pyrvanov;Jelio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Jelev;Petyr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Stoqnov;Rosen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Pleveneliev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;";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presidentAsArray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explode(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";“ 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$presidents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presidentAsArray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509145" y="3643875"/>
            <a:ext cx="4673543" cy="2967559"/>
          </a:xfrm>
          <a:prstGeom prst="wedgeRoundRectCallout">
            <a:avLst>
              <a:gd name="adj1" fmla="val -107225"/>
              <a:gd name="adj2" fmla="val -26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Array</a:t>
            </a:r>
          </a:p>
          <a:p>
            <a:r>
              <a:rPr lang="en-US" sz="2800" dirty="0"/>
              <a:t>(</a:t>
            </a:r>
          </a:p>
          <a:p>
            <a:r>
              <a:rPr lang="en-US" sz="2800" dirty="0"/>
              <a:t>    [0] =&gt; </a:t>
            </a:r>
            <a:r>
              <a:rPr lang="en-US" sz="2800" dirty="0" err="1"/>
              <a:t>Georgi</a:t>
            </a:r>
            <a:r>
              <a:rPr lang="en-US" sz="2800" dirty="0"/>
              <a:t> </a:t>
            </a:r>
            <a:r>
              <a:rPr lang="en-US" sz="2800" dirty="0" err="1"/>
              <a:t>Pyrvanov</a:t>
            </a:r>
            <a:endParaRPr lang="en-US" sz="2800" dirty="0"/>
          </a:p>
          <a:p>
            <a:r>
              <a:rPr lang="en-US" sz="2800" dirty="0"/>
              <a:t>    [1] =&gt; </a:t>
            </a:r>
            <a:r>
              <a:rPr lang="en-US" sz="2800" dirty="0" err="1"/>
              <a:t>Jelio</a:t>
            </a:r>
            <a:r>
              <a:rPr lang="en-US" sz="2800" dirty="0"/>
              <a:t> </a:t>
            </a:r>
            <a:r>
              <a:rPr lang="en-US" sz="2800" dirty="0" err="1"/>
              <a:t>Jelev</a:t>
            </a:r>
            <a:endParaRPr lang="en-US" sz="2800" dirty="0"/>
          </a:p>
          <a:p>
            <a:r>
              <a:rPr lang="en-US" sz="2800" dirty="0"/>
              <a:t>    [2] =&gt; </a:t>
            </a:r>
            <a:r>
              <a:rPr lang="en-US" sz="2800" dirty="0" err="1"/>
              <a:t>Petyr</a:t>
            </a:r>
            <a:r>
              <a:rPr lang="en-US" sz="2800" dirty="0"/>
              <a:t> </a:t>
            </a:r>
            <a:r>
              <a:rPr lang="en-US" sz="2800" dirty="0" err="1"/>
              <a:t>Stoqnov</a:t>
            </a:r>
            <a:endParaRPr lang="en-US" sz="2800" dirty="0"/>
          </a:p>
          <a:p>
            <a:r>
              <a:rPr lang="en-US" sz="2800" dirty="0"/>
              <a:t>    [3] =&gt; Rosen </a:t>
            </a:r>
            <a:r>
              <a:rPr lang="en-US" sz="2800" dirty="0" err="1"/>
              <a:t>Pleveneliev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39200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explode() Function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15" y="1676400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2800" dirty="0"/>
              <a:t>Does not separate a string at each character that is included in the separator argument</a:t>
            </a:r>
          </a:p>
          <a:p>
            <a:pPr>
              <a:lnSpc>
                <a:spcPct val="80000"/>
              </a:lnSpc>
            </a:pPr>
            <a:r>
              <a:rPr lang="en-US" altLang="bg-BG" sz="2800" dirty="0"/>
              <a:t>Evaluates the characters in the separator argument as a substring</a:t>
            </a:r>
          </a:p>
          <a:p>
            <a:pPr>
              <a:lnSpc>
                <a:spcPct val="80000"/>
              </a:lnSpc>
            </a:pPr>
            <a:r>
              <a:rPr lang="en-US" altLang="bg-BG" sz="2800" dirty="0"/>
              <a:t>If you pass to the </a:t>
            </a:r>
            <a:r>
              <a:rPr lang="en-US" altLang="bg-BG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explode() </a:t>
            </a:r>
            <a:r>
              <a:rPr lang="en-US" altLang="bg-BG" sz="2800" dirty="0" smtClean="0"/>
              <a:t>function </a:t>
            </a:r>
            <a:r>
              <a:rPr lang="en-US" altLang="bg-BG" sz="2800" dirty="0"/>
              <a:t>an empty string as the separator argument, the function returns a value of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83257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Array to String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bg-BG" sz="2800" dirty="0" smtClean="0">
                <a:solidFill>
                  <a:srgbClr val="FFC000"/>
                </a:solidFill>
              </a:rPr>
              <a:t>Implode()</a:t>
            </a:r>
            <a:r>
              <a:rPr lang="en-US" altLang="bg-BG" sz="2800" dirty="0"/>
              <a:t> - Combines an array’s elements into a single string, separated by specified characters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2460692"/>
            <a:ext cx="10134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$presidents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["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Georgi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Pyrvanov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Jelio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Jelev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Petyr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Stoqnov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Rosen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Pleveneliev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presidentAsString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implode(";",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$presidents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presidentAsString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903412" y="5256962"/>
            <a:ext cx="9212477" cy="930291"/>
          </a:xfrm>
          <a:prstGeom prst="wedgeRoundRectCallout">
            <a:avLst>
              <a:gd name="adj1" fmla="val -38113"/>
              <a:gd name="adj2" fmla="val -126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Georgi</a:t>
            </a:r>
            <a:r>
              <a:rPr lang="en-US" sz="2800" dirty="0"/>
              <a:t> </a:t>
            </a:r>
            <a:r>
              <a:rPr lang="en-US" sz="2800" dirty="0" err="1"/>
              <a:t>Pyrvanov;Jelio</a:t>
            </a:r>
            <a:r>
              <a:rPr lang="en-US" sz="2800" dirty="0"/>
              <a:t> </a:t>
            </a:r>
            <a:r>
              <a:rPr lang="en-US" sz="2800" dirty="0" err="1"/>
              <a:t>Jelev;Petyr</a:t>
            </a:r>
            <a:r>
              <a:rPr lang="en-US" sz="2800" dirty="0"/>
              <a:t> </a:t>
            </a:r>
            <a:r>
              <a:rPr lang="en-US" sz="2800" dirty="0" err="1"/>
              <a:t>Stoqnov;Rosen</a:t>
            </a:r>
            <a:r>
              <a:rPr lang="en-US" sz="2800" dirty="0"/>
              <a:t> </a:t>
            </a:r>
            <a:r>
              <a:rPr lang="en-US" sz="2800" dirty="0" err="1"/>
              <a:t>Pleveneliev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126117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String &lt;&gt; Array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2212" y="3505200"/>
            <a:ext cx="5144232" cy="26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16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String Comparison Functions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strcasecmp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function performs a case-insensitive comparison of strings</a:t>
            </a:r>
          </a:p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function performs a case-sensitive comparison of strings</a:t>
            </a:r>
          </a:p>
          <a:p>
            <a:r>
              <a:rPr lang="en-US" sz="2800" dirty="0"/>
              <a:t>Both functions accept two arguments representing the strings you want to compare</a:t>
            </a:r>
          </a:p>
          <a:p>
            <a:r>
              <a:rPr lang="en-US" sz="2800" dirty="0"/>
              <a:t>Most string comparison functions compare strings based on their ASCII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70498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What Are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Strings?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9812" y="2667000"/>
            <a:ext cx="5181600" cy="38032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7842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String Comparison </a:t>
            </a:r>
            <a:r>
              <a:rPr lang="en-US" altLang="bg-BG" dirty="0" smtClean="0"/>
              <a:t>Functions Example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12812" y="1151121"/>
            <a:ext cx="101346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8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Nakov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fNameSmall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nakov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"Case insensitive\n";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strcasecmp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fNameSmall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. "\n";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"Case sensitive\n";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fNameSmall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8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627812" y="4419600"/>
            <a:ext cx="4419600" cy="1824559"/>
          </a:xfrm>
          <a:prstGeom prst="wedgeRoundRectCallout">
            <a:avLst>
              <a:gd name="adj1" fmla="val -102877"/>
              <a:gd name="adj2" fmla="val -548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Case insensitive</a:t>
            </a:r>
          </a:p>
          <a:p>
            <a:r>
              <a:rPr lang="en-US" sz="2800" dirty="0"/>
              <a:t>0</a:t>
            </a:r>
          </a:p>
          <a:p>
            <a:r>
              <a:rPr lang="en-US" sz="2800" dirty="0"/>
              <a:t>Case sensitive</a:t>
            </a:r>
          </a:p>
          <a:p>
            <a:r>
              <a:rPr lang="en-US" sz="2800" dirty="0"/>
              <a:t>-1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363974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 smtClean="0"/>
              <a:t>More comparing functions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strnatcmp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strncasecmp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levenshtein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metaphone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similar_text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soundex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strnatcasecmp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3812" y="2743200"/>
            <a:ext cx="2694054" cy="35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56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String Comparing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1299" y="3276600"/>
            <a:ext cx="7504762" cy="34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021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Regular Expressions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1348" y="3124200"/>
            <a:ext cx="4648200" cy="31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49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Regular Expressions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It is usually possible to use a combination of various built-in PHP functions to achieve what you want.</a:t>
            </a:r>
          </a:p>
          <a:p>
            <a:r>
              <a:rPr lang="en-US" sz="2800" dirty="0"/>
              <a:t>However, sometimes this gets complicated and we turn to </a:t>
            </a:r>
            <a:r>
              <a:rPr lang="en-US" sz="2800" dirty="0">
                <a:solidFill>
                  <a:srgbClr val="FFC000"/>
                </a:solidFill>
              </a:rPr>
              <a:t>Regular Expressions</a:t>
            </a:r>
            <a:r>
              <a:rPr lang="en-US" sz="2800" dirty="0"/>
              <a:t>.</a:t>
            </a:r>
          </a:p>
          <a:p>
            <a:r>
              <a:rPr lang="en-US" sz="2800" dirty="0"/>
              <a:t>Regular expressions are a concise (but complicated!) way of pattern matching</a:t>
            </a:r>
          </a:p>
          <a:p>
            <a:r>
              <a:rPr lang="en-US" sz="2800" dirty="0"/>
              <a:t>Define a pattern used to validate or extract data from a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23698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Some definitions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GB" sz="2800" dirty="0"/>
              <a:t>Definition of the pattern (the ‘Regular Expression</a:t>
            </a:r>
            <a:r>
              <a:rPr lang="en-GB" sz="2800" dirty="0" smtClean="0"/>
              <a:t>’):</a:t>
            </a:r>
            <a:endParaRPr lang="en-US" sz="2800" dirty="0" smtClean="0"/>
          </a:p>
          <a:p>
            <a:pPr lvl="1"/>
            <a:r>
              <a:rPr lang="en-US" sz="2800" dirty="0" smtClean="0"/>
              <a:t>'/^[</a:t>
            </a:r>
            <a:r>
              <a:rPr lang="en-US" sz="2800" dirty="0"/>
              <a:t>a-z\d\._-]+@([a-z\d-</a:t>
            </a:r>
            <a:r>
              <a:rPr lang="en-US" sz="2800" dirty="0" smtClean="0"/>
              <a:t>]+\.)+[</a:t>
            </a:r>
            <a:r>
              <a:rPr lang="en-US" sz="2800" dirty="0"/>
              <a:t>a-z]{2,6}$/</a:t>
            </a:r>
            <a:r>
              <a:rPr lang="en-US" sz="2800" dirty="0" err="1"/>
              <a:t>i</a:t>
            </a:r>
            <a:r>
              <a:rPr lang="en-US" sz="2800" dirty="0" smtClean="0"/>
              <a:t>‘</a:t>
            </a:r>
          </a:p>
          <a:p>
            <a:r>
              <a:rPr lang="en-US" sz="2800" dirty="0"/>
              <a:t>PHP functions to do something with data and regular </a:t>
            </a:r>
            <a:r>
              <a:rPr lang="en-US" sz="2800" dirty="0" smtClean="0"/>
              <a:t>expression:</a:t>
            </a:r>
          </a:p>
          <a:p>
            <a:pPr lvl="1"/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preg_match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preg_replace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2273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Regex: Delimiters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regex definition is always bracketed by delimiters, usually a </a:t>
            </a:r>
            <a:r>
              <a:rPr lang="en-US" sz="2800" dirty="0" smtClean="0"/>
              <a:t>‘/’:</a:t>
            </a:r>
            <a:endParaRPr lang="en-US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2286000"/>
            <a:ext cx="10134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’/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/’;</a:t>
            </a:r>
          </a:p>
          <a:p>
            <a:endParaRPr lang="en-US" sz="28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‘I love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phpphp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endParaRPr lang="en-US" sz="28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Doesn’t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match: ‘PHP’, ‘I love 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65730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Regex: Character groups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A regex is matched character-by-character. You can specify multiple options for a character using square brackets: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2590800"/>
            <a:ext cx="10134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 = ’/p[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huo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]p/’;</a:t>
            </a:r>
          </a:p>
          <a:p>
            <a:endParaRPr lang="en-US" sz="28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’pup’, ‘pop’</a:t>
            </a:r>
          </a:p>
          <a:p>
            <a:endParaRPr lang="en-US" sz="28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Doesn’t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match: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phup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266553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Regex: Predefined Classes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A regex is matched character-by-character. You can specify multiple options for a character using square brackets: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4970190"/>
              </p:ext>
            </p:extLst>
          </p:nvPr>
        </p:nvGraphicFramePr>
        <p:xfrm>
          <a:off x="531812" y="3048000"/>
          <a:ext cx="11277600" cy="2151616"/>
        </p:xfrm>
        <a:graphic>
          <a:graphicData uri="http://schemas.openxmlformats.org/drawingml/2006/table">
            <a:tbl>
              <a:tblPr bandRow="1" bandCol="1">
                <a:tableStyleId>{72833802-FEF1-4C79-8D5D-14CF1EAF98D9}</a:tableStyleId>
              </a:tblPr>
              <a:tblGrid>
                <a:gridCol w="2209800"/>
                <a:gridCol w="9067800"/>
              </a:tblGrid>
              <a:tr h="806142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60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\d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Matches a single</a:t>
                      </a:r>
                      <a:r>
                        <a:rPr lang="en-US" sz="2600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character that is a digit (0-9)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6906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\s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Matches any whitespaces character (include</a:t>
                      </a:r>
                      <a:r>
                        <a:rPr lang="en-US" sz="2600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tabs and line breaks)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654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\w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Matches any alphanumeric</a:t>
                      </a:r>
                      <a:r>
                        <a:rPr lang="en-US" sz="2600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character (A-Z, 0-9) or underscore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6815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Regex: the Dot 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special dot character matches any character except for a line break: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2590800"/>
            <a:ext cx="10134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$regex = ’/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/’;</a:t>
            </a:r>
          </a:p>
          <a:p>
            <a:endParaRPr lang="en-US" sz="28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’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p&amp;p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p(p’, ‘p3p’,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p$p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endParaRPr lang="en-US" sz="28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Doesn’t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match: ‘PHP’, ‘</a:t>
            </a:r>
            <a:r>
              <a:rPr lang="en-US" sz="28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phhp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258849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Strings?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Text string:</a:t>
            </a:r>
          </a:p>
          <a:p>
            <a:pPr lvl="1"/>
            <a:r>
              <a:rPr lang="en-US" sz="2800" dirty="0" smtClean="0"/>
              <a:t>Contains </a:t>
            </a:r>
            <a:r>
              <a:rPr lang="en-US" sz="2800" dirty="0"/>
              <a:t>zero or more characters surrounded by double or single quotation marks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as literal values or assigned to a </a:t>
            </a:r>
            <a:r>
              <a:rPr lang="en-US" sz="2800" dirty="0" smtClean="0"/>
              <a:t>variable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also be surrounded with single quotation marks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5047" y="3657600"/>
            <a:ext cx="10591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'&lt;p&gt;Mr.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Svetlin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Nakov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&lt;/p&gt;';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workPlace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"&lt;span&gt;Software University&lt;/span&gt;";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workPlace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44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Regex: Repetition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There are a number of special characters that indicate the character group may be repeated: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765900"/>
              </p:ext>
            </p:extLst>
          </p:nvPr>
        </p:nvGraphicFramePr>
        <p:xfrm>
          <a:off x="531812" y="3048000"/>
          <a:ext cx="11277600" cy="2806400"/>
        </p:xfrm>
        <a:graphic>
          <a:graphicData uri="http://schemas.openxmlformats.org/drawingml/2006/table">
            <a:tbl>
              <a:tblPr bandRow="1" bandCol="1">
                <a:tableStyleId>{72833802-FEF1-4C79-8D5D-14CF1EAF98D9}</a:tableStyleId>
              </a:tblPr>
              <a:tblGrid>
                <a:gridCol w="2209800"/>
                <a:gridCol w="9067800"/>
              </a:tblGrid>
              <a:tr h="806142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600" b="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</a:t>
                      </a:r>
                      <a:r>
                        <a:rPr lang="en-US" sz="2600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1 times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6906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 or more times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654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or more times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654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noProof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{a, b}</a:t>
                      </a:r>
                      <a:endParaRPr lang="bg-BG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Between a and b times</a:t>
                      </a:r>
                    </a:p>
                  </a:txBody>
                  <a:tcPr marL="82878" marR="82878" marT="41439" marB="4143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036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Regex: Anchors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So far, we have matched anywhere within a string. We can change this behavior by using anchors: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1229824"/>
              </p:ext>
            </p:extLst>
          </p:nvPr>
        </p:nvGraphicFramePr>
        <p:xfrm>
          <a:off x="531812" y="3048000"/>
          <a:ext cx="11277600" cy="1496832"/>
        </p:xfrm>
        <a:graphic>
          <a:graphicData uri="http://schemas.openxmlformats.org/drawingml/2006/table">
            <a:tbl>
              <a:tblPr bandRow="1" bandCol="1">
                <a:tableStyleId>{72833802-FEF1-4C79-8D5D-14CF1EAF98D9}</a:tableStyleId>
              </a:tblPr>
              <a:tblGrid>
                <a:gridCol w="2209800"/>
                <a:gridCol w="9067800"/>
              </a:tblGrid>
              <a:tr h="806142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600" b="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 of the string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6906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bg-BG" sz="2600" b="1" kern="1200" noProof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trike="noStrik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End of string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9029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Regular Expressions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8212" y="3657600"/>
            <a:ext cx="8117253" cy="27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763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All about simple strings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Manipulating </a:t>
            </a:r>
            <a:r>
              <a:rPr lang="en-US" sz="3200" dirty="0" smtClean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Escaping, Operators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Built-in String </a:t>
            </a:r>
            <a:r>
              <a:rPr lang="en-US" sz="3200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Most popular functions in PHP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Regular </a:t>
            </a:r>
            <a:r>
              <a:rPr lang="en-US" sz="3200" dirty="0" smtClean="0"/>
              <a:t>Expressions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Regex Pattern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dirty="0" err="1">
                <a:solidFill>
                  <a:srgbClr val="FFC000"/>
                </a:solidFill>
              </a:rPr>
              <a:t>preg_match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C000"/>
                </a:solidFill>
              </a:rPr>
              <a:t>preg_replace</a:t>
            </a:r>
            <a:r>
              <a:rPr lang="en-US" sz="2800" dirty="0">
                <a:solidFill>
                  <a:srgbClr val="FFC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Strings</a:t>
            </a:r>
            <a:r>
              <a:rPr lang="en-US" dirty="0" smtClean="0"/>
              <a:t>? {2}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en-US" sz="2800" dirty="0" smtClean="0"/>
              <a:t> quotes </a:t>
            </a:r>
            <a:r>
              <a:rPr lang="en-US" sz="2800" dirty="0"/>
              <a:t>are escaped when used in 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800" dirty="0" smtClean="0"/>
              <a:t> quoted </a:t>
            </a:r>
            <a:r>
              <a:rPr lang="en-US" sz="2800" dirty="0"/>
              <a:t>strings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800" dirty="0" smtClean="0"/>
              <a:t> </a:t>
            </a:r>
            <a:r>
              <a:rPr lang="en-US" sz="2800" dirty="0"/>
              <a:t>quotes are escaped when used in 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en-US" sz="2800" dirty="0" smtClean="0"/>
              <a:t> quoted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5047" y="2170284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p&gt;I'm a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Software Developer&lt;/p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5047" y="4343400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'&lt;span&gt;At "Software University"&lt;/span&gt;';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71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Manipulating Strings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1176" y="3200400"/>
            <a:ext cx="5608544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95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PHP, you use two operators to combine Strings</a:t>
            </a:r>
          </a:p>
          <a:p>
            <a:pPr lvl="1"/>
            <a:r>
              <a:rPr lang="en-US" sz="2800" dirty="0" smtClean="0"/>
              <a:t>Concatenation Operator “</a:t>
            </a:r>
            <a:r>
              <a:rPr lang="en-US" sz="2800" dirty="0" smtClean="0">
                <a:solidFill>
                  <a:srgbClr val="FFC000"/>
                </a:solidFill>
              </a:rPr>
              <a:t>.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Concatenation assignment operator “</a:t>
            </a:r>
            <a:r>
              <a:rPr lang="en-US" sz="2800" dirty="0" smtClean="0">
                <a:solidFill>
                  <a:srgbClr val="FFC000"/>
                </a:solidFill>
              </a:rPr>
              <a:t>.=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5047" y="3715334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homeTown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"Madan";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currentTown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"Sofia";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homeTownDescription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"My home town is" . 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homeTown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homeTownDescription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.= "But now I am in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.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currentTown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homeTownDescription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77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495800"/>
          </a:xfrm>
        </p:spPr>
        <p:txBody>
          <a:bodyPr>
            <a:normAutofit/>
          </a:bodyPr>
          <a:lstStyle/>
          <a:p>
            <a:r>
              <a:rPr lang="en-US" sz="3200" dirty="0"/>
              <a:t>Added before a special purpose </a:t>
            </a:r>
            <a:r>
              <a:rPr lang="en-US" sz="3200" dirty="0" smtClean="0"/>
              <a:t>character follows </a:t>
            </a:r>
            <a:r>
              <a:rPr lang="en-US" sz="3200" dirty="0"/>
              <a:t>it has a special purpose</a:t>
            </a:r>
          </a:p>
          <a:p>
            <a:r>
              <a:rPr lang="en-US" sz="3200" dirty="0"/>
              <a:t>In PHP, the escape character is the backslash </a:t>
            </a:r>
            <a:r>
              <a:rPr lang="en-US" sz="3200" dirty="0">
                <a:solidFill>
                  <a:srgbClr val="FFC000"/>
                </a:solidFill>
              </a:rPr>
              <a:t>\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5047" y="3886200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myCourse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'I\'m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 Developer';</a:t>
            </a:r>
          </a:p>
          <a:p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20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The escape character combined with one or more other characters is called an </a:t>
            </a:r>
            <a:r>
              <a:rPr lang="en-US" sz="2800" dirty="0">
                <a:solidFill>
                  <a:srgbClr val="FFC000"/>
                </a:solidFill>
              </a:rPr>
              <a:t>escape </a:t>
            </a:r>
            <a:r>
              <a:rPr lang="en-US" sz="2800" dirty="0" smtClean="0">
                <a:solidFill>
                  <a:srgbClr val="FFC000"/>
                </a:solidFill>
              </a:rPr>
              <a:t>sequence</a:t>
            </a:r>
            <a:endParaRPr 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6348799"/>
              </p:ext>
            </p:extLst>
          </p:nvPr>
        </p:nvGraphicFramePr>
        <p:xfrm>
          <a:off x="2284412" y="2743200"/>
          <a:ext cx="8149687" cy="3682448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815687"/>
                <a:gridCol w="5334000"/>
              </a:tblGrid>
              <a:tr h="5829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Escape Sequence</a:t>
                      </a:r>
                      <a:endParaRPr kumimoji="1" lang="en-US" sz="2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kumimoji="1" lang="en-US" sz="2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54392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600" b="1" i="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\\</a:t>
                      </a:r>
                      <a:endParaRPr lang="en-US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a backslash</a:t>
                      </a:r>
                    </a:p>
                  </a:txBody>
                  <a:tcPr marL="82878" marR="82878" marT="41439" marB="41439" anchor="ctr" horzOverflow="overflow"/>
                </a:tc>
              </a:tr>
              <a:tr h="54392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600" b="1" i="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\$</a:t>
                      </a:r>
                      <a:endParaRPr lang="bg-BG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Insert a dollar</a:t>
                      </a:r>
                      <a:r>
                        <a:rPr lang="en-US" sz="2600" b="0" i="0" strike="noStrike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sign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54392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600" b="1" i="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\r</a:t>
                      </a:r>
                      <a:endParaRPr lang="bg-BG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a carriage return</a:t>
                      </a:r>
                    </a:p>
                  </a:txBody>
                  <a:tcPr marL="82878" marR="82878" marT="41439" marB="41439" anchor="ctr" horzOverflow="overflow"/>
                </a:tc>
              </a:tr>
              <a:tr h="484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noProof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\”</a:t>
                      </a:r>
                      <a:endParaRPr lang="bg-BG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Escape a double quotation mark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456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bg-BG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Insert a horizontal tab</a:t>
                      </a:r>
                      <a:endParaRPr kumimoji="0" lang="en-US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</a:tr>
              <a:tr h="456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bg-BG" sz="2600" b="1" kern="1200" noProof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78" marR="82878" marT="41439" marB="4143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a new line</a:t>
                      </a:r>
                    </a:p>
                  </a:txBody>
                  <a:tcPr marL="82878" marR="82878" marT="41439" marB="4143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007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2044</Words>
  <Application>Microsoft Office PowerPoint</Application>
  <PresentationFormat>Custom</PresentationFormat>
  <Paragraphs>356</Paragraphs>
  <Slides>46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SoftUni 16x9</vt:lpstr>
      <vt:lpstr>Strings in PHP</vt:lpstr>
      <vt:lpstr>Table of Contents</vt:lpstr>
      <vt:lpstr>What Are Strings?</vt:lpstr>
      <vt:lpstr>What Are Strings?</vt:lpstr>
      <vt:lpstr>What Are Strings? {2}</vt:lpstr>
      <vt:lpstr>Manipulating Strings</vt:lpstr>
      <vt:lpstr>String Operators</vt:lpstr>
      <vt:lpstr>Escape Characters</vt:lpstr>
      <vt:lpstr>Escape Sequence</vt:lpstr>
      <vt:lpstr>Simple and Complex String </vt:lpstr>
      <vt:lpstr>Simple and Complex String{2} </vt:lpstr>
      <vt:lpstr>Manipulating Strings</vt:lpstr>
      <vt:lpstr>Built-in String Functions</vt:lpstr>
      <vt:lpstr>Counting Characters</vt:lpstr>
      <vt:lpstr>Counting Words</vt:lpstr>
      <vt:lpstr>Counting Strings</vt:lpstr>
      <vt:lpstr>Finding Characters and Substrings</vt:lpstr>
      <vt:lpstr>Extracting Characters and Substrings</vt:lpstr>
      <vt:lpstr>Extracting Characters and Substrings{2}</vt:lpstr>
      <vt:lpstr>Finding And Extracting</vt:lpstr>
      <vt:lpstr>String Replacing</vt:lpstr>
      <vt:lpstr>Trim</vt:lpstr>
      <vt:lpstr>Case Changing </vt:lpstr>
      <vt:lpstr>Converting String to Array</vt:lpstr>
      <vt:lpstr>Converting String to Array{2}</vt:lpstr>
      <vt:lpstr>explode() Function</vt:lpstr>
      <vt:lpstr>Converting Array to String</vt:lpstr>
      <vt:lpstr>String &lt;&gt; Array</vt:lpstr>
      <vt:lpstr>String Comparison Functions</vt:lpstr>
      <vt:lpstr>String Comparison Functions Example</vt:lpstr>
      <vt:lpstr>More comparing functions</vt:lpstr>
      <vt:lpstr>String Comparing</vt:lpstr>
      <vt:lpstr>Regular Expressions</vt:lpstr>
      <vt:lpstr>Regular Expressions</vt:lpstr>
      <vt:lpstr>Some definitions</vt:lpstr>
      <vt:lpstr>Regex: Delimiters </vt:lpstr>
      <vt:lpstr>Regex: Character groups </vt:lpstr>
      <vt:lpstr>Regex: Predefined Classes</vt:lpstr>
      <vt:lpstr>Regex: the Dot </vt:lpstr>
      <vt:lpstr>Regex: Repetition</vt:lpstr>
      <vt:lpstr>Regex: Anchors</vt:lpstr>
      <vt:lpstr>Regular Expressions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2014-06-21T09:55:35Z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