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58"/>
  </p:notesMasterIdLst>
  <p:handoutMasterIdLst>
    <p:handoutMasterId r:id="rId59"/>
  </p:handoutMasterIdLst>
  <p:sldIdLst>
    <p:sldId id="394" r:id="rId3"/>
    <p:sldId id="435" r:id="rId4"/>
    <p:sldId id="395" r:id="rId5"/>
    <p:sldId id="436" r:id="rId6"/>
    <p:sldId id="437" r:id="rId7"/>
    <p:sldId id="442" r:id="rId8"/>
    <p:sldId id="441" r:id="rId9"/>
    <p:sldId id="438" r:id="rId10"/>
    <p:sldId id="444" r:id="rId11"/>
    <p:sldId id="446" r:id="rId12"/>
    <p:sldId id="443" r:id="rId13"/>
    <p:sldId id="447" r:id="rId14"/>
    <p:sldId id="488" r:id="rId15"/>
    <p:sldId id="448" r:id="rId16"/>
    <p:sldId id="449" r:id="rId17"/>
    <p:sldId id="450" r:id="rId18"/>
    <p:sldId id="451" r:id="rId19"/>
    <p:sldId id="452" r:id="rId20"/>
    <p:sldId id="453" r:id="rId21"/>
    <p:sldId id="454" r:id="rId22"/>
    <p:sldId id="455" r:id="rId23"/>
    <p:sldId id="458" r:id="rId24"/>
    <p:sldId id="456" r:id="rId25"/>
    <p:sldId id="459" r:id="rId26"/>
    <p:sldId id="457" r:id="rId27"/>
    <p:sldId id="460" r:id="rId28"/>
    <p:sldId id="461" r:id="rId29"/>
    <p:sldId id="462" r:id="rId30"/>
    <p:sldId id="463" r:id="rId31"/>
    <p:sldId id="464" r:id="rId32"/>
    <p:sldId id="465" r:id="rId33"/>
    <p:sldId id="466" r:id="rId34"/>
    <p:sldId id="467" r:id="rId35"/>
    <p:sldId id="468" r:id="rId36"/>
    <p:sldId id="469" r:id="rId37"/>
    <p:sldId id="470" r:id="rId38"/>
    <p:sldId id="471" r:id="rId39"/>
    <p:sldId id="472" r:id="rId40"/>
    <p:sldId id="487" r:id="rId41"/>
    <p:sldId id="474" r:id="rId42"/>
    <p:sldId id="475" r:id="rId43"/>
    <p:sldId id="476" r:id="rId44"/>
    <p:sldId id="477" r:id="rId45"/>
    <p:sldId id="478" r:id="rId46"/>
    <p:sldId id="479" r:id="rId47"/>
    <p:sldId id="480" r:id="rId48"/>
    <p:sldId id="481" r:id="rId49"/>
    <p:sldId id="482" r:id="rId50"/>
    <p:sldId id="483" r:id="rId51"/>
    <p:sldId id="484" r:id="rId52"/>
    <p:sldId id="486" r:id="rId53"/>
    <p:sldId id="421" r:id="rId54"/>
    <p:sldId id="422" r:id="rId55"/>
    <p:sldId id="352" r:id="rId56"/>
    <p:sldId id="393" r:id="rId5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9F0AB"/>
    <a:srgbClr val="F9E6AB"/>
    <a:srgbClr val="F9FAAB"/>
    <a:srgbClr val="767691"/>
    <a:srgbClr val="7676AA"/>
    <a:srgbClr val="603A14"/>
    <a:srgbClr val="E85C0E"/>
    <a:srgbClr val="BAB398"/>
    <a:srgbClr val="ADA485"/>
    <a:srgbClr val="C6C0AA"/>
  </p:clrMru>
  <p:extLst>
    <p:ext uri="{E76CE94A-603C-4142-B9EB-6D1370010A27}">
      <p14:discardImageEditData xmlns:p14="http://schemas.microsoft.com/office/powerpoint/2010/main" xmlns="" val="1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94" autoAdjust="0"/>
    <p:restoredTop sz="94660" autoAdjust="0"/>
  </p:normalViewPr>
  <p:slideViewPr>
    <p:cSldViewPr>
      <p:cViewPr varScale="1">
        <p:scale>
          <a:sx n="116" d="100"/>
          <a:sy n="116" d="100"/>
        </p:scale>
        <p:origin x="-132" y="-11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6/27/2014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xmlns="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6/27/2014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900301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747907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684122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62762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222195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1755409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1647926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3920955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27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2354299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32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355658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3864151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39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1350282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47488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6/27/2014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06769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16330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172478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88799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peshev.net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softuni.bg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fasttracks/details/1033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creativecommons.org/licenses/by-nc-sa/3.0/deed.en_U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hp-uroci.devbg.org/" TargetMode="External"/><Relationship Id="rId5" Type="http://schemas.openxmlformats.org/officeDocument/2006/relationships/hyperlink" Target="http://www.php.net/manual/en/cc.license.php" TargetMode="External"/><Relationship Id="rId4" Type="http://schemas.openxmlformats.org/officeDocument/2006/relationships/hyperlink" Target="http://www.php.net/manual/" TargetMode="Externa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4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037012" y="762000"/>
            <a:ext cx="7382341" cy="1676400"/>
          </a:xfrm>
        </p:spPr>
        <p:txBody>
          <a:bodyPr>
            <a:normAutofit/>
          </a:bodyPr>
          <a:lstStyle/>
          <a:p>
            <a:r>
              <a:rPr lang="en-US" dirty="0" smtClean="0"/>
              <a:t>Object-Oriented Programming in PHP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03612" y="2574899"/>
            <a:ext cx="7915741" cy="123510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Classes, Objects, Interfaces, Inheritance, Polymorphism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114800"/>
            <a:ext cx="3187613" cy="525135"/>
          </a:xfrm>
        </p:spPr>
        <p:txBody>
          <a:bodyPr/>
          <a:lstStyle/>
          <a:p>
            <a:r>
              <a:rPr lang="en-US" dirty="0" smtClean="0"/>
              <a:t>Mario </a:t>
            </a:r>
            <a:r>
              <a:rPr lang="en-US" dirty="0" err="1" smtClean="0"/>
              <a:t>Peshev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http://peshev.net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softuni.bg</a:t>
            </a:r>
            <a:endParaRPr lang="en-US" dirty="0"/>
          </a:p>
        </p:txBody>
      </p:sp>
      <p:pic>
        <p:nvPicPr>
          <p:cNvPr id="1028" name="Picture 4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xmlns="" val="4014073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$this </a:t>
            </a:r>
            <a:endParaRPr lang="bg-BG" dirty="0" smtClean="0"/>
          </a:p>
        </p:txBody>
      </p:sp>
      <p:sp>
        <p:nvSpPr>
          <p:cNvPr id="111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003" y="914400"/>
            <a:ext cx="11804822" cy="5943600"/>
          </a:xfrm>
        </p:spPr>
        <p:txBody>
          <a:bodyPr>
            <a:normAutofit/>
          </a:bodyPr>
          <a:lstStyle/>
          <a:p>
            <a:pPr>
              <a:lnSpc>
                <a:spcPts val="3500"/>
              </a:lnSpc>
            </a:pPr>
            <a:r>
              <a:rPr lang="en-US" sz="3200" dirty="0"/>
              <a:t>Can be used to access methods </a:t>
            </a:r>
            <a:r>
              <a:rPr lang="en-US" sz="3200" dirty="0" smtClean="0"/>
              <a:t>too</a:t>
            </a:r>
            <a:endParaRPr lang="en-US" sz="3200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984377" y="1572204"/>
            <a:ext cx="10591800" cy="40776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function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printClassName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echo $this-&gt;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getName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function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getName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get_class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($this);</a:t>
            </a: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ct val="95000"/>
              </a:lnSpc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95000"/>
              </a:lnSpc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fooObj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Foo();</a:t>
            </a: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fooObj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printClassName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//Output: Foo</a:t>
            </a:r>
          </a:p>
        </p:txBody>
      </p:sp>
    </p:spTree>
    <p:extLst>
      <p:ext uri="{BB962C8B-B14F-4D97-AF65-F5344CB8AC3E}">
        <p14:creationId xmlns:p14="http://schemas.microsoft.com/office/powerpoint/2010/main" xmlns="" val="1659722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</a:t>
            </a:r>
            <a:r>
              <a:rPr lang="en-US" dirty="0" smtClean="0"/>
              <a:t>About Properties</a:t>
            </a:r>
            <a:endParaRPr lang="bg-BG" dirty="0" smtClean="0"/>
          </a:p>
        </p:txBody>
      </p:sp>
      <p:sp>
        <p:nvSpPr>
          <p:cNvPr id="111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003" y="914400"/>
            <a:ext cx="11804822" cy="5943600"/>
          </a:xfrm>
        </p:spPr>
        <p:txBody>
          <a:bodyPr>
            <a:normAutofit/>
          </a:bodyPr>
          <a:lstStyle/>
          <a:p>
            <a:r>
              <a:rPr lang="en-US" sz="3200" dirty="0"/>
              <a:t>Class can specify default value for a </a:t>
            </a:r>
            <a:r>
              <a:rPr lang="en-US" sz="3200" dirty="0" smtClean="0"/>
              <a:t>property</a:t>
            </a:r>
          </a:p>
          <a:p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Properties </a:t>
            </a:r>
            <a:r>
              <a:rPr lang="en-US" sz="3200" dirty="0"/>
              <a:t>can be accessed from  the outside world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984377" y="1572204"/>
            <a:ext cx="10591800" cy="12707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$prop = "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pPr>
              <a:lnSpc>
                <a:spcPct val="95000"/>
              </a:lnSpc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84377" y="3810000"/>
            <a:ext cx="10591800" cy="23233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$prop = "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pPr>
              <a:lnSpc>
                <a:spcPct val="95000"/>
              </a:lnSpc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>
              <a:lnSpc>
                <a:spcPct val="95000"/>
              </a:lnSpc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95000"/>
              </a:lnSpc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fooObj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Foo();</a:t>
            </a:r>
          </a:p>
          <a:p>
            <a:pPr>
              <a:lnSpc>
                <a:spcPct val="95000"/>
              </a:lnSpc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fooObj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&gt;$prop; //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Output: This is Property</a:t>
            </a:r>
          </a:p>
        </p:txBody>
      </p:sp>
    </p:spTree>
    <p:extLst>
      <p:ext uri="{BB962C8B-B14F-4D97-AF65-F5344CB8AC3E}">
        <p14:creationId xmlns:p14="http://schemas.microsoft.com/office/powerpoint/2010/main" xmlns="" val="1711827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Destructor</a:t>
            </a:r>
            <a:endParaRPr lang="bg-BG" dirty="0" smtClean="0"/>
          </a:p>
        </p:txBody>
      </p:sp>
      <p:sp>
        <p:nvSpPr>
          <p:cNvPr id="111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003" y="914400"/>
            <a:ext cx="11804822" cy="5943600"/>
          </a:xfrm>
        </p:spPr>
        <p:txBody>
          <a:bodyPr>
            <a:normAutofit/>
          </a:bodyPr>
          <a:lstStyle/>
          <a:p>
            <a:pPr>
              <a:lnSpc>
                <a:spcPts val="3500"/>
              </a:lnSpc>
            </a:pPr>
            <a:r>
              <a:rPr lang="en-US" dirty="0"/>
              <a:t>Each class can have only one destructor</a:t>
            </a:r>
          </a:p>
          <a:p>
            <a:pPr lvl="1">
              <a:lnSpc>
                <a:spcPts val="3500"/>
              </a:lnSpc>
            </a:pPr>
            <a:r>
              <a:rPr lang="en-US" dirty="0"/>
              <a:t>Must be public</a:t>
            </a:r>
          </a:p>
          <a:p>
            <a:pPr lvl="1">
              <a:lnSpc>
                <a:spcPts val="3500"/>
              </a:lnSpc>
            </a:pPr>
            <a:endParaRPr lang="en-US" dirty="0"/>
          </a:p>
          <a:p>
            <a:pPr lvl="1">
              <a:lnSpc>
                <a:spcPts val="3500"/>
              </a:lnSpc>
            </a:pPr>
            <a:endParaRPr lang="en-US" dirty="0"/>
          </a:p>
          <a:p>
            <a:pPr lvl="1">
              <a:lnSpc>
                <a:spcPts val="3500"/>
              </a:lnSpc>
            </a:pPr>
            <a:endParaRPr lang="en-US" dirty="0"/>
          </a:p>
          <a:p>
            <a:pPr lvl="1">
              <a:lnSpc>
                <a:spcPts val="3500"/>
              </a:lnSpc>
            </a:pPr>
            <a:endParaRPr lang="en-US" dirty="0"/>
          </a:p>
          <a:p>
            <a:pPr lvl="1">
              <a:lnSpc>
                <a:spcPts val="3500"/>
              </a:lnSpc>
            </a:pPr>
            <a:endParaRPr lang="en-US" dirty="0"/>
          </a:p>
          <a:p>
            <a:pPr lvl="1">
              <a:lnSpc>
                <a:spcPts val="3500"/>
              </a:lnSpc>
            </a:pPr>
            <a:r>
              <a:rPr lang="en-US" dirty="0" smtClean="0"/>
              <a:t>The </a:t>
            </a:r>
            <a:r>
              <a:rPr lang="en-US" dirty="0"/>
              <a:t>destructor method will be called as soon as there are no other references to a particular object, or in any order during the shutdown sequence.</a:t>
            </a:r>
            <a:endParaRPr lang="bg-BG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990514" y="2248699"/>
            <a:ext cx="10591800" cy="23233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function  __destruct(){</a:t>
            </a: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echo "Call ";</a:t>
            </a: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fooObj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Foo();</a:t>
            </a:r>
          </a:p>
        </p:txBody>
      </p:sp>
    </p:spTree>
    <p:extLst>
      <p:ext uri="{BB962C8B-B14F-4D97-AF65-F5344CB8AC3E}">
        <p14:creationId xmlns:p14="http://schemas.microsoft.com/office/powerpoint/2010/main" xmlns="" val="1838752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4" y="1295400"/>
            <a:ext cx="9448798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Classes And Objects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624444" y="2278927"/>
            <a:ext cx="8938472" cy="692873"/>
          </a:xfrm>
        </p:spPr>
        <p:txBody>
          <a:bodyPr/>
          <a:lstStyle/>
          <a:p>
            <a:r>
              <a:rPr lang="en-US" dirty="0" smtClean="0"/>
              <a:t>Live Demo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94012" y="3042662"/>
            <a:ext cx="6598739" cy="34076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132348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bg-BG" dirty="0" smtClean="0"/>
          </a:p>
        </p:txBody>
      </p:sp>
      <p:sp>
        <p:nvSpPr>
          <p:cNvPr id="111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003" y="914400"/>
            <a:ext cx="11804822" cy="5943600"/>
          </a:xfrm>
        </p:spPr>
        <p:txBody>
          <a:bodyPr>
            <a:normAutofit/>
          </a:bodyPr>
          <a:lstStyle/>
          <a:p>
            <a:pPr>
              <a:lnSpc>
                <a:spcPts val="2800"/>
              </a:lnSpc>
              <a:spcBef>
                <a:spcPct val="30000"/>
              </a:spcBef>
            </a:pPr>
            <a:r>
              <a:rPr lang="en-US" sz="2800" dirty="0"/>
              <a:t>Each method and property has a scope</a:t>
            </a:r>
          </a:p>
          <a:p>
            <a:pPr lvl="1">
              <a:lnSpc>
                <a:spcPts val="2800"/>
              </a:lnSpc>
              <a:spcBef>
                <a:spcPct val="30000"/>
              </a:spcBef>
            </a:pPr>
            <a:r>
              <a:rPr lang="en-US" sz="2800" dirty="0"/>
              <a:t>It defines who can access it</a:t>
            </a:r>
          </a:p>
          <a:p>
            <a:pPr lvl="1">
              <a:lnSpc>
                <a:spcPts val="2800"/>
              </a:lnSpc>
              <a:spcBef>
                <a:spcPct val="30000"/>
              </a:spcBef>
            </a:pPr>
            <a:r>
              <a:rPr lang="en-US" sz="2800" dirty="0"/>
              <a:t>Three levels – public, protected, private</a:t>
            </a:r>
          </a:p>
          <a:p>
            <a:pPr lvl="2">
              <a:lnSpc>
                <a:spcPts val="2800"/>
              </a:lnSpc>
              <a:spcBef>
                <a:spcPct val="30000"/>
              </a:spcBef>
            </a:pPr>
            <a:r>
              <a:rPr lang="en-US" sz="2400" dirty="0"/>
              <a:t>Private can be access only by the object itself </a:t>
            </a:r>
          </a:p>
          <a:p>
            <a:pPr lvl="2">
              <a:lnSpc>
                <a:spcPts val="2800"/>
              </a:lnSpc>
              <a:spcBef>
                <a:spcPct val="30000"/>
              </a:spcBef>
            </a:pPr>
            <a:r>
              <a:rPr lang="en-US" sz="2400" dirty="0"/>
              <a:t>Protected can be accessed by descendant classes </a:t>
            </a:r>
            <a:r>
              <a:rPr lang="en-US" sz="2400" i="1" dirty="0"/>
              <a:t>(see inheritance)</a:t>
            </a:r>
          </a:p>
          <a:p>
            <a:pPr lvl="2">
              <a:lnSpc>
                <a:spcPts val="2800"/>
              </a:lnSpc>
              <a:spcBef>
                <a:spcPct val="30000"/>
              </a:spcBef>
            </a:pPr>
            <a:r>
              <a:rPr lang="en-US" sz="2400" dirty="0"/>
              <a:t>Public can be accessed from the outside world</a:t>
            </a:r>
          </a:p>
          <a:p>
            <a:pPr lvl="1">
              <a:lnSpc>
                <a:spcPts val="2800"/>
              </a:lnSpc>
              <a:spcBef>
                <a:spcPct val="30000"/>
              </a:spcBef>
            </a:pPr>
            <a:r>
              <a:rPr lang="en-US" sz="2800" dirty="0"/>
              <a:t>Level is added </a:t>
            </a:r>
            <a:r>
              <a:rPr lang="en-US" sz="2800" dirty="0" smtClean="0"/>
              <a:t>before the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keyword or instead of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endParaRPr lang="en-US" sz="28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lnSpc>
                <a:spcPts val="2800"/>
              </a:lnSpc>
              <a:spcBef>
                <a:spcPct val="30000"/>
              </a:spcBef>
            </a:pPr>
            <a:r>
              <a:rPr lang="en-US" sz="26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  <a:cs typeface="Courier New" pitchFamily="49" charset="0"/>
              </a:rPr>
              <a:t> </a:t>
            </a:r>
            <a:r>
              <a:rPr lang="en-US" sz="2600" dirty="0">
                <a:cs typeface="Courier New" pitchFamily="49" charset="0"/>
              </a:rPr>
              <a:t>is old style (PHP 4) equivalent to public</a:t>
            </a:r>
          </a:p>
          <a:p>
            <a:pPr lvl="1">
              <a:lnSpc>
                <a:spcPts val="2800"/>
              </a:lnSpc>
              <a:spcBef>
                <a:spcPct val="30000"/>
              </a:spcBef>
            </a:pPr>
            <a:r>
              <a:rPr lang="en-US" dirty="0">
                <a:cs typeface="Courier New" pitchFamily="49" charset="0"/>
              </a:rPr>
              <a:t>Constructors always need to be public</a:t>
            </a:r>
            <a:endParaRPr lang="bg-BG" dirty="0">
              <a:cs typeface="Courier New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94812" y="4648200"/>
            <a:ext cx="2819400" cy="21145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3785161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Example</a:t>
            </a:r>
            <a:endParaRPr lang="bg-BG" dirty="0" smtClean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912812" y="1671953"/>
            <a:ext cx="10591800" cy="40776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function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printObjName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echo $this-&gt;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getName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private function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getName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get_class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($this);</a:t>
            </a: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fooObj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Foo();</a:t>
            </a: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fooObj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printObjName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();//Output: Foo</a:t>
            </a: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//$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fooObj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getName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This will not work</a:t>
            </a:r>
          </a:p>
        </p:txBody>
      </p:sp>
      <p:sp>
        <p:nvSpPr>
          <p:cNvPr id="2" name="Rounded Rectangular Callout 1"/>
          <p:cNvSpPr/>
          <p:nvPr/>
        </p:nvSpPr>
        <p:spPr>
          <a:xfrm>
            <a:off x="7861412" y="1295400"/>
            <a:ext cx="3810000" cy="1371600"/>
          </a:xfrm>
          <a:prstGeom prst="wedgeRoundRectCallout">
            <a:avLst>
              <a:gd name="adj1" fmla="val -97135"/>
              <a:gd name="adj2" fmla="val 8073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getName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method is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 so only the object can access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</a:t>
            </a:r>
            <a:endParaRPr lang="bg-BG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8151812" y="3505200"/>
            <a:ext cx="3810000" cy="1371600"/>
          </a:xfrm>
          <a:prstGeom prst="wedgeRoundRectCallout">
            <a:avLst>
              <a:gd name="adj1" fmla="val -134041"/>
              <a:gd name="adj2" fmla="val 5432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printObjName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method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public, so everyone can call it</a:t>
            </a:r>
            <a:endParaRPr lang="bg-BG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8521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bg-BG" dirty="0" smtClean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84212" y="2133600"/>
            <a:ext cx="11049000" cy="37267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$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fooProp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"Foo Property";</a:t>
            </a: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function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printProp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echo $this-&gt;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fooProp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Boo extends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{}</a:t>
            </a:r>
          </a:p>
          <a:p>
            <a:pPr>
              <a:lnSpc>
                <a:spcPct val="95000"/>
              </a:lnSpc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booObj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Boo();</a:t>
            </a: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booObj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printProp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();//Output: Foo Property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84003" y="914400"/>
            <a:ext cx="11804822" cy="59436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600"/>
              </a:lnSpc>
            </a:pPr>
            <a:r>
              <a:rPr lang="en-US" sz="2800" dirty="0"/>
              <a:t>A class can inherit (extend) another class</a:t>
            </a:r>
          </a:p>
          <a:p>
            <a:pPr lvl="1">
              <a:lnSpc>
                <a:spcPts val="3600"/>
              </a:lnSpc>
            </a:pPr>
            <a:r>
              <a:rPr lang="en-US" sz="2800" dirty="0"/>
              <a:t>It inherits all its methods and properties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xmlns="" val="550925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Protected</a:t>
            </a:r>
            <a:endParaRPr lang="bg-BG" dirty="0" smtClean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84212" y="1905000"/>
            <a:ext cx="10591800" cy="44284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protected $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fooProp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"Foo Property";</a:t>
            </a: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Boo extends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function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printProp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echo $this-&gt;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fooProp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95000"/>
              </a:lnSpc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95000"/>
              </a:lnSpc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booObj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Boo();</a:t>
            </a: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booObj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printProp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//Output: Foo Property</a:t>
            </a: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//$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booObj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-&gt;$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fooProp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Will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work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84003" y="914400"/>
            <a:ext cx="11804822" cy="59436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Method or property, declared as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can be accessed in classes that inherit it, but cannot be accessed from the outside world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xmlns="" val="3617877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Overriding</a:t>
            </a:r>
            <a:endParaRPr lang="bg-BG" dirty="0" smtClean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990514" y="3772699"/>
            <a:ext cx="10591800" cy="23233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function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printProp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(){}</a:t>
            </a: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Boo extends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function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printProp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(){}</a:t>
            </a: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84003" y="914400"/>
            <a:ext cx="11804822" cy="59436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When a class inherits another, it can declare methods that override parent class methods</a:t>
            </a:r>
          </a:p>
          <a:p>
            <a:pPr lvl="1"/>
            <a:r>
              <a:rPr lang="en-US" dirty="0"/>
              <a:t>Method names are the same</a:t>
            </a:r>
          </a:p>
          <a:p>
            <a:pPr lvl="1"/>
            <a:r>
              <a:rPr lang="en-US" dirty="0"/>
              <a:t>Parameters may differ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566937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 Class</a:t>
            </a:r>
            <a:endParaRPr lang="bg-BG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84003" y="914400"/>
            <a:ext cx="11804822" cy="59436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dirty="0"/>
              <a:t> is used to access </a:t>
            </a:r>
            <a:r>
              <a:rPr lang="en-US" dirty="0" smtClean="0"/>
              <a:t>an object's </a:t>
            </a:r>
            <a:r>
              <a:rPr lang="en-US" dirty="0"/>
              <a:t>methods and properties,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/>
              <a:t> (double colon) is used to change scope</a:t>
            </a:r>
          </a:p>
          <a:p>
            <a:pPr lvl="1"/>
            <a:r>
              <a:rPr lang="en-US" dirty="0"/>
              <a:t>Scope Resolution Operator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parent:: </a:t>
            </a:r>
            <a:r>
              <a:rPr lang="en-US" dirty="0"/>
              <a:t>can be used to access parent's class overridden methods</a:t>
            </a:r>
          </a:p>
          <a:p>
            <a:pPr lvl="1"/>
            <a:r>
              <a:rPr lang="en-US" dirty="0"/>
              <a:t>Example: call parent's constructor in the child one</a:t>
            </a:r>
            <a:endParaRPr lang="bg-BG" dirty="0"/>
          </a:p>
        </p:txBody>
      </p:sp>
      <p:pic>
        <p:nvPicPr>
          <p:cNvPr id="1026" name="Picture 2" descr="https://pac.conroeisd.net/images/parentacces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61212" y="4572000"/>
            <a:ext cx="4600575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0958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 smtClean="0"/>
              <a:t>Classes and Objects</a:t>
            </a:r>
            <a:endParaRPr lang="ru-RU" sz="3200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 smtClean="0"/>
              <a:t>Methods and Properties</a:t>
            </a:r>
            <a:endParaRPr lang="ru-RU" sz="3200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 smtClean="0"/>
              <a:t>Scope</a:t>
            </a:r>
            <a:endParaRPr lang="ru-RU" sz="3200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 smtClean="0"/>
              <a:t>Inheritance</a:t>
            </a:r>
            <a:endParaRPr lang="ru-RU" sz="3200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 smtClean="0"/>
              <a:t>Static Methods and Properties</a:t>
            </a:r>
            <a:endParaRPr lang="ru-RU" sz="3200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 smtClean="0"/>
              <a:t>Constants</a:t>
            </a:r>
            <a:endParaRPr lang="ru-RU" sz="3200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 smtClean="0"/>
              <a:t>Abstraction </a:t>
            </a:r>
            <a:r>
              <a:rPr lang="en-US" sz="3200" smtClean="0"/>
              <a:t>and Interfaces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9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86904" y="1371600"/>
            <a:ext cx="2787266" cy="2787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54551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static Keyword</a:t>
            </a:r>
            <a:endParaRPr lang="bg-BG" dirty="0" smtClean="0"/>
          </a:p>
        </p:txBody>
      </p:sp>
      <p:sp>
        <p:nvSpPr>
          <p:cNvPr id="111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003" y="914400"/>
            <a:ext cx="11804822" cy="5943600"/>
          </a:xfrm>
        </p:spPr>
        <p:txBody>
          <a:bodyPr>
            <a:normAutofit/>
          </a:bodyPr>
          <a:lstStyle/>
          <a:p>
            <a:r>
              <a:rPr lang="en-US" dirty="0"/>
              <a:t>Defining method or property as 'static' makes them accessible without needing an instantiation of a class</a:t>
            </a:r>
          </a:p>
          <a:p>
            <a:pPr lvl="1"/>
            <a:r>
              <a:rPr lang="en-US" dirty="0"/>
              <a:t>Accessed with the double-colon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/>
              <a:t>) operator instead of the member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dirty="0"/>
              <a:t>) operator 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$this </a:t>
            </a:r>
            <a:r>
              <a:rPr lang="en-US" dirty="0"/>
              <a:t>is not available in static methods</a:t>
            </a:r>
          </a:p>
          <a:p>
            <a:pPr lvl="1"/>
            <a:r>
              <a:rPr lang="en-US" dirty="0"/>
              <a:t>Static properties and methods can also have scope defined – public, private or protected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2679874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static Keyword</a:t>
            </a:r>
            <a:endParaRPr lang="bg-BG" dirty="0" smtClean="0"/>
          </a:p>
        </p:txBody>
      </p:sp>
      <p:sp>
        <p:nvSpPr>
          <p:cNvPr id="111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003" y="914400"/>
            <a:ext cx="11804822" cy="5943600"/>
          </a:xfrm>
        </p:spPr>
        <p:txBody>
          <a:bodyPr>
            <a:normAutofit/>
          </a:bodyPr>
          <a:lstStyle/>
          <a:p>
            <a:r>
              <a:rPr lang="en-US" dirty="0"/>
              <a:t>Example of static method and property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 lvl="1"/>
            <a:r>
              <a:rPr lang="en-US" dirty="0"/>
              <a:t>Class can access statics with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keyword</a:t>
            </a:r>
          </a:p>
          <a:p>
            <a:pPr lvl="1"/>
            <a:r>
              <a:rPr lang="en-US" dirty="0"/>
              <a:t>Outside world accesses statics with the class name</a:t>
            </a:r>
            <a:endParaRPr lang="bg-BG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990514" y="1676400"/>
            <a:ext cx="10591800" cy="30250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 static  $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myProp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"Static Property";</a:t>
            </a: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static function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printProp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echo self::$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myProp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booObj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Foo();</a:t>
            </a: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booObj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printProp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//Output: Static Property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65445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Constants</a:t>
            </a:r>
            <a:endParaRPr lang="bg-BG" dirty="0" smtClean="0"/>
          </a:p>
        </p:txBody>
      </p:sp>
      <p:sp>
        <p:nvSpPr>
          <p:cNvPr id="111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003" y="914400"/>
            <a:ext cx="11804822" cy="5943600"/>
          </a:xfrm>
        </p:spPr>
        <p:txBody>
          <a:bodyPr>
            <a:normAutofit/>
          </a:bodyPr>
          <a:lstStyle/>
          <a:p>
            <a:pPr>
              <a:lnSpc>
                <a:spcPts val="3100"/>
              </a:lnSpc>
              <a:defRPr/>
            </a:pPr>
            <a:r>
              <a:rPr lang="en-US" sz="2800" dirty="0"/>
              <a:t>Constants in PHP usually are declared with the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define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function</a:t>
            </a:r>
          </a:p>
          <a:p>
            <a:pPr>
              <a:lnSpc>
                <a:spcPts val="3100"/>
              </a:lnSpc>
              <a:defRPr/>
            </a:pPr>
            <a:r>
              <a:rPr lang="en-US" sz="2800" dirty="0"/>
              <a:t>Constants can be defined in class</a:t>
            </a:r>
          </a:p>
          <a:p>
            <a:pPr lvl="1">
              <a:lnSpc>
                <a:spcPts val="3100"/>
              </a:lnSpc>
              <a:defRPr/>
            </a:pPr>
            <a:r>
              <a:rPr lang="en-US" sz="2800" dirty="0"/>
              <a:t>Differ from normal variables – no need for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800" dirty="0"/>
              <a:t> symbol to declare and access</a:t>
            </a:r>
          </a:p>
          <a:p>
            <a:pPr lvl="1">
              <a:lnSpc>
                <a:spcPts val="3100"/>
              </a:lnSpc>
              <a:defRPr/>
            </a:pPr>
            <a:r>
              <a:rPr lang="en-US" sz="2800" dirty="0"/>
              <a:t>Declared with the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keyword</a:t>
            </a:r>
          </a:p>
          <a:p>
            <a:pPr lvl="1">
              <a:lnSpc>
                <a:spcPts val="3100"/>
              </a:lnSpc>
              <a:defRPr/>
            </a:pPr>
            <a:r>
              <a:rPr lang="en-US" sz="2800" dirty="0"/>
              <a:t>Value must be supplied with the </a:t>
            </a:r>
            <a:r>
              <a:rPr lang="en-US" sz="2800" dirty="0" smtClean="0"/>
              <a:t>declaration</a:t>
            </a:r>
            <a:endParaRPr lang="en-US" sz="2800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990514" y="3903133"/>
            <a:ext cx="10285498" cy="6859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32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32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onst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myConstant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'value'</a:t>
            </a:r>
          </a:p>
        </p:txBody>
      </p:sp>
    </p:spTree>
    <p:extLst>
      <p:ext uri="{BB962C8B-B14F-4D97-AF65-F5344CB8AC3E}">
        <p14:creationId xmlns:p14="http://schemas.microsoft.com/office/powerpoint/2010/main" xmlns="" val="4074835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Constants</a:t>
            </a:r>
            <a:endParaRPr lang="bg-BG" dirty="0" smtClean="0"/>
          </a:p>
        </p:txBody>
      </p:sp>
      <p:sp>
        <p:nvSpPr>
          <p:cNvPr id="111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003" y="914400"/>
            <a:ext cx="11804822" cy="5943600"/>
          </a:xfrm>
        </p:spPr>
        <p:txBody>
          <a:bodyPr>
            <a:normAutofit/>
          </a:bodyPr>
          <a:lstStyle/>
          <a:p>
            <a:pPr>
              <a:lnSpc>
                <a:spcPts val="3100"/>
              </a:lnSpc>
              <a:defRPr/>
            </a:pPr>
            <a:r>
              <a:rPr lang="en-US" sz="3000" dirty="0" smtClean="0"/>
              <a:t>Accessed </a:t>
            </a:r>
            <a:r>
              <a:rPr lang="en-US" sz="3000" dirty="0"/>
              <a:t>with scope operator (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3000" dirty="0"/>
              <a:t>)</a:t>
            </a:r>
          </a:p>
          <a:p>
            <a:pPr>
              <a:lnSpc>
                <a:spcPts val="3100"/>
              </a:lnSpc>
              <a:defRPr/>
            </a:pPr>
            <a:r>
              <a:rPr lang="en-US" sz="3000" dirty="0"/>
              <a:t>Can be overridden by child classes</a:t>
            </a:r>
          </a:p>
          <a:p>
            <a:pPr>
              <a:lnSpc>
                <a:spcPts val="3100"/>
              </a:lnSpc>
              <a:defRPr/>
            </a:pPr>
            <a:r>
              <a:rPr lang="en-US" sz="3000" dirty="0"/>
              <a:t>Value </a:t>
            </a:r>
            <a:r>
              <a:rPr lang="en-US" sz="3000" dirty="0" smtClean="0"/>
              <a:t>must </a:t>
            </a:r>
            <a:r>
              <a:rPr lang="en-US" sz="3000" dirty="0"/>
              <a:t>be constant expression, not a variable, class member, result of operation or function call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08012" y="2978838"/>
            <a:ext cx="10591800" cy="33758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const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myConst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'value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';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Boo extends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myConst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'value2';</a:t>
            </a: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function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printConst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echo $this::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myConst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95000"/>
              </a:lnSpc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41627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</a:t>
            </a:r>
            <a:endParaRPr lang="bg-BG" dirty="0" smtClean="0"/>
          </a:p>
        </p:txBody>
      </p:sp>
      <p:sp>
        <p:nvSpPr>
          <p:cNvPr id="111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2" y="1151121"/>
            <a:ext cx="11349209" cy="5562600"/>
          </a:xfrm>
        </p:spPr>
        <p:txBody>
          <a:bodyPr>
            <a:normAutofit/>
          </a:bodyPr>
          <a:lstStyle/>
          <a:p>
            <a:pPr>
              <a:lnSpc>
                <a:spcPts val="3200"/>
              </a:lnSpc>
              <a:spcBef>
                <a:spcPct val="35000"/>
              </a:spcBef>
            </a:pPr>
            <a:r>
              <a:rPr lang="en-US" sz="2800" dirty="0"/>
              <a:t>Classes, defined as abstract, cannot have instances (cannot create </a:t>
            </a:r>
            <a:r>
              <a:rPr lang="en-US" sz="2800" dirty="0" smtClean="0"/>
              <a:t>objects </a:t>
            </a:r>
            <a:r>
              <a:rPr lang="en-US" sz="2800" dirty="0"/>
              <a:t>of this class)</a:t>
            </a:r>
          </a:p>
          <a:p>
            <a:pPr lvl="1">
              <a:lnSpc>
                <a:spcPts val="3200"/>
              </a:lnSpc>
              <a:spcBef>
                <a:spcPct val="35000"/>
              </a:spcBef>
            </a:pPr>
            <a:r>
              <a:rPr lang="en-US" sz="2800" dirty="0"/>
              <a:t>Abstract class must have at least one abstract method</a:t>
            </a:r>
          </a:p>
          <a:p>
            <a:pPr lvl="1">
              <a:lnSpc>
                <a:spcPts val="3200"/>
              </a:lnSpc>
              <a:spcBef>
                <a:spcPct val="35000"/>
              </a:spcBef>
            </a:pPr>
            <a:r>
              <a:rPr lang="en-US" sz="2800" dirty="0"/>
              <a:t>Abstract methods do not have implementation (body) in the class</a:t>
            </a:r>
          </a:p>
          <a:p>
            <a:pPr lvl="2">
              <a:lnSpc>
                <a:spcPts val="3200"/>
              </a:lnSpc>
              <a:spcBef>
                <a:spcPct val="35000"/>
              </a:spcBef>
            </a:pPr>
            <a:r>
              <a:rPr lang="en-US" sz="2400" dirty="0"/>
              <a:t>Only signature</a:t>
            </a:r>
          </a:p>
          <a:p>
            <a:pPr lvl="1">
              <a:lnSpc>
                <a:spcPts val="3200"/>
              </a:lnSpc>
              <a:spcBef>
                <a:spcPct val="35000"/>
              </a:spcBef>
            </a:pPr>
            <a:r>
              <a:rPr lang="en-US" sz="2800" dirty="0"/>
              <a:t>The class must be inherited </a:t>
            </a:r>
          </a:p>
          <a:p>
            <a:pPr lvl="1">
              <a:lnSpc>
                <a:spcPts val="3200"/>
              </a:lnSpc>
              <a:spcBef>
                <a:spcPct val="35000"/>
              </a:spcBef>
            </a:pPr>
            <a:r>
              <a:rPr lang="en-US" sz="2800" dirty="0"/>
              <a:t>The child class must implement all abstract methods</a:t>
            </a:r>
          </a:p>
          <a:p>
            <a:pPr lvl="2">
              <a:lnSpc>
                <a:spcPts val="3200"/>
              </a:lnSpc>
              <a:spcBef>
                <a:spcPct val="35000"/>
              </a:spcBef>
            </a:pPr>
            <a:r>
              <a:rPr lang="en-US" sz="2600" dirty="0"/>
              <a:t>Cannot increase visibility</a:t>
            </a:r>
            <a:endParaRPr lang="bg-BG" sz="2600" dirty="0"/>
          </a:p>
        </p:txBody>
      </p:sp>
    </p:spTree>
    <p:extLst>
      <p:ext uri="{BB962C8B-B14F-4D97-AF65-F5344CB8AC3E}">
        <p14:creationId xmlns:p14="http://schemas.microsoft.com/office/powerpoint/2010/main" xmlns="" val="1022387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4" y="1295400"/>
            <a:ext cx="9448798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Abstraction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624444" y="2278927"/>
            <a:ext cx="8938472" cy="692873"/>
          </a:xfrm>
        </p:spPr>
        <p:txBody>
          <a:bodyPr/>
          <a:lstStyle/>
          <a:p>
            <a:r>
              <a:rPr lang="en-US" dirty="0" smtClean="0"/>
              <a:t>Live Demo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18012" y="3051627"/>
            <a:ext cx="3548832" cy="355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64688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bg-BG" dirty="0" smtClean="0"/>
          </a:p>
        </p:txBody>
      </p:sp>
      <p:sp>
        <p:nvSpPr>
          <p:cNvPr id="111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2" y="1151121"/>
            <a:ext cx="11349209" cy="5562600"/>
          </a:xfrm>
        </p:spPr>
        <p:txBody>
          <a:bodyPr>
            <a:normAutofit/>
          </a:bodyPr>
          <a:lstStyle/>
          <a:p>
            <a:pPr>
              <a:lnSpc>
                <a:spcPts val="3600"/>
              </a:lnSpc>
              <a:defRPr/>
            </a:pPr>
            <a:r>
              <a:rPr lang="en-US" sz="2800" dirty="0"/>
              <a:t>Object interfaces allow you to specify what methods a child class must implement</a:t>
            </a:r>
          </a:p>
          <a:p>
            <a:pPr lvl="1">
              <a:lnSpc>
                <a:spcPts val="3600"/>
              </a:lnSpc>
              <a:defRPr/>
            </a:pPr>
            <a:r>
              <a:rPr lang="en-US" sz="2600" dirty="0"/>
              <a:t>Declared with the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600" dirty="0"/>
              <a:t>keyword</a:t>
            </a:r>
          </a:p>
          <a:p>
            <a:pPr lvl="1">
              <a:lnSpc>
                <a:spcPts val="3600"/>
              </a:lnSpc>
              <a:defRPr/>
            </a:pPr>
            <a:r>
              <a:rPr lang="en-US" sz="2800" dirty="0"/>
              <a:t>Similar to abstract class</a:t>
            </a:r>
          </a:p>
          <a:p>
            <a:pPr lvl="1">
              <a:lnSpc>
                <a:spcPts val="3600"/>
              </a:lnSpc>
              <a:defRPr/>
            </a:pPr>
            <a:r>
              <a:rPr lang="en-US" sz="2800" dirty="0"/>
              <a:t>Interface can have only public methods</a:t>
            </a:r>
          </a:p>
          <a:p>
            <a:pPr lvl="1">
              <a:lnSpc>
                <a:spcPts val="3600"/>
              </a:lnSpc>
              <a:defRPr/>
            </a:pPr>
            <a:r>
              <a:rPr lang="en-US" sz="2800" dirty="0"/>
              <a:t>No method </a:t>
            </a:r>
            <a:r>
              <a:rPr lang="en-US" sz="2800" dirty="0" smtClean="0"/>
              <a:t>in an </a:t>
            </a:r>
            <a:r>
              <a:rPr lang="en-US" sz="2800" dirty="0"/>
              <a:t>interface can have implementation</a:t>
            </a:r>
          </a:p>
          <a:p>
            <a:pPr>
              <a:lnSpc>
                <a:spcPts val="3600"/>
              </a:lnSpc>
              <a:defRPr/>
            </a:pPr>
            <a:r>
              <a:rPr lang="en-US" sz="2800" dirty="0"/>
              <a:t>Interfaces are inherited with the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keyword (instead of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en-US" sz="2800" dirty="0"/>
              <a:t>)</a:t>
            </a:r>
          </a:p>
          <a:p>
            <a:pPr lvl="1">
              <a:lnSpc>
                <a:spcPts val="3600"/>
              </a:lnSpc>
              <a:defRPr/>
            </a:pPr>
            <a:r>
              <a:rPr lang="en-US" sz="2800" dirty="0"/>
              <a:t>One class may implement multiple interfaces, if they do not have methods with same names</a:t>
            </a:r>
          </a:p>
        </p:txBody>
      </p:sp>
    </p:spTree>
    <p:extLst>
      <p:ext uri="{BB962C8B-B14F-4D97-AF65-F5344CB8AC3E}">
        <p14:creationId xmlns:p14="http://schemas.microsoft.com/office/powerpoint/2010/main" xmlns="" val="2027393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4" y="1295400"/>
            <a:ext cx="9448798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Interface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624444" y="2278927"/>
            <a:ext cx="8938472" cy="692873"/>
          </a:xfrm>
        </p:spPr>
        <p:txBody>
          <a:bodyPr/>
          <a:lstStyle/>
          <a:p>
            <a:r>
              <a:rPr lang="en-US" dirty="0" smtClean="0"/>
              <a:t>Live Demo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0491" y="3051627"/>
            <a:ext cx="6106377" cy="36962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78944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Overloading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2" y="990600"/>
            <a:ext cx="11353800" cy="5638800"/>
          </a:xfrm>
        </p:spPr>
        <p:txBody>
          <a:bodyPr/>
          <a:lstStyle/>
          <a:p>
            <a:r>
              <a:rPr lang="en-US" sz="3000" dirty="0"/>
              <a:t>Overloading in PHP provides the means to dynamically create members and methods via set of "magical" methods</a:t>
            </a:r>
          </a:p>
          <a:p>
            <a:pPr lvl="1"/>
            <a:r>
              <a:rPr lang="en-US" sz="2800" dirty="0"/>
              <a:t>Invoked with interacting with members or methods that have not been declared or are not visible in the current scope</a:t>
            </a:r>
          </a:p>
          <a:p>
            <a:pPr lvl="1"/>
            <a:r>
              <a:rPr lang="en-US" sz="2800" dirty="0"/>
              <a:t>All of the magic methods must be declared as public</a:t>
            </a:r>
          </a:p>
          <a:p>
            <a:pPr lvl="1"/>
            <a:r>
              <a:rPr lang="en-US" sz="2800" dirty="0"/>
              <a:t>None of the magic functions can be called with arguments, passed by reference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32812" y="4287292"/>
            <a:ext cx="3276600" cy="236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01831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 Methods</a:t>
            </a:r>
            <a:endParaRPr lang="bg-BG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All overloading methods are invoked when accessing variable or method that is not declared or is inaccessible</a:t>
            </a:r>
          </a:p>
          <a:p>
            <a:pPr>
              <a:defRPr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__set($name, $value) </a:t>
            </a:r>
            <a:r>
              <a:rPr lang="en-US" dirty="0" smtClean="0"/>
              <a:t>– when writing</a:t>
            </a:r>
          </a:p>
          <a:p>
            <a:pPr>
              <a:defRPr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get($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name) </a:t>
            </a:r>
            <a:r>
              <a:rPr lang="en-US" dirty="0" smtClean="0"/>
              <a:t>– when </a:t>
            </a:r>
            <a:r>
              <a:rPr lang="en-US" dirty="0" smtClean="0"/>
              <a:t>reading</a:t>
            </a:r>
          </a:p>
          <a:p>
            <a:pPr>
              <a:defRPr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isset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name) </a:t>
            </a:r>
            <a:r>
              <a:rPr lang="en-US" dirty="0" smtClean="0"/>
              <a:t>– when calling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isset() </a:t>
            </a:r>
            <a:r>
              <a:rPr lang="en-US" dirty="0" smtClean="0"/>
              <a:t>function</a:t>
            </a:r>
          </a:p>
          <a:p>
            <a:pPr>
              <a:defRPr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unset($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name) </a:t>
            </a:r>
            <a:r>
              <a:rPr lang="en-US" dirty="0" smtClean="0"/>
              <a:t>– when calling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unset() </a:t>
            </a:r>
            <a:r>
              <a:rPr lang="en-US" dirty="0" smtClean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xmlns="" val="3601132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622300" indent="-622300">
              <a:lnSpc>
                <a:spcPct val="100000"/>
              </a:lnSpc>
              <a:buFont typeface="+mj-lt"/>
              <a:buAutoNum type="arabicPeriod" startAt="8"/>
            </a:pPr>
            <a:r>
              <a:rPr lang="en-US" sz="3200" dirty="0" smtClean="0"/>
              <a:t>Overloading</a:t>
            </a:r>
            <a:endParaRPr lang="ru-RU" sz="3200" dirty="0"/>
          </a:p>
          <a:p>
            <a:pPr marL="622300" indent="-622300">
              <a:lnSpc>
                <a:spcPct val="100000"/>
              </a:lnSpc>
              <a:buFontTx/>
              <a:buAutoNum type="arabicPeriod" startAt="8"/>
            </a:pPr>
            <a:r>
              <a:rPr lang="en-US" sz="3200" dirty="0" smtClean="0"/>
              <a:t>Object Iteration</a:t>
            </a:r>
            <a:endParaRPr lang="ru-RU" sz="3200" dirty="0"/>
          </a:p>
          <a:p>
            <a:pPr marL="622300" indent="-622300">
              <a:lnSpc>
                <a:spcPct val="100000"/>
              </a:lnSpc>
              <a:buFontTx/>
              <a:buAutoNum type="arabicPeriod" startAt="8"/>
            </a:pPr>
            <a:r>
              <a:rPr lang="en-US" sz="3200" dirty="0" smtClean="0"/>
              <a:t>Object Cloning</a:t>
            </a:r>
            <a:endParaRPr lang="ru-RU" sz="3200" dirty="0"/>
          </a:p>
          <a:p>
            <a:pPr marL="622300" indent="-622300">
              <a:lnSpc>
                <a:spcPct val="100000"/>
              </a:lnSpc>
              <a:buFontTx/>
              <a:buAutoNum type="arabicPeriod" startAt="8"/>
            </a:pPr>
            <a:r>
              <a:rPr lang="en-US" sz="3200" dirty="0" smtClean="0"/>
              <a:t>Serialization</a:t>
            </a:r>
            <a:endParaRPr lang="ru-RU" sz="3200" dirty="0"/>
          </a:p>
          <a:p>
            <a:pPr marL="622300" indent="-622300">
              <a:lnSpc>
                <a:spcPct val="100000"/>
              </a:lnSpc>
              <a:buFontTx/>
              <a:buAutoNum type="arabicPeriod" startAt="8"/>
            </a:pPr>
            <a:r>
              <a:rPr lang="en-US" sz="3200" dirty="0" smtClean="0"/>
              <a:t>Namespaces</a:t>
            </a:r>
            <a:endParaRPr lang="ru-RU" sz="3200" dirty="0"/>
          </a:p>
          <a:p>
            <a:pPr marL="622300" indent="-622300">
              <a:lnSpc>
                <a:spcPct val="100000"/>
              </a:lnSpc>
              <a:buFontTx/>
              <a:buAutoNum type="arabicPeriod" startAt="8"/>
            </a:pPr>
            <a:r>
              <a:rPr lang="en-US" sz="3200" dirty="0" err="1" smtClean="0"/>
              <a:t>Autoloading</a:t>
            </a:r>
            <a:r>
              <a:rPr lang="en-US" sz="3200" dirty="0" smtClean="0"/>
              <a:t> Classes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86904" y="1371600"/>
            <a:ext cx="2787266" cy="2787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78683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Overloading Methods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914400"/>
            <a:ext cx="11049000" cy="5638800"/>
          </a:xfrm>
        </p:spPr>
        <p:txBody>
          <a:bodyPr/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__call ($name, $arguments) </a:t>
            </a:r>
            <a:r>
              <a:rPr lang="en-US" sz="2800" dirty="0"/>
              <a:t>- when calling a method</a:t>
            </a:r>
            <a:endParaRPr lang="bg-BG" sz="2800" dirty="0"/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callStatic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($name, $arguments) </a:t>
            </a:r>
            <a:r>
              <a:rPr lang="en-US" sz="2800" dirty="0"/>
              <a:t>– when calling a method in a static context</a:t>
            </a:r>
          </a:p>
          <a:p>
            <a:pPr lvl="1"/>
            <a:r>
              <a:rPr lang="en-US" sz="2800" dirty="0"/>
              <a:t>Added after PHP 5.3</a:t>
            </a:r>
          </a:p>
          <a:p>
            <a:pPr lvl="1"/>
            <a:r>
              <a:rPr lang="en-US" sz="2800" dirty="0"/>
              <a:t>Must always be declared as static</a:t>
            </a:r>
          </a:p>
          <a:p>
            <a:r>
              <a:rPr lang="en-US" sz="2800" dirty="0"/>
              <a:t>PHP "overloading" is a lot different from most languages "overloading"</a:t>
            </a:r>
          </a:p>
          <a:p>
            <a:pPr lvl="1"/>
            <a:r>
              <a:rPr lang="en-US" sz="2800" dirty="0"/>
              <a:t>Usually it means the ability to declare two methods with different sets of parameters but same names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xmlns="" val="1909961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 Iteration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PHP provides a way for object to be iterated trough as a list of items (array)</a:t>
            </a:r>
          </a:p>
          <a:p>
            <a:pPr lvl="1"/>
            <a:r>
              <a:rPr lang="en-US" smtClean="0"/>
              <a:t>foreach can be used</a:t>
            </a:r>
          </a:p>
          <a:p>
            <a:pPr lvl="1"/>
            <a:r>
              <a:rPr lang="en-US" smtClean="0"/>
              <a:t>By default iterates all visible properties</a:t>
            </a:r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xmlns="" val="4188378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4" y="1295400"/>
            <a:ext cx="9448798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Overloading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624444" y="2278927"/>
            <a:ext cx="8938472" cy="692873"/>
          </a:xfrm>
        </p:spPr>
        <p:txBody>
          <a:bodyPr/>
          <a:lstStyle/>
          <a:p>
            <a:r>
              <a:rPr lang="en-US" dirty="0" smtClean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xmlns="" val="2933657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 Iteration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2" y="1058333"/>
            <a:ext cx="11201400" cy="5113867"/>
          </a:xfrm>
        </p:spPr>
        <p:txBody>
          <a:bodyPr/>
          <a:lstStyle/>
          <a:p>
            <a:pPr>
              <a:lnSpc>
                <a:spcPts val="3400"/>
              </a:lnSpc>
            </a:pPr>
            <a:r>
              <a:rPr lang="en-US" sz="2800" dirty="0"/>
              <a:t>To take object iteration a step further, you can implement one of the PHP interfaces</a:t>
            </a:r>
          </a:p>
          <a:p>
            <a:pPr lvl="1">
              <a:lnSpc>
                <a:spcPts val="3400"/>
              </a:lnSpc>
            </a:pPr>
            <a:r>
              <a:rPr lang="en-US" sz="2800" dirty="0"/>
              <a:t>Provided by the Standard PHP Library</a:t>
            </a:r>
          </a:p>
          <a:p>
            <a:pPr lvl="1">
              <a:lnSpc>
                <a:spcPts val="3400"/>
              </a:lnSpc>
            </a:pPr>
            <a:r>
              <a:rPr lang="en-US" sz="2800" dirty="0"/>
              <a:t>Allows the objects to decide what to show and what not</a:t>
            </a:r>
          </a:p>
          <a:p>
            <a:pPr lvl="1">
              <a:lnSpc>
                <a:spcPts val="3400"/>
              </a:lnSpc>
            </a:pPr>
            <a:r>
              <a:rPr lang="en-US" sz="2800" dirty="0"/>
              <a:t>Some provided interfaces:</a:t>
            </a:r>
          </a:p>
          <a:p>
            <a:pPr lvl="2">
              <a:lnSpc>
                <a:spcPts val="3400"/>
              </a:lnSpc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Iterator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/>
              <a:t>– very long to implement but provides dull features</a:t>
            </a:r>
          </a:p>
          <a:p>
            <a:pPr lvl="2">
              <a:lnSpc>
                <a:spcPts val="3400"/>
              </a:lnSpc>
            </a:pP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IteratorAggregate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/>
              <a:t>– simple version of Iterator interface</a:t>
            </a:r>
          </a:p>
          <a:p>
            <a:pPr lvl="2">
              <a:lnSpc>
                <a:spcPts val="3400"/>
              </a:lnSpc>
            </a:pP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ArrayIterator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DirectoryIterator</a:t>
            </a:r>
            <a:r>
              <a:rPr lang="en-US" sz="2400" dirty="0"/>
              <a:t>, etc.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xmlns="" val="1348781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 Cloning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object can be cloned with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clone</a:t>
            </a:r>
            <a:r>
              <a:rPr lang="en-US" dirty="0" smtClean="0"/>
              <a:t> keyword</a:t>
            </a:r>
          </a:p>
          <a:p>
            <a:pPr>
              <a:spcBef>
                <a:spcPct val="70000"/>
              </a:spcBef>
            </a:pPr>
            <a:endParaRPr lang="en-US" dirty="0" smtClean="0"/>
          </a:p>
          <a:p>
            <a:pPr lvl="1"/>
            <a:r>
              <a:rPr lang="en-US" dirty="0" smtClean="0"/>
              <a:t>This will create new independent object</a:t>
            </a:r>
          </a:p>
          <a:p>
            <a:r>
              <a:rPr lang="en-US" dirty="0" smtClean="0"/>
              <a:t>Creating a copy of an object with fully replicated properties is not always the wanted behavior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065212" y="1801981"/>
            <a:ext cx="10591800" cy="9198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$obj1 = new A();</a:t>
            </a: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$obj2 = clone $obj1;</a:t>
            </a:r>
          </a:p>
        </p:txBody>
      </p:sp>
    </p:spTree>
    <p:extLst>
      <p:ext uri="{BB962C8B-B14F-4D97-AF65-F5344CB8AC3E}">
        <p14:creationId xmlns:p14="http://schemas.microsoft.com/office/powerpoint/2010/main" xmlns="" val="924453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 Cloning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12" y="914400"/>
            <a:ext cx="11201400" cy="5638800"/>
          </a:xfrm>
        </p:spPr>
        <p:txBody>
          <a:bodyPr/>
          <a:lstStyle/>
          <a:p>
            <a:pPr marL="342900" lvl="1" indent="-342900"/>
            <a:r>
              <a:rPr lang="en-US" sz="2800" dirty="0"/>
              <a:t>A class can implement the magic method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__clone </a:t>
            </a:r>
            <a:r>
              <a:rPr lang="en-US" sz="2800" dirty="0"/>
              <a:t>which is called for the newly created object</a:t>
            </a:r>
          </a:p>
          <a:p>
            <a:pPr marL="342900" lvl="1" indent="-342900"/>
            <a:r>
              <a:rPr lang="en-US" sz="2800" dirty="0"/>
              <a:t>Called "clone constructor"</a:t>
            </a:r>
          </a:p>
          <a:p>
            <a:pPr marL="342900" lvl="1" indent="-342900"/>
            <a:r>
              <a:rPr lang="en-US" sz="2800" dirty="0"/>
              <a:t>Allows necessary changes to be done on the newly created object</a:t>
            </a:r>
          </a:p>
          <a:p>
            <a:pPr marL="342900" lvl="1" indent="-342900"/>
            <a:r>
              <a:rPr lang="en-US" sz="2800" dirty="0"/>
              <a:t>Example: Object holding reference to resource – the new object must have new references, instead of copies </a:t>
            </a:r>
          </a:p>
          <a:p>
            <a:pPr marL="342900" lvl="1" indent="-342900"/>
            <a:r>
              <a:rPr lang="en-US" sz="2800" dirty="0"/>
              <a:t>Example: Object holding reference to another object that must not be copied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xmlns="" val="1644807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69281" y="685800"/>
            <a:ext cx="9448798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Cloning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624444" y="1589500"/>
            <a:ext cx="8938472" cy="692873"/>
          </a:xfrm>
        </p:spPr>
        <p:txBody>
          <a:bodyPr/>
          <a:lstStyle/>
          <a:p>
            <a:r>
              <a:rPr lang="en-US" dirty="0" smtClean="0"/>
              <a:t>Live Demo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39083" y="2667000"/>
            <a:ext cx="5309194" cy="40511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1859340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Serializing Objects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066800"/>
            <a:ext cx="11049000" cy="5410200"/>
          </a:xfrm>
        </p:spPr>
        <p:txBody>
          <a:bodyPr/>
          <a:lstStyle/>
          <a:p>
            <a:r>
              <a:rPr lang="en-US" dirty="0" smtClean="0"/>
              <a:t>Serializing is the process of transforming an object into a string, that can be stored</a:t>
            </a:r>
          </a:p>
          <a:p>
            <a:pPr lvl="1"/>
            <a:r>
              <a:rPr lang="en-US" dirty="0" smtClean="0"/>
              <a:t>This string can be used to restore the object</a:t>
            </a:r>
          </a:p>
          <a:p>
            <a:pPr lvl="1"/>
            <a:r>
              <a:rPr lang="en-US" dirty="0" smtClean="0"/>
              <a:t>Useful for storing objects in session data</a:t>
            </a:r>
          </a:p>
          <a:p>
            <a:pPr lvl="1"/>
            <a:r>
              <a:rPr lang="en-US" dirty="0" smtClean="0"/>
              <a:t>Saves only properties values and class names – no methods</a:t>
            </a:r>
          </a:p>
          <a:p>
            <a:pPr lvl="1"/>
            <a:r>
              <a:rPr lang="en-US" dirty="0" smtClean="0"/>
              <a:t>PHP provides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serialize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unserialize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functions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xmlns="" val="682857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Serializing Objects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12" y="1066800"/>
            <a:ext cx="11125200" cy="5334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serialize ($object)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– returns string, representing the object</a:t>
            </a:r>
          </a:p>
          <a:p>
            <a:pPr>
              <a:defRPr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unserialize ($string)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– returns new object, that is restored from the serialized string</a:t>
            </a:r>
          </a:p>
          <a:p>
            <a:pPr>
              <a:defRPr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unserialize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requires the class to be defined before calling it</a:t>
            </a:r>
          </a:p>
        </p:txBody>
      </p:sp>
    </p:spTree>
    <p:extLst>
      <p:ext uri="{BB962C8B-B14F-4D97-AF65-F5344CB8AC3E}">
        <p14:creationId xmlns:p14="http://schemas.microsoft.com/office/powerpoint/2010/main" xmlns="" val="290834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69281" y="838200"/>
            <a:ext cx="9448798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Serialization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624444" y="1741900"/>
            <a:ext cx="8938472" cy="692873"/>
          </a:xfrm>
        </p:spPr>
        <p:txBody>
          <a:bodyPr/>
          <a:lstStyle/>
          <a:p>
            <a:r>
              <a:rPr lang="en-US" dirty="0" smtClean="0"/>
              <a:t>Live Demo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13212" y="2743200"/>
            <a:ext cx="4495800" cy="3371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3819421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95748" y="1591865"/>
            <a:ext cx="10439400" cy="820600"/>
          </a:xfrm>
        </p:spPr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Classes And Objects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37012" y="3124200"/>
            <a:ext cx="4303059" cy="304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333666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Serializing Methods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/>
              <a:t>Before serializing and after </a:t>
            </a:r>
            <a:r>
              <a:rPr lang="en-US" sz="3000" dirty="0" err="1"/>
              <a:t>unserializing</a:t>
            </a:r>
            <a:r>
              <a:rPr lang="en-US" sz="3000" dirty="0"/>
              <a:t> PHP checks if the class has the magic methods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__sleep </a:t>
            </a:r>
            <a:r>
              <a:rPr lang="en-US" sz="3000" dirty="0"/>
              <a:t>and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__wakeup</a:t>
            </a:r>
          </a:p>
          <a:p>
            <a:pPr lvl="1"/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__sleep </a:t>
            </a:r>
            <a:r>
              <a:rPr lang="en-US" sz="2800" dirty="0"/>
              <a:t>allows the class to commit pending data, cleanup or define what needs to be stored if the object is very large</a:t>
            </a:r>
          </a:p>
          <a:p>
            <a:pPr lvl="2"/>
            <a:r>
              <a:rPr lang="en-US" sz="2600" dirty="0"/>
              <a:t>Should return array with names of properties to be stored</a:t>
            </a:r>
          </a:p>
          <a:p>
            <a:pPr lvl="1"/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__wakeup </a:t>
            </a:r>
            <a:r>
              <a:rPr lang="en-US" sz="2800" dirty="0"/>
              <a:t>allows the class to restore connections or other re-initialization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xmlns="" val="4245374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__sleep and __wakeup </a:t>
            </a:r>
            <a:endParaRPr lang="bg-BG" smtClean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31812" y="1151121"/>
            <a:ext cx="10591800" cy="54957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19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Connection {</a:t>
            </a:r>
          </a:p>
          <a:p>
            <a:pPr>
              <a:lnSpc>
                <a:spcPct val="95000"/>
              </a:lnSpc>
            </a:pPr>
            <a:r>
              <a:rPr lang="en-US" sz="19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protected $link;</a:t>
            </a:r>
          </a:p>
          <a:p>
            <a:pPr>
              <a:lnSpc>
                <a:spcPct val="95000"/>
              </a:lnSpc>
            </a:pPr>
            <a:r>
              <a:rPr lang="en-US" sz="19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private $server, $user, $pass, $</a:t>
            </a:r>
            <a:r>
              <a:rPr lang="en-US" sz="19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US" sz="19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95000"/>
              </a:lnSpc>
            </a:pPr>
            <a:endParaRPr lang="en-US" sz="1900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9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public function __construct($server, $user, $pass, $</a:t>
            </a:r>
            <a:r>
              <a:rPr lang="en-US" sz="19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US" sz="19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95000"/>
              </a:lnSpc>
            </a:pPr>
            <a:r>
              <a:rPr lang="en-US" sz="19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$this-&gt;server = $server;</a:t>
            </a:r>
          </a:p>
          <a:p>
            <a:pPr>
              <a:lnSpc>
                <a:spcPct val="95000"/>
              </a:lnSpc>
            </a:pPr>
            <a:r>
              <a:rPr lang="en-US" sz="19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$this-&gt;user = $user; </a:t>
            </a:r>
          </a:p>
          <a:p>
            <a:pPr>
              <a:lnSpc>
                <a:spcPct val="95000"/>
              </a:lnSpc>
            </a:pPr>
            <a:r>
              <a:rPr lang="en-US" sz="19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$this-&gt;pass = $pass;</a:t>
            </a:r>
          </a:p>
          <a:p>
            <a:pPr>
              <a:lnSpc>
                <a:spcPct val="95000"/>
              </a:lnSpc>
            </a:pPr>
            <a:r>
              <a:rPr lang="en-US" sz="19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$this-&gt;</a:t>
            </a:r>
            <a:r>
              <a:rPr lang="en-US" sz="19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US" sz="19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$</a:t>
            </a:r>
            <a:r>
              <a:rPr lang="en-US" sz="19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US" sz="19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95000"/>
              </a:lnSpc>
            </a:pPr>
            <a:r>
              <a:rPr lang="en-US" sz="19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$this-&gt;connect();		</a:t>
            </a:r>
            <a:br>
              <a:rPr lang="en-US" sz="19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>
              <a:lnSpc>
                <a:spcPct val="95000"/>
              </a:lnSpc>
            </a:pPr>
            <a:endParaRPr lang="en-US" sz="1900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9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private function connect () {</a:t>
            </a:r>
          </a:p>
          <a:p>
            <a:pPr>
              <a:lnSpc>
                <a:spcPct val="95000"/>
              </a:lnSpc>
            </a:pPr>
            <a:r>
              <a:rPr lang="en-US" sz="19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$this-&gt;link = </a:t>
            </a:r>
            <a:r>
              <a:rPr lang="en-US" sz="19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mysql_connect</a:t>
            </a:r>
            <a:r>
              <a:rPr lang="en-US" sz="19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</a:p>
          <a:p>
            <a:pPr>
              <a:lnSpc>
                <a:spcPct val="95000"/>
              </a:lnSpc>
            </a:pPr>
            <a:r>
              <a:rPr lang="en-US" sz="19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$this-&gt;server, $this-&gt;user, </a:t>
            </a:r>
          </a:p>
          <a:p>
            <a:pPr>
              <a:lnSpc>
                <a:spcPct val="95000"/>
              </a:lnSpc>
            </a:pPr>
            <a:r>
              <a:rPr lang="en-US" sz="19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$this-&gt;pass);</a:t>
            </a:r>
          </a:p>
          <a:p>
            <a:pPr>
              <a:lnSpc>
                <a:spcPct val="95000"/>
              </a:lnSpc>
            </a:pPr>
            <a:r>
              <a:rPr lang="en-US" sz="19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9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mysql_select_db</a:t>
            </a:r>
            <a:r>
              <a:rPr lang="en-US" sz="19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($this-&gt;</a:t>
            </a:r>
            <a:r>
              <a:rPr lang="en-US" sz="19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US" sz="19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$this-&gt;link);</a:t>
            </a:r>
            <a:br>
              <a:rPr lang="en-US" sz="19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>
              <a:lnSpc>
                <a:spcPct val="95000"/>
              </a:lnSpc>
            </a:pPr>
            <a:r>
              <a:rPr lang="en-US" sz="19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 continues on next slide</a:t>
            </a:r>
          </a:p>
        </p:txBody>
      </p:sp>
    </p:spTree>
    <p:extLst>
      <p:ext uri="{BB962C8B-B14F-4D97-AF65-F5344CB8AC3E}">
        <p14:creationId xmlns:p14="http://schemas.microsoft.com/office/powerpoint/2010/main" xmlns="" val="1480563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__sleep and __wakeup</a:t>
            </a:r>
            <a:endParaRPr lang="bg-BG" smtClean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379412" y="1151121"/>
            <a:ext cx="10591800" cy="35513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19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 continues from previous slide</a:t>
            </a:r>
          </a:p>
          <a:p>
            <a:pPr>
              <a:lnSpc>
                <a:spcPct val="95000"/>
              </a:lnSpc>
            </a:pPr>
            <a:r>
              <a:rPr lang="en-US" sz="19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>
              <a:lnSpc>
                <a:spcPct val="95000"/>
              </a:lnSpc>
            </a:pPr>
            <a:r>
              <a:rPr lang="en-US" sz="19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public function __sleep () {</a:t>
            </a:r>
          </a:p>
          <a:p>
            <a:pPr>
              <a:lnSpc>
                <a:spcPct val="95000"/>
              </a:lnSpc>
            </a:pPr>
            <a:r>
              <a:rPr lang="en-US" sz="19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// skip serializing $link</a:t>
            </a:r>
          </a:p>
          <a:p>
            <a:pPr>
              <a:lnSpc>
                <a:spcPct val="95000"/>
              </a:lnSpc>
            </a:pPr>
            <a:r>
              <a:rPr lang="en-US" sz="19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return array ('server', 'user', </a:t>
            </a:r>
          </a:p>
          <a:p>
            <a:pPr>
              <a:lnSpc>
                <a:spcPct val="95000"/>
              </a:lnSpc>
            </a:pPr>
            <a:r>
              <a:rPr lang="en-US" sz="19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'pass', '</a:t>
            </a:r>
            <a:r>
              <a:rPr lang="en-US" sz="19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US" sz="19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');</a:t>
            </a:r>
            <a:br>
              <a:rPr lang="en-US" sz="19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>
              <a:lnSpc>
                <a:spcPct val="95000"/>
              </a:lnSpc>
            </a:pPr>
            <a:endParaRPr lang="en-US" sz="1900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9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public function __wakeup () {</a:t>
            </a:r>
          </a:p>
          <a:p>
            <a:pPr>
              <a:lnSpc>
                <a:spcPct val="95000"/>
              </a:lnSpc>
            </a:pPr>
            <a:r>
              <a:rPr lang="en-US" sz="19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$this-&gt;connect();</a:t>
            </a:r>
            <a:br>
              <a:rPr lang="en-US" sz="19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>
              <a:lnSpc>
                <a:spcPct val="95000"/>
              </a:lnSpc>
            </a:pPr>
            <a:r>
              <a:rPr lang="en-US" sz="19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728654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Namespaces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914400"/>
            <a:ext cx="10591800" cy="5638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800" dirty="0"/>
              <a:t>Namespaces in PHP are designed to resolve scope problems in large PHP libraries 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2800" dirty="0"/>
              <a:t>Simplify development in object oriented environment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2800" dirty="0"/>
              <a:t>Clears the code – no long classes names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800" dirty="0"/>
              <a:t>In PHP all classes declarations are global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2800" dirty="0"/>
              <a:t>Namespaces allow to have two classes with same name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2800" dirty="0"/>
              <a:t>Old approach was </a:t>
            </a:r>
            <a:r>
              <a:rPr lang="en-US" sz="2600" dirty="0"/>
              <a:t>adding prefixes to class </a:t>
            </a:r>
            <a:r>
              <a:rPr lang="en-US" sz="2600" dirty="0" smtClean="0"/>
              <a:t>names</a:t>
            </a:r>
            <a:br>
              <a:rPr lang="en-US" sz="2600" dirty="0" smtClean="0"/>
            </a:br>
            <a:r>
              <a:rPr lang="en-US" sz="2600" dirty="0" smtClean="0"/>
              <a:t> </a:t>
            </a:r>
            <a:r>
              <a:rPr lang="en-US" sz="2600" dirty="0"/>
              <a:t>(Like the 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_* functions</a:t>
            </a:r>
            <a:r>
              <a:rPr lang="en-US" sz="2600" dirty="0"/>
              <a:t>)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Available since PHP 5.3</a:t>
            </a:r>
            <a:endParaRPr lang="bg-BG" sz="28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8088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Namespace Definition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/>
              <a:t>Namespaces are declared with the 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namespace</a:t>
            </a:r>
            <a:r>
              <a:rPr lang="en-US" sz="3000" dirty="0"/>
              <a:t> keyword</a:t>
            </a:r>
          </a:p>
          <a:p>
            <a:pPr lvl="1"/>
            <a:r>
              <a:rPr lang="en-US" sz="2800" dirty="0"/>
              <a:t>Should be always in the beginning of the </a:t>
            </a:r>
            <a:r>
              <a:rPr lang="en-US" sz="2800" dirty="0" smtClean="0"/>
              <a:t>file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Namespace can contain classes, constants, functions but no free code</a:t>
            </a:r>
            <a:endParaRPr lang="bg-BG" sz="2800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96924" y="2514600"/>
            <a:ext cx="10591800" cy="26741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namespace Project;</a:t>
            </a:r>
          </a:p>
          <a:p>
            <a:pPr>
              <a:lnSpc>
                <a:spcPct val="95000"/>
              </a:lnSpc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MyTemplate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… }</a:t>
            </a: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print_headers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() { … }</a:t>
            </a: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xmlns="" val="2773936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Namespaces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Classes, function and etc. in a namespace are automatically prefixed with the name of the namespace</a:t>
            </a:r>
          </a:p>
          <a:p>
            <a:pPr lvl="1"/>
            <a:r>
              <a:rPr lang="en-US" dirty="0" smtClean="0"/>
              <a:t>So in the example we would use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Project\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MyTemplate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/>
              <a:t>to access the class</a:t>
            </a:r>
          </a:p>
          <a:p>
            <a:pPr lvl="1"/>
            <a:r>
              <a:rPr lang="en-US" dirty="0" smtClean="0"/>
              <a:t>Constants in namespaces are defined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dirty="0" smtClean="0"/>
              <a:t> keyword, not with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94812" y="4343400"/>
            <a:ext cx="2286000" cy="22860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1654029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Namespaces – Example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 </a:t>
            </a:r>
            <a:endParaRPr lang="bg-BG" smtClean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96924" y="1295400"/>
            <a:ext cx="10591800" cy="48963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file 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Project.php</a:t>
            </a: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namespace Project; </a:t>
            </a:r>
          </a:p>
          <a:p>
            <a:pPr>
              <a:lnSpc>
                <a:spcPct val="95000"/>
              </a:lnSpc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declare base classes and etc.</a:t>
            </a:r>
          </a:p>
          <a:p>
            <a:pPr>
              <a:lnSpc>
                <a:spcPct val="95000"/>
              </a:lnSpc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>
              <a:lnSpc>
                <a:spcPct val="95000"/>
              </a:lnSpc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file project/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db.php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95000"/>
              </a:lnSpc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namespace 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Project\DB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>
              <a:lnSpc>
                <a:spcPct val="95000"/>
              </a:lnSpc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declare DB interface for work with database</a:t>
            </a:r>
          </a:p>
          <a:p>
            <a:pPr>
              <a:lnSpc>
                <a:spcPct val="95000"/>
              </a:lnSpc>
            </a:pP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>
              <a:lnSpc>
                <a:spcPct val="95000"/>
              </a:lnSpc>
            </a:pP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file project/</a:t>
            </a:r>
            <a:r>
              <a:rPr lang="en-US" sz="20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0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mysql.php</a:t>
            </a:r>
            <a:endParaRPr lang="en-US" sz="2000" dirty="0" smtClean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namespace 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Project\DB\</a:t>
            </a:r>
            <a:r>
              <a:rPr lang="en-US" sz="20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95000"/>
              </a:lnSpc>
            </a:pP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implement the DB interface for </a:t>
            </a:r>
            <a:r>
              <a:rPr lang="en-US" sz="20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</a:t>
            </a:r>
            <a:endParaRPr lang="en-US" sz="2000" dirty="0" smtClean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>
              <a:lnSpc>
                <a:spcPct val="95000"/>
              </a:lnSpc>
            </a:pP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somewhere in the project</a:t>
            </a:r>
          </a:p>
          <a:p>
            <a:pPr>
              <a:lnSpc>
                <a:spcPct val="95000"/>
              </a:lnSpc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require "project/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mysql.php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pPr>
              <a:lnSpc>
                <a:spcPct val="95000"/>
              </a:lnSpc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$a = new 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Project\DB\</a:t>
            </a:r>
            <a:r>
              <a:rPr lang="en-US" sz="20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\Connection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95000"/>
              </a:lnSpc>
            </a:pP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Project\DB\</a:t>
            </a:r>
            <a:r>
              <a:rPr lang="en-US" sz="20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connect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xmlns="" val="1953303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Namespaces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12" y="914400"/>
            <a:ext cx="11811000" cy="5638800"/>
          </a:xfrm>
        </p:spPr>
        <p:txBody>
          <a:bodyPr/>
          <a:lstStyle/>
          <a:p>
            <a:r>
              <a:rPr lang="en-US" sz="3000" dirty="0"/>
              <a:t>The use operator allows aliasing namespaces </a:t>
            </a:r>
            <a:r>
              <a:rPr lang="en-US" sz="3000" dirty="0" smtClean="0"/>
              <a:t>names</a:t>
            </a:r>
          </a:p>
          <a:p>
            <a:endParaRPr lang="en-US" sz="3000" dirty="0"/>
          </a:p>
          <a:p>
            <a:pPr>
              <a:buFontTx/>
              <a:buNone/>
            </a:pPr>
            <a:endParaRPr lang="en-US" sz="3000" dirty="0"/>
          </a:p>
          <a:p>
            <a:pPr lvl="1">
              <a:spcBef>
                <a:spcPct val="100000"/>
              </a:spcBef>
            </a:pPr>
            <a:r>
              <a:rPr lang="en-US" sz="2800" dirty="0"/>
              <a:t>If new name is not specified the namespace is imported in the current context (global namespace)</a:t>
            </a:r>
          </a:p>
          <a:p>
            <a:pPr lvl="2"/>
            <a:endParaRPr lang="en-US" sz="2600" dirty="0"/>
          </a:p>
          <a:p>
            <a:pPr lvl="2"/>
            <a:endParaRPr lang="en-US" sz="2600" dirty="0"/>
          </a:p>
          <a:p>
            <a:r>
              <a:rPr lang="en-US" sz="3000" dirty="0"/>
              <a:t>Even if aliased, every class and function can be accessed at any time by full name</a:t>
            </a:r>
            <a:endParaRPr lang="bg-BG" dirty="0" smtClean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912812" y="1536349"/>
            <a:ext cx="10591800" cy="12707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Project\DB\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DBLink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$x = new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DBLink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::Connection();</a:t>
            </a:r>
          </a:p>
          <a:p>
            <a:pPr>
              <a:lnSpc>
                <a:spcPct val="95000"/>
              </a:lnSpc>
            </a:pP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DBLink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::connect();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912812" y="4044774"/>
            <a:ext cx="10591800" cy="12707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Project\DB\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$x = new MySQL::Connection();</a:t>
            </a: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MySQL::connect();</a:t>
            </a:r>
          </a:p>
        </p:txBody>
      </p:sp>
    </p:spTree>
    <p:extLst>
      <p:ext uri="{BB962C8B-B14F-4D97-AF65-F5344CB8AC3E}">
        <p14:creationId xmlns:p14="http://schemas.microsoft.com/office/powerpoint/2010/main" xmlns="" val="3854137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Global Namespace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default PHP works in the global namespace</a:t>
            </a:r>
          </a:p>
          <a:p>
            <a:pPr lvl="1"/>
            <a:r>
              <a:rPr lang="en-US" dirty="0" smtClean="0"/>
              <a:t>All the project is executed there</a:t>
            </a:r>
          </a:p>
          <a:p>
            <a:pPr lvl="1"/>
            <a:r>
              <a:rPr lang="en-US" dirty="0" smtClean="0"/>
              <a:t>Method from the global namespace can be referred to with empty scope operator</a:t>
            </a:r>
            <a:endParaRPr lang="bg-BG" dirty="0" smtClean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2" y="3581400"/>
            <a:ext cx="10591800" cy="26741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namespace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Project\Files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this is the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Project\\Files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fopen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function</a:t>
            </a: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fopen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(…) {</a:t>
            </a: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…</a:t>
            </a: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$f = ::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fopen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(…); // calls global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fopen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…</a:t>
            </a:r>
            <a:b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689382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Autoloading Classes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Usually every class is declared in separate file</a:t>
            </a:r>
          </a:p>
          <a:p>
            <a:pPr lvl="1"/>
            <a:r>
              <a:rPr lang="en-US" dirty="0" smtClean="0"/>
              <a:t>In big object oriented projects on every page you may have to include dozens of files</a:t>
            </a:r>
          </a:p>
          <a:p>
            <a:pPr lvl="1"/>
            <a:r>
              <a:rPr lang="en-US" dirty="0" smtClean="0"/>
              <a:t>You can define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autoload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function that is called when trying to access class that is not defined</a:t>
            </a:r>
          </a:p>
          <a:p>
            <a:pPr lvl="2"/>
            <a:r>
              <a:rPr lang="en-US" dirty="0" smtClean="0"/>
              <a:t>It can include the necessary file for the class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xmlns="" val="9818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Programming</a:t>
            </a:r>
            <a:endParaRPr lang="bg-BG" dirty="0" smtClean="0"/>
          </a:p>
        </p:txBody>
      </p:sp>
      <p:sp>
        <p:nvSpPr>
          <p:cNvPr id="111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7866" y="1168232"/>
            <a:ext cx="11804822" cy="5384968"/>
          </a:xfrm>
        </p:spPr>
        <p:txBody>
          <a:bodyPr>
            <a:normAutofit/>
          </a:bodyPr>
          <a:lstStyle/>
          <a:p>
            <a:r>
              <a:rPr lang="en-US" dirty="0"/>
              <a:t>The idea of Object Oriented Programming is to move the architecture of an application closer to real world</a:t>
            </a:r>
          </a:p>
          <a:p>
            <a:pPr lvl="1"/>
            <a:r>
              <a:rPr lang="en-US" dirty="0"/>
              <a:t>Classes are types of entities</a:t>
            </a:r>
          </a:p>
          <a:p>
            <a:pPr lvl="1"/>
            <a:r>
              <a:rPr lang="en-US" dirty="0"/>
              <a:t>Objects are single units of a given class</a:t>
            </a:r>
          </a:p>
          <a:p>
            <a:pPr lvl="1"/>
            <a:r>
              <a:rPr lang="en-US" dirty="0"/>
              <a:t>Example – </a:t>
            </a:r>
            <a:r>
              <a:rPr lang="en-US" dirty="0" smtClean="0"/>
              <a:t>Cat is </a:t>
            </a:r>
            <a:r>
              <a:rPr lang="en-US" dirty="0"/>
              <a:t>a class, your dog </a:t>
            </a:r>
            <a:r>
              <a:rPr lang="en-US" dirty="0" err="1" smtClean="0"/>
              <a:t>Sharo</a:t>
            </a:r>
            <a:r>
              <a:rPr lang="en-US" dirty="0" smtClean="0"/>
              <a:t> is </a:t>
            </a:r>
            <a:r>
              <a:rPr lang="en-US" dirty="0"/>
              <a:t>an object of class Dog</a:t>
            </a:r>
          </a:p>
          <a:p>
            <a:pPr lvl="1"/>
            <a:r>
              <a:rPr lang="en-US" dirty="0"/>
              <a:t>Classes have methods and properties</a:t>
            </a:r>
          </a:p>
          <a:p>
            <a:pPr lvl="1"/>
            <a:r>
              <a:rPr lang="en-US" dirty="0"/>
              <a:t>Classes and objects help to create well-structured application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437359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Autoload Example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Exceptions, thrown in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autoload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/>
              <a:t>cannot be caught and result in fatal error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96924" y="990600"/>
            <a:ext cx="10591800" cy="33758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__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autoload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($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class_name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$name = "includes/".$class_name.".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inc.php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if (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file_exists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($name))</a:t>
            </a: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include $name;</a:t>
            </a: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else</a:t>
            </a: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echo 'Class not found';</a:t>
            </a:r>
            <a:b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xmlns="" val="1286938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Late Static Binding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PHP 5.3 introduces the late static binding which allows to reference the called class in context of static</a:t>
            </a:r>
          </a:p>
          <a:p>
            <a:pPr lvl="1"/>
            <a:r>
              <a:rPr lang="en-US" dirty="0" smtClean="0"/>
              <a:t>In practice – this adds static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smtClean="0"/>
              <a:t> scope</a:t>
            </a:r>
          </a:p>
          <a:p>
            <a:pPr lvl="1"/>
            <a:r>
              <a:rPr lang="en-US" dirty="0" smtClean="0"/>
              <a:t>So if in the above example we use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static::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whoami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 smtClean="0"/>
              <a:t>in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test() </a:t>
            </a:r>
            <a:r>
              <a:rPr lang="en-US" dirty="0" smtClean="0"/>
              <a:t>method body we get output 'B'</a:t>
            </a:r>
          </a:p>
          <a:p>
            <a:pPr lvl="1">
              <a:buFontTx/>
              <a:buNone/>
            </a:pP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xmlns="" val="492593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OOP reproduces objects from the real world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Serves for better code organization</a:t>
            </a:r>
            <a:br>
              <a:rPr lang="en-US" sz="3200" dirty="0" smtClean="0"/>
            </a:br>
            <a:r>
              <a:rPr lang="en-US" sz="3200" dirty="0" smtClean="0"/>
              <a:t>and data grouping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Namespaces are like packages for different</a:t>
            </a:r>
            <a:br>
              <a:rPr lang="en-US" sz="3200" dirty="0" smtClean="0"/>
            </a:br>
            <a:r>
              <a:rPr lang="en-US" sz="3200" dirty="0" smtClean="0"/>
              <a:t>groups of code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Prevent from code collision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11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38038" y="1273518"/>
            <a:ext cx="3224360" cy="3224360"/>
          </a:xfrm>
          <a:prstGeom prst="rect">
            <a:avLst/>
          </a:prstGeom>
          <a:noFill/>
        </p:spPr>
      </p:pic>
      <p:grpSp>
        <p:nvGrpSpPr>
          <p:cNvPr id="7" name="Group 6"/>
          <p:cNvGrpSpPr/>
          <p:nvPr/>
        </p:nvGrpSpPr>
        <p:grpSpPr>
          <a:xfrm>
            <a:off x="8309225" y="4696475"/>
            <a:ext cx="3081986" cy="1628125"/>
            <a:chOff x="998778" y="2709000"/>
            <a:chExt cx="7687634" cy="3510730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4" cstate="screen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778" y="2709000"/>
              <a:ext cx="7687634" cy="351073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0" name="TextBox 9"/>
            <p:cNvSpPr txBox="1"/>
            <p:nvPr/>
          </p:nvSpPr>
          <p:spPr>
            <a:xfrm rot="21361232">
              <a:off x="1736106" y="3750828"/>
              <a:ext cx="6376595" cy="1457831"/>
            </a:xfrm>
            <a:prstGeom prst="rect">
              <a:avLst/>
            </a:prstGeom>
            <a:no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r>
                <a:rPr lang="en-US" sz="10700" b="1" dirty="0" smtClean="0">
                  <a:ln w="3175">
                    <a:solidFill>
                      <a:srgbClr val="FFFFFF">
                        <a:alpha val="50000"/>
                      </a:srgbClr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  <a:alpha val="49804"/>
                    </a:schemeClr>
                  </a:solidFill>
                  <a:effectLst>
                    <a:outerShdw blurRad="88900" sx="102000" sy="102000" algn="ctr" rotWithShape="0">
                      <a:prstClr val="black"/>
                    </a:outerShdw>
                  </a:effectLst>
                </a:rPr>
                <a:t>PHP &amp; MySQL</a:t>
              </a:r>
              <a:endParaRPr lang="en-US" sz="10700" b="1" dirty="0">
                <a:ln w="3175">
                  <a:solidFill>
                    <a:srgbClr val="FFFFFF">
                      <a:alpha val="50000"/>
                    </a:srgb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  <a:alpha val="49804"/>
                  </a:schemeClr>
                </a:solidFill>
                <a:effectLst>
                  <a:outerShdw blurRad="88900" sx="102000" sy="102000" algn="ctr" rotWithShape="0">
                    <a:prstClr val="black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671295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softuni.bg/trainings/fasttracks/details/1033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1008000"/>
          </a:xfrm>
        </p:spPr>
        <p:txBody>
          <a:bodyPr>
            <a:normAutofit/>
          </a:bodyPr>
          <a:lstStyle/>
          <a:p>
            <a:r>
              <a:rPr lang="en-US" dirty="0"/>
              <a:t>PHP &amp; </a:t>
            </a:r>
            <a:r>
              <a:rPr lang="en-US" dirty="0" smtClean="0"/>
              <a:t>MySQL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49309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4"/>
              </a:rPr>
              <a:t>PHP Manual</a:t>
            </a:r>
            <a:r>
              <a:rPr lang="en-US" sz="2000" dirty="0" smtClean="0"/>
              <a:t>" </a:t>
            </a:r>
            <a:r>
              <a:rPr lang="en-US" sz="2000" dirty="0"/>
              <a:t>by The PHP </a:t>
            </a:r>
            <a:r>
              <a:rPr lang="en-US" sz="2000" dirty="0" smtClean="0"/>
              <a:t>Group under </a:t>
            </a:r>
            <a:r>
              <a:rPr lang="en-US" sz="2000" dirty="0" smtClean="0">
                <a:hlinkClick r:id="rId5"/>
              </a:rPr>
              <a:t>CC-BY</a:t>
            </a:r>
            <a:r>
              <a:rPr lang="en-US" sz="2000" dirty="0" smtClean="0"/>
              <a:t> license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6"/>
              </a:rPr>
              <a:t>PHP and MySQL Web Development</a:t>
            </a:r>
            <a:r>
              <a:rPr lang="en-US" sz="2000" dirty="0" smtClean="0"/>
              <a:t>" course by </a:t>
            </a:r>
            <a:r>
              <a:rPr lang="en-US" sz="2000" noProof="1" smtClean="0"/>
              <a:t>Telerik Academy</a:t>
            </a:r>
            <a:r>
              <a:rPr lang="en-US" sz="2000" dirty="0" smtClean="0"/>
              <a:t> under </a:t>
            </a:r>
            <a:r>
              <a:rPr lang="en-US" sz="2000" dirty="0" smtClean="0">
                <a:hlinkClick r:id="rId7"/>
              </a:rPr>
              <a:t>CC-BY-NC-SA</a:t>
            </a:r>
            <a:r>
              <a:rPr lang="en-US" sz="2000" dirty="0" smtClean="0"/>
              <a:t>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54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2647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hlinkClick r:id="rId6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31241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in PHP</a:t>
            </a:r>
            <a:endParaRPr lang="bg-BG" dirty="0" smtClean="0"/>
          </a:p>
        </p:txBody>
      </p:sp>
      <p:sp>
        <p:nvSpPr>
          <p:cNvPr id="111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7866" y="1168232"/>
            <a:ext cx="11804822" cy="5689768"/>
          </a:xfrm>
        </p:spPr>
        <p:txBody>
          <a:bodyPr>
            <a:normAutofit/>
          </a:bodyPr>
          <a:lstStyle/>
          <a:p>
            <a:r>
              <a:rPr lang="en-US" dirty="0"/>
              <a:t>Declaring of a class in PHP can be done anywhere in the </a:t>
            </a:r>
            <a:r>
              <a:rPr lang="en-US" dirty="0" smtClean="0"/>
              <a:t>code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Two special methods: constructor and destructor</a:t>
            </a:r>
          </a:p>
          <a:p>
            <a:pPr lvl="2"/>
            <a:r>
              <a:rPr lang="en-US" dirty="0"/>
              <a:t>Executed when creating or destroying new </a:t>
            </a:r>
            <a:r>
              <a:rPr lang="en-US" dirty="0" smtClean="0"/>
              <a:t>objects </a:t>
            </a:r>
            <a:r>
              <a:rPr lang="en-US" dirty="0"/>
              <a:t>of this class</a:t>
            </a:r>
          </a:p>
          <a:p>
            <a:pPr lvl="2"/>
            <a:r>
              <a:rPr lang="en-US" dirty="0"/>
              <a:t>Used to initialize or cleanup properties and etc.</a:t>
            </a:r>
            <a:endParaRPr lang="bg-BG" dirty="0"/>
          </a:p>
          <a:p>
            <a:pPr lvl="1"/>
            <a:endParaRPr lang="bg-BG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1098677" y="1981200"/>
            <a:ext cx="10363200" cy="12707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//Methods and Properties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27316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in PHP</a:t>
            </a:r>
            <a:endParaRPr lang="bg-BG" dirty="0" smtClean="0"/>
          </a:p>
        </p:txBody>
      </p:sp>
      <p:sp>
        <p:nvSpPr>
          <p:cNvPr id="111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7866" y="1168232"/>
            <a:ext cx="11804822" cy="5689768"/>
          </a:xfrm>
        </p:spPr>
        <p:txBody>
          <a:bodyPr>
            <a:normAutofit/>
          </a:bodyPr>
          <a:lstStyle/>
          <a:p>
            <a:r>
              <a:rPr lang="en-US" dirty="0"/>
              <a:t>Class definition begins with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dirty="0"/>
              <a:t> keyword, followed by its name and methods and properties </a:t>
            </a:r>
            <a:r>
              <a:rPr lang="en-US" dirty="0" smtClean="0"/>
              <a:t>list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/>
              <a:t>Objects of class (instances) are created with the keyword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endParaRPr lang="bg-BG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989012" y="2438400"/>
            <a:ext cx="10363200" cy="30250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function boo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echo "This is Foo";</a:t>
            </a: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ct val="95000"/>
              </a:lnSpc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95000"/>
              </a:lnSpc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myFirstObject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Foo();</a:t>
            </a: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myFirstObject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-&gt;boo(); //Output: This is Foo</a:t>
            </a:r>
          </a:p>
        </p:txBody>
      </p:sp>
      <p:sp>
        <p:nvSpPr>
          <p:cNvPr id="2" name="Rounded Rectangular Callout 1"/>
          <p:cNvSpPr/>
          <p:nvPr/>
        </p:nvSpPr>
        <p:spPr>
          <a:xfrm>
            <a:off x="3275012" y="1524000"/>
            <a:ext cx="2438400" cy="612648"/>
          </a:xfrm>
          <a:prstGeom prst="wedgeRoundRectCallout">
            <a:avLst>
              <a:gd name="adj1" fmla="val -76258"/>
              <a:gd name="adj2" fmla="val 11882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Class Name</a:t>
            </a:r>
            <a:endParaRPr lang="bg-BG" sz="2800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5408612" y="2133600"/>
            <a:ext cx="2488399" cy="902289"/>
          </a:xfrm>
          <a:prstGeom prst="wedgeRoundRectCallout">
            <a:avLst>
              <a:gd name="adj1" fmla="val -77518"/>
              <a:gd name="adj2" fmla="val 5749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Object Method and body</a:t>
            </a:r>
            <a:endParaRPr lang="bg-BG" sz="28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6399212" y="4038600"/>
            <a:ext cx="2667000" cy="549089"/>
          </a:xfrm>
          <a:prstGeom prst="wedgeRoundRectCallout">
            <a:avLst>
              <a:gd name="adj1" fmla="val -78488"/>
              <a:gd name="adj2" fmla="val 6692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Object creating</a:t>
            </a:r>
            <a:endParaRPr lang="bg-BG" sz="28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5713412" y="5410200"/>
            <a:ext cx="3200400" cy="609779"/>
          </a:xfrm>
          <a:prstGeom prst="wedgeRoundRectCallout">
            <a:avLst>
              <a:gd name="adj1" fmla="val -87545"/>
              <a:gd name="adj2" fmla="val -6976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Call object method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xmlns="" val="2051326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  <a:endParaRPr lang="bg-BG" dirty="0" smtClean="0"/>
          </a:p>
        </p:txBody>
      </p:sp>
      <p:sp>
        <p:nvSpPr>
          <p:cNvPr id="111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7866" y="914400"/>
            <a:ext cx="11804822" cy="5943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Each class can have only one </a:t>
            </a:r>
            <a:r>
              <a:rPr lang="en-US" dirty="0" smtClean="0"/>
              <a:t>constructor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All parameters of the creating of the object are passed to the constructor</a:t>
            </a:r>
            <a:endParaRPr lang="bg-BG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984377" y="1600200"/>
            <a:ext cx="10591800" cy="37267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function __construct ($boo) {</a:t>
            </a: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echo $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boo;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function boo () {</a:t>
            </a: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echo "boo function";</a:t>
            </a: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myFirstObject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Foo("Constructor");//Output: Constructor</a:t>
            </a: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myFirstObject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-&gt;boo(); //Output: This is Foo</a:t>
            </a:r>
          </a:p>
        </p:txBody>
      </p:sp>
    </p:spTree>
    <p:extLst>
      <p:ext uri="{BB962C8B-B14F-4D97-AF65-F5344CB8AC3E}">
        <p14:creationId xmlns:p14="http://schemas.microsoft.com/office/powerpoint/2010/main" xmlns="" val="3270821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bg-BG" dirty="0" smtClean="0"/>
          </a:p>
        </p:txBody>
      </p:sp>
      <p:sp>
        <p:nvSpPr>
          <p:cNvPr id="111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7866" y="914400"/>
            <a:ext cx="11804822" cy="5943600"/>
          </a:xfrm>
        </p:spPr>
        <p:txBody>
          <a:bodyPr>
            <a:normAutofit lnSpcReduction="10000"/>
          </a:bodyPr>
          <a:lstStyle/>
          <a:p>
            <a:pPr>
              <a:spcBef>
                <a:spcPct val="50000"/>
              </a:spcBef>
            </a:pPr>
            <a:r>
              <a:rPr lang="en-US" sz="3200" dirty="0"/>
              <a:t>Class can have unlimited number of properties</a:t>
            </a:r>
          </a:p>
          <a:p>
            <a:pPr>
              <a:spcBef>
                <a:spcPct val="50000"/>
              </a:spcBef>
            </a:pPr>
            <a:endParaRPr lang="en-US" sz="3200" dirty="0"/>
          </a:p>
          <a:p>
            <a:pPr>
              <a:spcBef>
                <a:spcPct val="50000"/>
              </a:spcBef>
            </a:pPr>
            <a:endParaRPr lang="en-US" sz="3200" dirty="0"/>
          </a:p>
          <a:p>
            <a:pPr>
              <a:spcBef>
                <a:spcPct val="50000"/>
              </a:spcBef>
            </a:pPr>
            <a:endParaRPr lang="en-US" sz="3200" dirty="0"/>
          </a:p>
          <a:p>
            <a:pPr>
              <a:spcBef>
                <a:spcPct val="50000"/>
              </a:spcBef>
            </a:pPr>
            <a:endParaRPr lang="en-US" sz="3200" dirty="0"/>
          </a:p>
          <a:p>
            <a:pPr>
              <a:spcBef>
                <a:spcPct val="50000"/>
              </a:spcBef>
            </a:pPr>
            <a:endParaRPr lang="en-US" sz="3200" dirty="0"/>
          </a:p>
          <a:p>
            <a:pPr>
              <a:spcBef>
                <a:spcPct val="50000"/>
              </a:spcBef>
            </a:pPr>
            <a:r>
              <a:rPr lang="en-US" sz="3600" dirty="0"/>
              <a:t>The 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$this </a:t>
            </a:r>
            <a:r>
              <a:rPr lang="en-US" sz="3600" dirty="0"/>
              <a:t>variable points to the current object – called </a:t>
            </a:r>
            <a:r>
              <a:rPr lang="en-US" sz="36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execution context</a:t>
            </a:r>
            <a:endParaRPr lang="bg-BG" sz="3600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912812" y="1524000"/>
            <a:ext cx="10591800" cy="40776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$prop;</a:t>
            </a: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function __construct ($boo) {</a:t>
            </a: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$this-&gt;prop = $boo;</a:t>
            </a: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function boo () {</a:t>
            </a: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echo $this-&gt;prop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95000"/>
              </a:lnSpc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myFirstObject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Foo("This is Property");</a:t>
            </a: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myFirstObject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-&gt;boo(); //Output: This is Property</a:t>
            </a:r>
          </a:p>
        </p:txBody>
      </p:sp>
    </p:spTree>
    <p:extLst>
      <p:ext uri="{BB962C8B-B14F-4D97-AF65-F5344CB8AC3E}">
        <p14:creationId xmlns:p14="http://schemas.microsoft.com/office/powerpoint/2010/main" xmlns="" val="4091219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2699</Words>
  <Application>Microsoft Office PowerPoint</Application>
  <PresentationFormat>Custom</PresentationFormat>
  <Paragraphs>512</Paragraphs>
  <Slides>55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SoftUni 16x9</vt:lpstr>
      <vt:lpstr>Object-Oriented Programming in PHP</vt:lpstr>
      <vt:lpstr>Table of Contents</vt:lpstr>
      <vt:lpstr>Table of Contents</vt:lpstr>
      <vt:lpstr>Classes And Objects</vt:lpstr>
      <vt:lpstr>Object Oriented Programming</vt:lpstr>
      <vt:lpstr>Classes in PHP</vt:lpstr>
      <vt:lpstr>Classes in PHP</vt:lpstr>
      <vt:lpstr>Constructors</vt:lpstr>
      <vt:lpstr>Properties</vt:lpstr>
      <vt:lpstr>$this </vt:lpstr>
      <vt:lpstr>More About Properties</vt:lpstr>
      <vt:lpstr>Destructor</vt:lpstr>
      <vt:lpstr>Classes And Objects</vt:lpstr>
      <vt:lpstr>Scope</vt:lpstr>
      <vt:lpstr>Scope Example</vt:lpstr>
      <vt:lpstr>Inheritance</vt:lpstr>
      <vt:lpstr>Protected</vt:lpstr>
      <vt:lpstr>Overriding</vt:lpstr>
      <vt:lpstr>Parent Class</vt:lpstr>
      <vt:lpstr>The static Keyword</vt:lpstr>
      <vt:lpstr>The static Keyword</vt:lpstr>
      <vt:lpstr>Class Constants</vt:lpstr>
      <vt:lpstr>Class Constants</vt:lpstr>
      <vt:lpstr>Abstraction</vt:lpstr>
      <vt:lpstr>Abstraction</vt:lpstr>
      <vt:lpstr>Interfaces</vt:lpstr>
      <vt:lpstr>Interface</vt:lpstr>
      <vt:lpstr>Overloading</vt:lpstr>
      <vt:lpstr>Overloading Methods</vt:lpstr>
      <vt:lpstr>Overloading Methods</vt:lpstr>
      <vt:lpstr>Object Iteration</vt:lpstr>
      <vt:lpstr>Overloading</vt:lpstr>
      <vt:lpstr>Object Iteration</vt:lpstr>
      <vt:lpstr>Object Cloning</vt:lpstr>
      <vt:lpstr>Object Cloning</vt:lpstr>
      <vt:lpstr>Cloning</vt:lpstr>
      <vt:lpstr>Serializing Objects</vt:lpstr>
      <vt:lpstr>Serializing Objects</vt:lpstr>
      <vt:lpstr>Serialization</vt:lpstr>
      <vt:lpstr>Serializing Methods</vt:lpstr>
      <vt:lpstr>__sleep and __wakeup </vt:lpstr>
      <vt:lpstr>__sleep and __wakeup</vt:lpstr>
      <vt:lpstr>Namespaces</vt:lpstr>
      <vt:lpstr>Namespace Definition</vt:lpstr>
      <vt:lpstr>Namespaces</vt:lpstr>
      <vt:lpstr>Namespaces – Example</vt:lpstr>
      <vt:lpstr>Using Namespaces</vt:lpstr>
      <vt:lpstr>Global Namespace</vt:lpstr>
      <vt:lpstr>Autoloading Classes</vt:lpstr>
      <vt:lpstr>Autoload Example</vt:lpstr>
      <vt:lpstr>Late Static Binding</vt:lpstr>
      <vt:lpstr>Summary</vt:lpstr>
      <vt:lpstr>PHP &amp; MySQL</vt:lpstr>
      <vt:lpstr>License</vt:lpstr>
      <vt:lpstr>Free Trainings @ Software University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&amp; MySQL Course</dc:title>
  <dc:subject>C# Basics Course</dc:subject>
  <dc:creator/>
  <cp:keywords>PHP, Web,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2014-06-27T15:13:43Z</dcterms:modified>
  <cp:category>programming, PHP, Web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