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394" r:id="rId4"/>
    <p:sldId id="400" r:id="rId5"/>
    <p:sldId id="401" r:id="rId6"/>
    <p:sldId id="402" r:id="rId7"/>
    <p:sldId id="403" r:id="rId8"/>
    <p:sldId id="404" r:id="rId9"/>
    <p:sldId id="405" r:id="rId10"/>
    <p:sldId id="408" r:id="rId11"/>
    <p:sldId id="409" r:id="rId12"/>
    <p:sldId id="406" r:id="rId13"/>
    <p:sldId id="410" r:id="rId14"/>
    <p:sldId id="411" r:id="rId15"/>
    <p:sldId id="407" r:id="rId16"/>
    <p:sldId id="351" r:id="rId17"/>
    <p:sldId id="412" r:id="rId18"/>
    <p:sldId id="414" r:id="rId19"/>
    <p:sldId id="415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29-05-2014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29-05-2014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B86E-FBD8-46CB-9679-0F62549CAC7B}" type="datetime1">
              <a:rPr lang="en-US" smtClean="0"/>
              <a:t>29-05-2014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CDF7-C5B6-4809-B82A-54D40ECB5FFC}" type="datetime1">
              <a:rPr lang="en-US" smtClean="0"/>
              <a:t>29-05-2014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SoftUniCon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74587"/>
            <a:ext cx="7382341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Databases and</a:t>
            </a:r>
            <a:br>
              <a:rPr lang="en-US" dirty="0" smtClean="0"/>
            </a:br>
            <a:r>
              <a:rPr lang="en-US" dirty="0" smtClean="0"/>
              <a:t>MySQL: First Steps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628510"/>
            <a:ext cx="7382341" cy="1333890"/>
          </a:xfrm>
        </p:spPr>
        <p:txBody>
          <a:bodyPr>
            <a:normAutofit/>
          </a:bodyPr>
          <a:lstStyle/>
          <a:p>
            <a:r>
              <a:rPr lang="en-US" dirty="0" smtClean="0"/>
              <a:t>MySQL, </a:t>
            </a:r>
            <a:r>
              <a:rPr lang="en-US" noProof="1" smtClean="0"/>
              <a:t>phpMyAdmin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MySQL Workbench, 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21681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91581"/>
            <a:ext cx="3187612" cy="444343"/>
          </a:xfrm>
        </p:spPr>
        <p:txBody>
          <a:bodyPr/>
          <a:lstStyle/>
          <a:p>
            <a:r>
              <a:rPr lang="en-US" dirty="0" smtClean="0"/>
              <a:t>Inspiration Manager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269269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 descr="-&quot;Relational"/>
          <p:cNvPicPr>
            <a:picLocks noChangeAspect="1" noChangeArrowheads="1"/>
          </p:cNvPicPr>
          <p:nvPr/>
        </p:nvPicPr>
        <p:blipFill>
          <a:blip r:embed="rId9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36" y="4372386"/>
            <a:ext cx="3695476" cy="1952213"/>
          </a:xfrm>
          <a:prstGeom prst="rect">
            <a:avLst/>
          </a:prstGeom>
          <a:noFill/>
        </p:spPr>
      </p:pic>
      <p:pic>
        <p:nvPicPr>
          <p:cNvPr id="15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3948026" y="4414182"/>
            <a:ext cx="3524130" cy="184084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6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4057747" y="3477046"/>
            <a:ext cx="1890811" cy="1890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fr-FR" dirty="0" smtClean="0"/>
              <a:t>phpMyAdmin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864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5362" name="Picture 2" descr="http://docs.rackspace.com/cdb/api/v1.0/cdb-getting-started/content/figures/1/images/phpMyAdm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8884" y="967940"/>
            <a:ext cx="7673128" cy="36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2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Workbench is free open-source</a:t>
            </a:r>
            <a:br>
              <a:rPr lang="en-US" dirty="0" smtClean="0"/>
            </a:br>
            <a:r>
              <a:rPr lang="en-US" dirty="0" smtClean="0"/>
              <a:t>GUI administration tool for MySQL</a:t>
            </a:r>
          </a:p>
          <a:p>
            <a:pPr lvl="1"/>
            <a:r>
              <a:rPr lang="en-US" dirty="0"/>
              <a:t>Execute SQL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/>
              <a:t>/ edit table data</a:t>
            </a:r>
          </a:p>
          <a:p>
            <a:pPr lvl="1"/>
            <a:r>
              <a:rPr lang="en-US" dirty="0" smtClean="0"/>
              <a:t>Create / modify relational schema</a:t>
            </a:r>
          </a:p>
          <a:p>
            <a:pPr lvl="1"/>
            <a:r>
              <a:rPr lang="en-US" dirty="0" smtClean="0"/>
              <a:t>DB design  (E/R diagrams)</a:t>
            </a:r>
          </a:p>
          <a:p>
            <a:pPr lvl="2"/>
            <a:r>
              <a:rPr lang="en-US" dirty="0" smtClean="0"/>
              <a:t>Forward / reverse engineering</a:t>
            </a:r>
          </a:p>
          <a:p>
            <a:pPr lvl="1"/>
            <a:r>
              <a:rPr lang="en-US" dirty="0" smtClean="0"/>
              <a:t>Visualize query plan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Workbench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452" y="1335530"/>
            <a:ext cx="3222160" cy="185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966" y="3561690"/>
            <a:ext cx="4109133" cy="28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34" y="1371600"/>
            <a:ext cx="9924446" cy="4876800"/>
          </a:xfrm>
          <a:prstGeom prst="roundRect">
            <a:avLst>
              <a:gd name="adj" fmla="val 1139"/>
            </a:avLst>
          </a:prstGeom>
        </p:spPr>
      </p:pic>
    </p:spTree>
    <p:extLst>
      <p:ext uri="{BB962C8B-B14F-4D97-AF65-F5344CB8AC3E}">
        <p14:creationId xmlns:p14="http://schemas.microsoft.com/office/powerpoint/2010/main" val="20262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lvl="1">
              <a:lnSpc>
                <a:spcPct val="114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/>
              <a:t> (filtering)</a:t>
            </a:r>
          </a:p>
          <a:p>
            <a:pPr lvl="1">
              <a:lnSpc>
                <a:spcPct val="114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 smtClean="0"/>
              <a:t> (joining tables)</a:t>
            </a:r>
          </a:p>
          <a:p>
            <a:pPr lvl="1">
              <a:lnSpc>
                <a:spcPct val="114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dirty="0" smtClean="0"/>
              <a:t> (grouping)</a:t>
            </a:r>
          </a:p>
          <a:p>
            <a:pPr>
              <a:lnSpc>
                <a:spcPct val="114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</a:p>
          <a:p>
            <a:pPr>
              <a:lnSpc>
                <a:spcPct val="114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>
              <a:lnSpc>
                <a:spcPct val="114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917196"/>
            <a:ext cx="3797594" cy="5255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012" y="3505200"/>
            <a:ext cx="26670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012" y="1584511"/>
            <a:ext cx="2667000" cy="549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012" y="4603139"/>
            <a:ext cx="2667000" cy="730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449" y="2514600"/>
            <a:ext cx="2661563" cy="5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</a:t>
            </a:r>
            <a:r>
              <a:rPr lang="fr-FR" dirty="0" smtClean="0"/>
              <a:t>Workbench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84" y="632261"/>
            <a:ext cx="6758728" cy="38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3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://softuni.bg/SoftUniConf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Databases </a:t>
            </a:r>
            <a:r>
              <a:rPr lang="en-US" dirty="0" smtClean="0"/>
              <a:t>and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TODO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93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5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5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MySQL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open-source</a:t>
            </a:r>
            <a:r>
              <a:rPr lang="en-US" dirty="0" smtClean="0"/>
              <a:t> DB server (RDBMS)</a:t>
            </a:r>
          </a:p>
          <a:p>
            <a:pPr lvl="1"/>
            <a:r>
              <a:rPr lang="en-US" dirty="0" smtClean="0"/>
              <a:t>World's most-popular open-source database</a:t>
            </a:r>
          </a:p>
          <a:p>
            <a:pPr lvl="1"/>
            <a:r>
              <a:rPr lang="en-US" dirty="0" smtClean="0"/>
              <a:t>Mostly used to power web sites and small apps</a:t>
            </a:r>
          </a:p>
          <a:p>
            <a:pPr lvl="1"/>
            <a:r>
              <a:rPr lang="en-US" dirty="0" smtClean="0"/>
              <a:t>Supports concurrency,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transactions </a:t>
            </a:r>
            <a:r>
              <a:rPr lang="en-US" dirty="0" smtClean="0"/>
              <a:t>(full ACID)</a:t>
            </a:r>
          </a:p>
          <a:p>
            <a:pPr lvl="1"/>
            <a:r>
              <a:rPr lang="en-US" dirty="0" smtClean="0"/>
              <a:t>Stored procedures, views, triggers, partitioning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clustering </a:t>
            </a:r>
            <a:r>
              <a:rPr lang="en-US" dirty="0"/>
              <a:t>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Free and paid editions</a:t>
            </a:r>
          </a:p>
          <a:p>
            <a:pPr lvl="1"/>
            <a:r>
              <a:rPr lang="en-US" dirty="0" smtClean="0"/>
              <a:t>Community Server, Enterprise, Cluster CGE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MySQL?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967">
            <a:off x="8594253" y="1669974"/>
            <a:ext cx="3017041" cy="1798893"/>
          </a:xfrm>
          <a:prstGeom prst="roundRect">
            <a:avLst>
              <a:gd name="adj" fmla="val 2538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25556" lon="20438262" rev="29513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4248013"/>
            <a:ext cx="3096657" cy="1619388"/>
          </a:xfrm>
          <a:prstGeom prst="roundRect">
            <a:avLst>
              <a:gd name="adj" fmla="val 6417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150460" lon="1485593" rev="2134510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8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MySQL Community Server</a:t>
            </a:r>
            <a:endParaRPr lang="en-US" dirty="0" smtClean="0"/>
          </a:p>
          <a:p>
            <a:pPr lvl="1"/>
            <a:r>
              <a:rPr lang="en-US" dirty="0" smtClean="0"/>
              <a:t>The free open-source MySQL edition</a:t>
            </a:r>
          </a:p>
          <a:p>
            <a:pPr lvl="1"/>
            <a:r>
              <a:rPr lang="en-US" dirty="0" smtClean="0"/>
              <a:t>Windows:</a:t>
            </a:r>
          </a:p>
          <a:p>
            <a:pPr lvl="2"/>
            <a:r>
              <a:rPr lang="en-US" dirty="0" smtClean="0"/>
              <a:t>Pre-packaged installer available from </a:t>
            </a:r>
            <a:r>
              <a:rPr lang="fr-FR" dirty="0">
                <a:hlinkClick r:id="rId2"/>
              </a:rPr>
              <a:t>http://dev.mysql.com/downloads/mysql/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Linux: </a:t>
            </a:r>
          </a:p>
          <a:p>
            <a:pPr lvl="2"/>
            <a:r>
              <a:rPr lang="en-US" dirty="0" smtClean="0"/>
              <a:t>Available through the package managers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apt-get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yum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Community Server</a:t>
            </a:r>
            <a:endParaRPr lang="bg-BG" dirty="0"/>
          </a:p>
        </p:txBody>
      </p:sp>
      <p:pic>
        <p:nvPicPr>
          <p:cNvPr id="1026" name="Picture 2" descr="http://dev.mysql.com/doc/refman/5.6/en/images/mi-welcome-w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61" y="1371600"/>
            <a:ext cx="3350951" cy="24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s.cyberciti.biz/uploads/faq/2012/01/apt-get-install-mysql-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61" y="4313652"/>
            <a:ext cx="3362027" cy="2041486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MyISAM</a:t>
            </a:r>
          </a:p>
          <a:p>
            <a:pPr lvl="1"/>
            <a:r>
              <a:rPr lang="en-US" dirty="0" smtClean="0"/>
              <a:t>Fast, non-transactional </a:t>
            </a:r>
            <a:r>
              <a:rPr lang="en-US" dirty="0" smtClean="0">
                <a:sym typeface="Wingdings" pitchFamily="2" charset="2"/>
              </a:rPr>
              <a:t> unreliable, forget it!</a:t>
            </a:r>
          </a:p>
          <a:p>
            <a:r>
              <a:rPr lang="en-US" sz="4800" b="1" noProof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InnoDB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Fully ACID transactional, highly reliable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Recommended</a:t>
            </a:r>
            <a:r>
              <a:rPr lang="en-US" dirty="0" smtClean="0">
                <a:sym typeface="Wingdings" pitchFamily="2" charset="2"/>
              </a:rPr>
              <a:t> for most applications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Ultra-fast, non-persistent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CSV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Stores the data in CSV (text) files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bg-BG" dirty="0"/>
          </a:p>
        </p:txBody>
      </p:sp>
      <p:pic>
        <p:nvPicPr>
          <p:cNvPr id="2050" name="Picture 2" descr="http://merchant-solution.com/wp-content/themes/next-level/images/innodb-supp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3886200"/>
            <a:ext cx="3864315" cy="23622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iles.softicons.com/download/web-icons/html5-icons-by-iconshock/png/256/offline_sto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2994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MySQL Services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Just one service:</a:t>
            </a:r>
            <a:endParaRPr lang="bg-BG" dirty="0" smtClean="0"/>
          </a:p>
          <a:p>
            <a:pPr lvl="2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  <a:r>
              <a:rPr lang="bg-BG" dirty="0" smtClean="0"/>
              <a:t> (</a:t>
            </a:r>
            <a:r>
              <a:rPr lang="en-US" dirty="0" smtClean="0"/>
              <a:t>in </a:t>
            </a:r>
            <a:r>
              <a:rPr lang="en-US" dirty="0"/>
              <a:t>Windows)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/>
              <a:t>Starting:</a:t>
            </a:r>
          </a:p>
          <a:p>
            <a:pPr lvl="2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MySQL56</a:t>
            </a:r>
          </a:p>
          <a:p>
            <a:pPr lvl="2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Stopping:</a:t>
            </a:r>
          </a:p>
          <a:p>
            <a:pPr lvl="2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MySQL56</a:t>
            </a:r>
          </a:p>
          <a:p>
            <a:pPr lvl="2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Services, Start, Stop</a:t>
            </a:r>
            <a:endParaRPr lang="bg-BG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04" y="3886200"/>
            <a:ext cx="5290220" cy="2371723"/>
          </a:xfrm>
          <a:prstGeom prst="roundRect">
            <a:avLst>
              <a:gd name="adj" fmla="val 217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68" y="1600200"/>
            <a:ext cx="6362986" cy="1371600"/>
          </a:xfrm>
          <a:prstGeom prst="roundRect">
            <a:avLst>
              <a:gd name="adj" fmla="val 2174"/>
            </a:avLst>
          </a:prstGeom>
        </p:spPr>
      </p:pic>
    </p:spTree>
    <p:extLst>
      <p:ext uri="{BB962C8B-B14F-4D97-AF65-F5344CB8AC3E}">
        <p14:creationId xmlns:p14="http://schemas.microsoft.com/office/powerpoint/2010/main" val="19330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762000"/>
            <a:ext cx="6009409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10576"/>
            <a:ext cx="8938472" cy="820600"/>
          </a:xfrm>
        </p:spPr>
        <p:txBody>
          <a:bodyPr/>
          <a:lstStyle/>
          <a:p>
            <a:r>
              <a:rPr lang="en-US" dirty="0" smtClean="0"/>
              <a:t>MySQL Administration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227013" y="5788744"/>
            <a:ext cx="11734798" cy="6882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Client, MySQL Workbench, </a:t>
            </a:r>
            <a:r>
              <a:rPr lang="en-US" noProof="1" smtClean="0"/>
              <a:t>phpMyAdmin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132018"/>
            <a:ext cx="2933700" cy="2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02" y="2772191"/>
            <a:ext cx="3127210" cy="179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02" y="2262969"/>
            <a:ext cx="2590800" cy="1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uses traditional username / password authentication</a:t>
            </a:r>
          </a:p>
          <a:p>
            <a:pPr lvl="1"/>
            <a:r>
              <a:rPr lang="en-US" dirty="0" smtClean="0"/>
              <a:t>The administrator's user is: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default password is specified</a:t>
            </a:r>
            <a:br>
              <a:rPr lang="en-US" dirty="0" smtClean="0"/>
            </a:br>
            <a:r>
              <a:rPr lang="en-US" dirty="0" smtClean="0"/>
              <a:t>during the installation process</a:t>
            </a:r>
          </a:p>
          <a:p>
            <a:r>
              <a:rPr lang="en-US" dirty="0" smtClean="0"/>
              <a:t>Connecting through the console</a:t>
            </a:r>
            <a:br>
              <a:rPr lang="en-US" dirty="0" smtClean="0"/>
            </a:br>
            <a:r>
              <a:rPr lang="en-US" dirty="0" smtClean="0"/>
              <a:t>client</a:t>
            </a:r>
          </a:p>
          <a:p>
            <a:pPr lvl="1">
              <a:lnSpc>
                <a:spcPct val="9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–u root -p</a:t>
            </a:r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 world;</a:t>
            </a:r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* from city limit 100;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Authentication and Login</a:t>
            </a:r>
            <a:endParaRPr lang="bg-B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77" y="2514600"/>
            <a:ext cx="4255063" cy="376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8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39176"/>
            <a:ext cx="8938472" cy="820600"/>
          </a:xfrm>
        </p:spPr>
        <p:txBody>
          <a:bodyPr/>
          <a:lstStyle/>
          <a:p>
            <a:r>
              <a:rPr lang="fr-FR" dirty="0"/>
              <a:t>MySQL Console Client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941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84" y="725477"/>
            <a:ext cx="7063528" cy="40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1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phpMyAdmin</a:t>
            </a:r>
            <a:r>
              <a:rPr lang="en-US" dirty="0" smtClean="0"/>
              <a:t>: Web-based open-source MySQL admin tool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phpMyAdmin Tool</a:t>
            </a:r>
            <a:endParaRPr lang="bg-BG" dirty="0"/>
          </a:p>
        </p:txBody>
      </p:sp>
      <p:pic>
        <p:nvPicPr>
          <p:cNvPr id="5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05" y="2057400"/>
            <a:ext cx="7586406" cy="417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419</Words>
  <Application>Microsoft Office PowerPoint</Application>
  <PresentationFormat>Custom</PresentationFormat>
  <Paragraphs>125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Databases and MySQL: First Steps</vt:lpstr>
      <vt:lpstr>What is MySQL?</vt:lpstr>
      <vt:lpstr>MySQL Community Server</vt:lpstr>
      <vt:lpstr>MySQL Storage Engines</vt:lpstr>
      <vt:lpstr>MySQL Services, Start, Stop</vt:lpstr>
      <vt:lpstr>MySQL Administration Tools</vt:lpstr>
      <vt:lpstr>Authentication and Login</vt:lpstr>
      <vt:lpstr>MySQL Console Client</vt:lpstr>
      <vt:lpstr>phpMyAdmin Tool</vt:lpstr>
      <vt:lpstr>phpMyAdmin</vt:lpstr>
      <vt:lpstr>MySQL Workbench</vt:lpstr>
      <vt:lpstr>E/R Diagrams</vt:lpstr>
      <vt:lpstr>SQL Language</vt:lpstr>
      <vt:lpstr>MySQL Workbench</vt:lpstr>
      <vt:lpstr>Databases and MySQL</vt:lpstr>
      <vt:lpstr>Summary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MySQL: First Steps</dc:title>
  <dc:subject>Software Development Course</dc:subject>
  <dc:creator/>
  <cp:keywords>MySQL, databases,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2014-05-29T14:29:53Z</dcterms:modified>
  <cp:category>databases, MySQL,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