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7"/>
  </p:notesMasterIdLst>
  <p:handoutMasterIdLst>
    <p:handoutMasterId r:id="rId68"/>
  </p:handoutMasterIdLst>
  <p:sldIdLst>
    <p:sldId id="394" r:id="rId3"/>
    <p:sldId id="435" r:id="rId4"/>
    <p:sldId id="436" r:id="rId5"/>
    <p:sldId id="437" r:id="rId6"/>
    <p:sldId id="440" r:id="rId7"/>
    <p:sldId id="441" r:id="rId8"/>
    <p:sldId id="442" r:id="rId9"/>
    <p:sldId id="443" r:id="rId10"/>
    <p:sldId id="444" r:id="rId11"/>
    <p:sldId id="445" r:id="rId12"/>
    <p:sldId id="467" r:id="rId13"/>
    <p:sldId id="447" r:id="rId14"/>
    <p:sldId id="468" r:id="rId15"/>
    <p:sldId id="449" r:id="rId16"/>
    <p:sldId id="469" r:id="rId17"/>
    <p:sldId id="451" r:id="rId18"/>
    <p:sldId id="470" r:id="rId19"/>
    <p:sldId id="453" r:id="rId20"/>
    <p:sldId id="471" r:id="rId21"/>
    <p:sldId id="455" r:id="rId22"/>
    <p:sldId id="472" r:id="rId23"/>
    <p:sldId id="457" r:id="rId24"/>
    <p:sldId id="473" r:id="rId25"/>
    <p:sldId id="459" r:id="rId26"/>
    <p:sldId id="460" r:id="rId27"/>
    <p:sldId id="461" r:id="rId28"/>
    <p:sldId id="474" r:id="rId29"/>
    <p:sldId id="463" r:id="rId30"/>
    <p:sldId id="475" r:id="rId31"/>
    <p:sldId id="465" r:id="rId32"/>
    <p:sldId id="466" r:id="rId33"/>
    <p:sldId id="476" r:id="rId34"/>
    <p:sldId id="477" r:id="rId35"/>
    <p:sldId id="478" r:id="rId36"/>
    <p:sldId id="479" r:id="rId37"/>
    <p:sldId id="480" r:id="rId38"/>
    <p:sldId id="491" r:id="rId39"/>
    <p:sldId id="492" r:id="rId40"/>
    <p:sldId id="49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4" r:id="rId49"/>
    <p:sldId id="495" r:id="rId50"/>
    <p:sldId id="496" r:id="rId51"/>
    <p:sldId id="497" r:id="rId52"/>
    <p:sldId id="499" r:id="rId53"/>
    <p:sldId id="498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7" r:id="rId62"/>
    <p:sldId id="421" r:id="rId63"/>
    <p:sldId id="422" r:id="rId64"/>
    <p:sldId id="352" r:id="rId65"/>
    <p:sldId id="393" r:id="rId6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9" autoAdjust="0"/>
    <p:restoredTop sz="94660" autoAdjust="0"/>
  </p:normalViewPr>
  <p:slideViewPr>
    <p:cSldViewPr>
      <p:cViewPr>
        <p:scale>
          <a:sx n="50" d="100"/>
          <a:sy n="50" d="100"/>
        </p:scale>
        <p:origin x="29" y="84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smtClean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3687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9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03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913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94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729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95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319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Using MySQL from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574899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Connecting, Retrieving Data</a:t>
            </a:r>
            <a:r>
              <a:rPr lang="en-US" smtClean="0"/>
              <a:t>, Executing </a:t>
            </a:r>
            <a:r>
              <a:rPr lang="en-US" dirty="0" smtClean="0"/>
              <a:t>SQL Commands, 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4375068"/>
            <a:ext cx="2971800" cy="1721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22" y="4215367"/>
            <a:ext cx="2720760" cy="20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Results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1" y="1151121"/>
            <a:ext cx="10896601" cy="557035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PHP provides several functions for working with MySQL select query results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 smtClean="0"/>
              <a:t> returns resource when performing select query that holds the data</a:t>
            </a:r>
          </a:p>
          <a:p>
            <a:pPr lvl="1">
              <a:defRPr/>
            </a:pPr>
            <a:r>
              <a:rPr lang="en-US" dirty="0" smtClean="0"/>
              <a:t>The result is accessed row-per-row from first towards last with internal pointer</a:t>
            </a:r>
          </a:p>
          <a:p>
            <a:pPr>
              <a:defRPr/>
            </a:pPr>
            <a:r>
              <a:rPr lang="en-US" dirty="0" smtClean="0"/>
              <a:t>Additional functions to get number of affected rows on update/delete or auto-generated id of inserted row</a:t>
            </a:r>
          </a:p>
        </p:txBody>
      </p:sp>
    </p:spTree>
    <p:extLst>
      <p:ext uri="{BB962C8B-B14F-4D97-AF65-F5344CB8AC3E}">
        <p14:creationId xmlns:p14="http://schemas.microsoft.com/office/powerpoint/2010/main" val="9729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Fetching 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2" y="3675470"/>
            <a:ext cx="3126403" cy="2251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086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Row From Result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mysql_fetch_row</a:t>
            </a:r>
            <a:r>
              <a:rPr lang="en-US" dirty="0" smtClean="0"/>
              <a:t> – returns numerical array, containing the current row from the result and moves the pointer to the next row</a:t>
            </a:r>
          </a:p>
          <a:p>
            <a:pPr lvl="1"/>
            <a:r>
              <a:rPr lang="en-US" dirty="0" smtClean="0"/>
              <a:t>Returns false if there are no more rows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3" y="3877031"/>
            <a:ext cx="10591801" cy="2323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("select id, name from people");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mysql_fetch_row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($row)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($row); // 0-&gt;id, 1-&gt;name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"No results!";</a:t>
            </a:r>
          </a:p>
        </p:txBody>
      </p:sp>
    </p:spTree>
    <p:extLst>
      <p:ext uri="{BB962C8B-B14F-4D97-AF65-F5344CB8AC3E}">
        <p14:creationId xmlns:p14="http://schemas.microsoft.com/office/powerpoint/2010/main" val="7290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MySQL</a:t>
            </a:r>
            <a:r>
              <a:rPr lang="en-US" dirty="0"/>
              <a:t> Query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276600"/>
            <a:ext cx="5159844" cy="3240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06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Fetching Row From Result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mysql_fetch_assoc</a:t>
            </a:r>
            <a:r>
              <a:rPr lang="en-US" dirty="0" smtClean="0"/>
              <a:t> – returns associative array containing the current row in result and moved the pointer to the next one</a:t>
            </a:r>
          </a:p>
          <a:p>
            <a:pPr lvl="1"/>
            <a:r>
              <a:rPr lang="en-US" dirty="0" smtClean="0"/>
              <a:t>The field names are keys in the array</a:t>
            </a:r>
          </a:p>
          <a:p>
            <a:pPr lvl="1"/>
            <a:r>
              <a:rPr lang="en-US" dirty="0" smtClean="0"/>
              <a:t>Returns false if no more rows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3" y="4114800"/>
            <a:ext cx="10591801" cy="16215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("select id, name from people");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mysql_fetch_assoc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($row)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"Name: ".$row['name'];</a:t>
            </a:r>
          </a:p>
        </p:txBody>
      </p:sp>
    </p:spTree>
    <p:extLst>
      <p:ext uri="{BB962C8B-B14F-4D97-AF65-F5344CB8AC3E}">
        <p14:creationId xmlns:p14="http://schemas.microsoft.com/office/powerpoint/2010/main" val="7883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mysql_fetch_assoc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5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Fetching Single Value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990600"/>
            <a:ext cx="10744200" cy="5638800"/>
          </a:xfrm>
        </p:spPr>
        <p:txBody>
          <a:bodyPr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mysql_result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($result, $row, $field) </a:t>
            </a:r>
            <a:r>
              <a:rPr lang="en-US" sz="2800" dirty="0"/>
              <a:t>– return the value or single cell In MySQL query result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$field </a:t>
            </a:r>
            <a:r>
              <a:rPr lang="en-US" sz="2800" dirty="0"/>
              <a:t>is either field index or name</a:t>
            </a:r>
          </a:p>
          <a:p>
            <a:pPr lvl="1"/>
            <a:r>
              <a:rPr lang="en-US" sz="2800" dirty="0"/>
              <a:t>Returns false on failure</a:t>
            </a:r>
          </a:p>
          <a:p>
            <a:pPr lvl="1"/>
            <a:r>
              <a:rPr lang="en-US" sz="2800" dirty="0"/>
              <a:t>Must NOT be mixed with other functions for reading query result</a:t>
            </a:r>
          </a:p>
          <a:p>
            <a:pPr lvl="1"/>
            <a:r>
              <a:rPr lang="en-US" sz="2800" dirty="0"/>
              <a:t>Much slower than fetching data row-per-row</a:t>
            </a:r>
            <a:endParaRPr lang="bg-BG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2691" y="4724400"/>
            <a:ext cx="10591801" cy="91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("select count(*) from people");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mysql_result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($res, 0, 0);</a:t>
            </a:r>
          </a:p>
        </p:txBody>
      </p:sp>
    </p:spTree>
    <p:extLst>
      <p:ext uri="{BB962C8B-B14F-4D97-AF65-F5344CB8AC3E}">
        <p14:creationId xmlns:p14="http://schemas.microsoft.com/office/powerpoint/2010/main" val="292989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mysql_result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7937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Rows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mysql_num_rows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($result) </a:t>
            </a:r>
            <a:r>
              <a:rPr lang="en-US" dirty="0" smtClean="0"/>
              <a:t>– returns the number of rows in the result set</a:t>
            </a:r>
          </a:p>
          <a:p>
            <a:pPr lvl="1"/>
            <a:r>
              <a:rPr lang="en-US" dirty="0" smtClean="0"/>
              <a:t>Does not work with </a:t>
            </a:r>
            <a:r>
              <a:rPr lang="en-US" dirty="0" err="1" smtClean="0"/>
              <a:t>unbuffered</a:t>
            </a:r>
            <a:r>
              <a:rPr lang="en-US" dirty="0" smtClean="0"/>
              <a:t> queries 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mysql_unbuffered_query</a:t>
            </a:r>
            <a:r>
              <a:rPr lang="en-US" dirty="0" smtClean="0"/>
              <a:t>)</a:t>
            </a:r>
          </a:p>
          <a:p>
            <a:pPr lvl="1"/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2691" y="4724400"/>
            <a:ext cx="10591801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("select id, name from people");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mysql_num_rows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$count;</a:t>
            </a:r>
          </a:p>
        </p:txBody>
      </p:sp>
    </p:spTree>
    <p:extLst>
      <p:ext uri="{BB962C8B-B14F-4D97-AF65-F5344CB8AC3E}">
        <p14:creationId xmlns:p14="http://schemas.microsoft.com/office/powerpoint/2010/main" val="10491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mysql_num_rows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048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Connecting database from PHP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Sending query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Fetching data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Persistent connections with Database</a:t>
            </a:r>
            <a:endParaRPr lang="en-US" sz="3200" dirty="0"/>
          </a:p>
          <a:p>
            <a:pPr marL="514350" indent="-514350">
              <a:buFontTx/>
              <a:buAutoNum type="arabicPeriod"/>
            </a:pPr>
            <a:r>
              <a:rPr lang="en-US" sz="3200" dirty="0"/>
              <a:t>Best </a:t>
            </a:r>
            <a:r>
              <a:rPr lang="en-US" sz="3200" dirty="0" smtClean="0"/>
              <a:t>practices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PDO Prepared </a:t>
            </a:r>
            <a:r>
              <a:rPr lang="en-US" sz="3200" dirty="0" smtClean="0"/>
              <a:t>Statements</a:t>
            </a:r>
            <a:endParaRPr lang="bg-BG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PDO </a:t>
            </a:r>
            <a:r>
              <a:rPr lang="en-US" sz="3200" dirty="0"/>
              <a:t>examples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err="1" smtClean="0"/>
              <a:t>mysqli</a:t>
            </a:r>
            <a:r>
              <a:rPr lang="en-US" sz="3200" dirty="0"/>
              <a:t>_ examples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Doctrine/Propel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657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Pointer Change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14400"/>
            <a:ext cx="11049000" cy="5638800"/>
          </a:xfrm>
        </p:spPr>
        <p:txBody>
          <a:bodyPr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mysql_data_seek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($result, $row) </a:t>
            </a:r>
            <a:r>
              <a:rPr lang="en-US" sz="2800" dirty="0"/>
              <a:t>– changes the position of the internal pointer in the result</a:t>
            </a:r>
          </a:p>
          <a:p>
            <a:pPr lvl="1"/>
            <a:r>
              <a:rPr lang="en-US" sz="2800" dirty="0"/>
              <a:t>Allows you to reuse result once fetched with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dirty="0"/>
              <a:t>functions</a:t>
            </a:r>
          </a:p>
          <a:p>
            <a:pPr lvl="1"/>
            <a:r>
              <a:rPr lang="en-US" sz="2800" dirty="0"/>
              <a:t>Returns true on success, false on failure</a:t>
            </a:r>
            <a:endParaRPr lang="bg-BG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1" y="3828234"/>
            <a:ext cx="10591801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… 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mysql_num_rows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$count - 1;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0;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mysql_data_seek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$row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mysql_fetch_assoc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Internal Pointer Change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581400"/>
            <a:ext cx="25908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39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Executed Query Result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mysql_insert_id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($link) </a:t>
            </a:r>
            <a:r>
              <a:rPr lang="en-US" sz="2800" dirty="0"/>
              <a:t>– get the auto generated ID of previous insert/replace query</a:t>
            </a:r>
          </a:p>
          <a:p>
            <a:pPr lvl="1"/>
            <a:r>
              <a:rPr lang="en-US" sz="2800" dirty="0"/>
              <a:t>Returns 0 if no ID was generated, false on error</a:t>
            </a:r>
          </a:p>
          <a:p>
            <a:pPr lvl="1"/>
            <a:r>
              <a:rPr lang="en-US" sz="2800" dirty="0"/>
              <a:t>Works only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AUTO_INCREMENT</a:t>
            </a:r>
            <a:r>
              <a:rPr lang="en-US" sz="2800" dirty="0"/>
              <a:t> columns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$link </a:t>
            </a:r>
            <a:r>
              <a:rPr lang="en-US" sz="2800" dirty="0"/>
              <a:t>can be omitted if only one link established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3" y="4648200"/>
            <a:ext cx="10591801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("insert into people ("name", "age") values ("To6ko", "30");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mysql_insert_id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882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mysql_insert_id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12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Executed Query Result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mysql_affected_rows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($link) </a:t>
            </a:r>
            <a:r>
              <a:rPr lang="en-US" dirty="0" smtClean="0"/>
              <a:t>– returns number of affected rows in most recent insert/update/delete/replace query</a:t>
            </a:r>
          </a:p>
          <a:p>
            <a:pPr lvl="1"/>
            <a:r>
              <a:rPr lang="en-US" dirty="0" smtClean="0"/>
              <a:t>As with all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dirty="0" smtClean="0"/>
              <a:t>functions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$link </a:t>
            </a:r>
            <a:r>
              <a:rPr lang="en-US" dirty="0" smtClean="0"/>
              <a:t>can be omitted if only one link established</a:t>
            </a:r>
          </a:p>
          <a:p>
            <a:pPr lvl="1"/>
            <a:r>
              <a:rPr lang="en-US" dirty="0" smtClean="0"/>
              <a:t>Returns -1 if last query failed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5416905"/>
            <a:ext cx="10591801" cy="91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("update people set age+1 where age &lt; 20");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mysql_insert_id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6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mysql_errno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($link) </a:t>
            </a:r>
            <a:r>
              <a:rPr lang="en-US" dirty="0" smtClean="0"/>
              <a:t>- returns the error code from the last query</a:t>
            </a:r>
          </a:p>
          <a:p>
            <a:pPr lvl="1"/>
            <a:r>
              <a:rPr lang="en-US" dirty="0" smtClean="0"/>
              <a:t>Returns 0 if no error occurred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($link) </a:t>
            </a:r>
            <a:r>
              <a:rPr lang="en-US" dirty="0" smtClean="0"/>
              <a:t>– returns the error text from the last query</a:t>
            </a:r>
          </a:p>
          <a:p>
            <a:pPr lvl="1"/>
            <a:r>
              <a:rPr lang="en-US" dirty="0" smtClean="0"/>
              <a:t>Returns empty string if no error occurred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5181600"/>
            <a:ext cx="10591801" cy="91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("insert into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nosuchtable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mysql_errno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().": 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54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and Freeing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995364"/>
            <a:ext cx="10439400" cy="53292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mysql_free_result($resource) </a:t>
            </a:r>
            <a:r>
              <a:rPr lang="en-US" dirty="0" smtClean="0"/>
              <a:t>– clears the memory occupied by select query result</a:t>
            </a:r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mysql_close($link) </a:t>
            </a:r>
            <a:r>
              <a:rPr lang="en-US" dirty="0" smtClean="0"/>
              <a:t>– closes connection to mysql server</a:t>
            </a:r>
          </a:p>
          <a:p>
            <a:pPr>
              <a:defRPr/>
            </a:pPr>
            <a:r>
              <a:rPr lang="en-US" dirty="0" smtClean="0"/>
              <a:t>When PHP script ends all resources are freed automatically and all connections – closed</a:t>
            </a:r>
          </a:p>
          <a:p>
            <a:pPr lvl="1">
              <a:defRPr/>
            </a:pPr>
            <a:r>
              <a:rPr lang="en-US" dirty="0" smtClean="0"/>
              <a:t>Freeing is not necessary</a:t>
            </a:r>
          </a:p>
          <a:p>
            <a:pPr lvl="1">
              <a:defRPr/>
            </a:pPr>
            <a:r>
              <a:rPr lang="en-US" dirty="0" smtClean="0"/>
              <a:t>Closing is needed only when using persistent connections</a:t>
            </a:r>
          </a:p>
        </p:txBody>
      </p:sp>
    </p:spTree>
    <p:extLst>
      <p:ext uri="{BB962C8B-B14F-4D97-AF65-F5344CB8AC3E}">
        <p14:creationId xmlns:p14="http://schemas.microsoft.com/office/powerpoint/2010/main" val="39120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/>
              <a:t>Persistent Connections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971800"/>
            <a:ext cx="4004141" cy="29811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03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2800" dirty="0"/>
              <a:t>Persistent connections are connections that are kept open after script ends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Allows reusing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Saves time for next script to connect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Very useful for slow-login databases (MS SQL, Firebird,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When performing persistent connect PHP searches for already opened connection and reuses it</a:t>
            </a:r>
          </a:p>
          <a:p>
            <a:pPr>
              <a:lnSpc>
                <a:spcPts val="34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mysql_pconnect</a:t>
            </a:r>
            <a:r>
              <a:rPr lang="en-US" sz="2800" dirty="0"/>
              <a:t> – similar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800" dirty="0"/>
              <a:t> but checks for previous persistent connection </a:t>
            </a:r>
            <a:r>
              <a:rPr lang="en-US" sz="2800" u="sng" dirty="0"/>
              <a:t>with same parameters</a:t>
            </a:r>
            <a:r>
              <a:rPr lang="en-US" sz="2800" dirty="0"/>
              <a:t> and reuses it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022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/>
              <a:t>Best Practices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35297"/>
            <a:ext cx="3225530" cy="3178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066800"/>
            <a:ext cx="9056264" cy="1568497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Connecting database from PHP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91" y="2895600"/>
            <a:ext cx="4381500" cy="3238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5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14400"/>
            <a:ext cx="107442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2400" dirty="0"/>
              <a:t>All strings that are generated from user input must be escaped</a:t>
            </a:r>
          </a:p>
          <a:p>
            <a:pPr lvl="1">
              <a:lnSpc>
                <a:spcPts val="3400"/>
              </a:lnSpc>
            </a:pPr>
            <a:r>
              <a:rPr lang="en-US" sz="2400" dirty="0"/>
              <a:t>Quotes, double quotes and back slashes must be prefixed with back slash</a:t>
            </a:r>
          </a:p>
          <a:p>
            <a:pPr lvl="1">
              <a:lnSpc>
                <a:spcPts val="3400"/>
              </a:lnSpc>
            </a:pPr>
            <a:r>
              <a:rPr lang="en-US" sz="2400" dirty="0"/>
              <a:t>Lack of escaping may lead to errors and security issues</a:t>
            </a:r>
          </a:p>
          <a:p>
            <a:pPr>
              <a:lnSpc>
                <a:spcPts val="3400"/>
              </a:lnSpc>
            </a:pP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mysql_real_escape_string</a:t>
            </a:r>
            <a:r>
              <a:rPr lang="en-US" sz="2600" dirty="0"/>
              <a:t> – returns given string with characters escaped, taking into account the character set of the connection</a:t>
            </a:r>
          </a:p>
          <a:p>
            <a:pPr lvl="1">
              <a:lnSpc>
                <a:spcPts val="3400"/>
              </a:lnSpc>
            </a:pPr>
            <a:r>
              <a:rPr lang="en-US" sz="2600" dirty="0"/>
              <a:t>When using Cyrillic this may escape the Cyrillic characters and turn them into hex codes</a:t>
            </a:r>
          </a:p>
          <a:p>
            <a:pPr>
              <a:lnSpc>
                <a:spcPts val="3400"/>
              </a:lnSpc>
            </a:pPr>
            <a:r>
              <a:rPr lang="en-US" sz="2400" dirty="0"/>
              <a:t>Escaping may be done by simple string replacement or with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446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5638800"/>
          </a:xfrm>
        </p:spPr>
        <p:txBody>
          <a:bodyPr/>
          <a:lstStyle/>
          <a:p>
            <a:r>
              <a:rPr lang="en-US" sz="2800" dirty="0"/>
              <a:t>Example escaping with string replacement</a:t>
            </a:r>
          </a:p>
          <a:p>
            <a:pPr>
              <a:buNone/>
            </a:pP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When the string, inserted in the DB is going to be printed to a page, using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htmlentities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is good idea</a:t>
            </a:r>
          </a:p>
          <a:p>
            <a:pPr lvl="1"/>
            <a:r>
              <a:rPr lang="en-US" sz="2800" dirty="0"/>
              <a:t>Replaces all HTML special chars with their entities</a:t>
            </a:r>
          </a:p>
          <a:p>
            <a:pPr lvl="1"/>
            <a:r>
              <a:rPr lang="en-US" sz="2800" dirty="0"/>
              <a:t>Can be set to include quotes and double quotes</a:t>
            </a:r>
          </a:p>
          <a:p>
            <a:pPr lvl="1"/>
            <a:endParaRPr lang="en-US" sz="2800" dirty="0"/>
          </a:p>
          <a:p>
            <a:pPr lvl="2"/>
            <a:r>
              <a:rPr lang="en-US" sz="2600" dirty="0"/>
              <a:t>Second parameter sets quotes converting</a:t>
            </a:r>
            <a:endParaRPr lang="bg-BG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1565260"/>
            <a:ext cx="10591801" cy="919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("insert into people values (null, '.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("'","\\'",$_POST['name'])'");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5029200"/>
            <a:ext cx="10591801" cy="5689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htmlentities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пробваме ', \", &amp;^%",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ENT_QUOTES);</a:t>
            </a:r>
          </a:p>
        </p:txBody>
      </p:sp>
    </p:spTree>
    <p:extLst>
      <p:ext uri="{BB962C8B-B14F-4D97-AF65-F5344CB8AC3E}">
        <p14:creationId xmlns:p14="http://schemas.microsoft.com/office/powerpoint/2010/main" val="22128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/>
              <a:t>PDO Prepared Statements</a:t>
            </a:r>
          </a:p>
        </p:txBody>
      </p:sp>
    </p:spTree>
    <p:extLst>
      <p:ext uri="{BB962C8B-B14F-4D97-AF65-F5344CB8AC3E}">
        <p14:creationId xmlns:p14="http://schemas.microsoft.com/office/powerpoint/2010/main" val="28057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PDO:  What?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5638800"/>
          </a:xfrm>
        </p:spPr>
        <p:txBody>
          <a:bodyPr/>
          <a:lstStyle/>
          <a:p>
            <a:r>
              <a:rPr lang="en-US" dirty="0"/>
              <a:t>PDO - PHP Data Object</a:t>
            </a:r>
          </a:p>
          <a:p>
            <a:r>
              <a:rPr lang="en-US" dirty="0"/>
              <a:t>An interface for accessing databases in PHP</a:t>
            </a:r>
          </a:p>
          <a:p>
            <a:r>
              <a:rPr lang="en-US" dirty="0"/>
              <a:t>Provides a data-access abstraction layer</a:t>
            </a:r>
          </a:p>
          <a:p>
            <a:pPr lvl="1"/>
            <a:r>
              <a:rPr lang="en-US" dirty="0"/>
              <a:t>Same functions are used across DBMSs</a:t>
            </a:r>
          </a:p>
          <a:p>
            <a:r>
              <a:rPr lang="en-US" dirty="0"/>
              <a:t>Object-oriented</a:t>
            </a:r>
            <a:endParaRPr lang="en-US" dirty="0"/>
          </a:p>
        </p:txBody>
      </p:sp>
      <p:pic>
        <p:nvPicPr>
          <p:cNvPr id="8" name="Picture 7" descr="PDO - db abstraction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648200"/>
            <a:ext cx="7543800" cy="1571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5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PDO:  Why?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5638800"/>
          </a:xfrm>
        </p:spPr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Pre-compiled SQL statements that accept zero or more parameters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Supports prepared statements</a:t>
            </a:r>
          </a:p>
          <a:p>
            <a:pPr lvl="2"/>
            <a:r>
              <a:rPr lang="en-US" dirty="0"/>
              <a:t>Prevents SQL injection by using placeholders for data</a:t>
            </a:r>
          </a:p>
        </p:txBody>
      </p:sp>
    </p:spTree>
    <p:extLst>
      <p:ext uri="{BB962C8B-B14F-4D97-AF65-F5344CB8AC3E}">
        <p14:creationId xmlns:p14="http://schemas.microsoft.com/office/powerpoint/2010/main" val="37996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connected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012" y="1744754"/>
            <a:ext cx="56171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2243078"/>
          </a:xfrm>
        </p:spPr>
        <p:txBody>
          <a:bodyPr/>
          <a:lstStyle/>
          <a:p>
            <a:r>
              <a:rPr lang="en-US" dirty="0"/>
              <a:t>This creates a database object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3" y="2206419"/>
            <a:ext cx="10287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 {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//Instantiate a database object  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new PDO("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mysql:host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=$hostname;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myDB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$username, $password);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echo 'Connected to database';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PDOException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$e) {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 $e-&gt;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2" y="1151121"/>
            <a:ext cx="9601200" cy="5249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the query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“…”;</a:t>
            </a:r>
          </a:p>
          <a:p>
            <a:r>
              <a:rPr lang="en-US" dirty="0" smtClean="0"/>
              <a:t>Execute the query</a:t>
            </a:r>
          </a:p>
          <a:p>
            <a:pPr lvl="1"/>
            <a:r>
              <a:rPr lang="en-US" dirty="0" smtClean="0"/>
              <a:t>Queries </a:t>
            </a:r>
            <a:r>
              <a:rPr lang="en-US" dirty="0"/>
              <a:t>that don't return a result </a:t>
            </a:r>
            <a:r>
              <a:rPr lang="en-US" dirty="0" smtClean="0"/>
              <a:t>set (e.g. INSERT)</a:t>
            </a:r>
            <a:endParaRPr lang="en-US" dirty="0"/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-&gt;exec($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Queries that do return a result set (SELECT)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-&gt;query($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Process </a:t>
            </a:r>
            <a:r>
              <a:rPr lang="en-US" dirty="0"/>
              <a:t>the </a:t>
            </a:r>
            <a:r>
              <a:rPr lang="en-US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482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Query:  Multiple Rows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7012" y="1744754"/>
            <a:ext cx="56171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224307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query() </a:t>
            </a:r>
            <a:r>
              <a:rPr lang="en-US" dirty="0"/>
              <a:t>returns a result set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3" y="2206419"/>
            <a:ext cx="10287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"SELECT * FROM animals";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 the query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$result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//process the result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($result as $row) {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 .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 - '.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1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Query:  Multiple Rows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7012" y="1744754"/>
            <a:ext cx="56171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224307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returns a single row</a:t>
            </a:r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3" y="2206419"/>
            <a:ext cx="10287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"SELECT * FROM animals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//query() returns the result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$result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//fetch() returns the first row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 = $result-&gt;fetch();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 .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 - '.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32898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Query:  Multiple Rows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7012" y="1744754"/>
            <a:ext cx="56171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1239597" cy="2243078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dirty="0"/>
              <a:t>returns the number of rows </a:t>
            </a:r>
            <a:r>
              <a:rPr lang="en-US" dirty="0" smtClean="0"/>
              <a:t>affected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lastInsertId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returns the ID of the last inserted row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5113" y="3142238"/>
            <a:ext cx="10287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 INTO animals(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VALUES ('kangaroo', 'troy')";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-&gt;exec($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//Get the ID of the last inserted row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$id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lastInsertId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Databases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384968"/>
          </a:xfrm>
        </p:spPr>
        <p:txBody>
          <a:bodyPr>
            <a:normAutofit/>
          </a:bodyPr>
          <a:lstStyle/>
          <a:p>
            <a:r>
              <a:rPr lang="en-US" dirty="0"/>
              <a:t>PHP supports about 20 RDBM servers</a:t>
            </a:r>
          </a:p>
          <a:p>
            <a:pPr lvl="1"/>
            <a:r>
              <a:rPr lang="en-US" dirty="0"/>
              <a:t>Including MySQL, Oracle, MS SQL, DB2, Firebird and Paradox</a:t>
            </a:r>
          </a:p>
          <a:p>
            <a:pPr lvl="1"/>
            <a:r>
              <a:rPr lang="en-US" dirty="0"/>
              <a:t>Supports connection over ODBC driver </a:t>
            </a:r>
          </a:p>
          <a:p>
            <a:pPr lvl="1"/>
            <a:r>
              <a:rPr lang="en-US" dirty="0"/>
              <a:t>Provided different sets of functions for accessing the different RDBMS</a:t>
            </a:r>
          </a:p>
          <a:p>
            <a:pPr lvl="2"/>
            <a:r>
              <a:rPr lang="en-US" dirty="0"/>
              <a:t>Each function starts with prefix – the DB server type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/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mssql_query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1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prepared statement </a:t>
            </a:r>
            <a:r>
              <a:rPr lang="en-US" dirty="0" smtClean="0"/>
              <a:t>is a pre-compiled SQL statement</a:t>
            </a:r>
          </a:p>
          <a:p>
            <a:r>
              <a:rPr lang="en-US" dirty="0" smtClean="0"/>
              <a:t>Can be reused</a:t>
            </a:r>
          </a:p>
          <a:p>
            <a:r>
              <a:rPr lang="en-US" dirty="0" smtClean="0"/>
              <a:t>Executes more quickly</a:t>
            </a:r>
          </a:p>
          <a:p>
            <a:r>
              <a:rPr lang="en-US" dirty="0" smtClean="0"/>
              <a:t>Prevents 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Statements: 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2" y="1295400"/>
            <a:ext cx="10210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Define the query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“…”;</a:t>
            </a:r>
          </a:p>
          <a:p>
            <a:r>
              <a:rPr lang="en-US" dirty="0" smtClean="0"/>
              <a:t>Prepare the statement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Bind the parameters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param_name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value, type);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</a:t>
            </a:r>
          </a:p>
          <a:p>
            <a:r>
              <a:rPr lang="en-US" dirty="0" smtClean="0"/>
              <a:t>Process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Insert </a:t>
            </a:r>
            <a:r>
              <a:rPr lang="en-US" dirty="0" smtClean="0"/>
              <a:t>Query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914400"/>
            <a:ext cx="10287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 INTO animals(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VALUES (:type, :name)";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//Prepare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//Bind the parameters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$type = 'kangaroo';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 = 'Joey';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(':type', $type, PDO::PARAM_STR);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(':name', $name, PDO::PARAM_STR);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40703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Update </a:t>
            </a:r>
            <a:r>
              <a:rPr lang="en-US" dirty="0" smtClean="0"/>
              <a:t>Query Example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914400"/>
            <a:ext cx="10287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"UPDATE animals SET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:new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:old";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//Prepare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//Bind the parameters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$old = 'Joey';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$new = 'Troy';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(':old', $old, PDO::PARAM_STR);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(':new', $new, PDO::PARAM_STR);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16182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Delete </a:t>
            </a:r>
            <a:r>
              <a:rPr lang="en-US" dirty="0" smtClean="0"/>
              <a:t>Query Example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295400"/>
            <a:ext cx="102870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"DELETE FROM animals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:type";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//Prepare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//Bind the parameters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$type = 'kangaroo';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(':type', $type, PDO::PARAM_STR);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19892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6" y="0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A SELECT Query:  a Single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0812" y="2209801"/>
            <a:ext cx="273913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5276" y="1625763"/>
            <a:ext cx="102870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"SELECT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FROM animals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:id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//Prepare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//Bind the parameters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$id = 3;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bindParam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(':id', $id, PDO::PARAM_INT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//Process the result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 = $statement-&gt;fetch(PDO::FETCH_ASSOC);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']." - ".$row['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812" y="898049"/>
            <a:ext cx="11239597" cy="727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returns a single row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SELECT Query:  Multiple </a:t>
            </a:r>
            <a:r>
              <a:rPr lang="en-US" dirty="0" smtClean="0"/>
              <a:t>Rows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914400"/>
            <a:ext cx="10287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//Define the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"SELECT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FROM animals";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//Prepare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-&gt;prepare($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//Execute the statement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$statement-&gt;execute();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//Process the result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$result = $statement-&gt;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(PDO::FETCH_ASSOC);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($result as $row) {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 . ' - ' 	. $row['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4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Query:  Multiple Rows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7012" y="1744754"/>
            <a:ext cx="56171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2" y="1151120"/>
            <a:ext cx="11049000" cy="50210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MySQLi</a:t>
            </a:r>
            <a:r>
              <a:rPr lang="en-US" dirty="0"/>
              <a:t> Extension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(MySQL Improved) </a:t>
            </a:r>
            <a:r>
              <a:rPr lang="en-US" dirty="0"/>
              <a:t>is a relational database driver used in the PHP programming language to provide an interface with MySQL databases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extension features a dual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Procedural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Object Oriented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9982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"user", "password", "database");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connect_errno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"Failed to connect to MySQL: (" . 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connect_errno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") " . 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connect_error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host_info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"\n";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070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MySQL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384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/>
              <a:t> – function to connect to MySQL 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Parameters: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$password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client_flags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Returns resource result, identifying the new link (link identifier)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The result is used as parameter to other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5212" y="4191000"/>
            <a:ext cx="8915400" cy="5689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"user",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4374418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7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through </a:t>
            </a:r>
            <a:r>
              <a:rPr lang="en-US" dirty="0" err="1"/>
              <a:t>unbuffered</a:t>
            </a:r>
            <a:r>
              <a:rPr lang="en-US" dirty="0"/>
              <a:t> results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9982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real_query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("SELECT id FROM test ORDER BY id ASC");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use_result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"Result set order...\n";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($row = $res-&gt;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fetch_assoc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 id = " . $row['id'] . "\n";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466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9982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='SELECT col1, col2, col3 FROM table1 WHERE condition';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=$conn-&gt;query($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false)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trigger_error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('Wrong SQL: ' .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' Error: ' . $conn-&gt;error, E_USER_ERROR);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rows_returned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1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828800"/>
            <a:ext cx="9982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data_seek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while($row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fetch_assoc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$row['col1'] . '&lt;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104" y="1151121"/>
            <a:ext cx="8581708" cy="5021079"/>
          </a:xfrm>
        </p:spPr>
        <p:txBody>
          <a:bodyPr>
            <a:normAutofit/>
          </a:bodyPr>
          <a:lstStyle/>
          <a:p>
            <a:r>
              <a:rPr lang="en-US" dirty="0"/>
              <a:t>Using column names </a:t>
            </a:r>
            <a:r>
              <a:rPr lang="en-US" dirty="0" smtClean="0"/>
              <a:t>– recommended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column index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4648200"/>
            <a:ext cx="9982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data_seek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while($row =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fetch_row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$row[0] . '&lt;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8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9982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$v1="'" .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real_escape_string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('col1_value') . "'";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="INSERT INTO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(col1_varchar, col2_number) VALUES ($v1,10)";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if($conn-&gt;query($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=== false)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trigger_error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('Wrong SQL: ' .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' Error: ' . $conn-&gt;error, E_USER_ERROR);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last_inserted_id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9982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$v1="'" .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real_escape_string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('col1_value') . "'";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="UPDATE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col1_varchar=$v1, col2_number=1 WHERE id&gt;10";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if($conn-&gt;query($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=== false)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trigger_error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('Wrong SQL: ' .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' Error: ' . $conn-&gt;error, E_USER_ERROR);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7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209800"/>
            <a:ext cx="9982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="DELETE FROM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id&gt;10";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if($conn-&gt;query($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=== false)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trigger_error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('Wrong SQL: ' .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' Error: ' . $conn-&gt;error, E_USER_ERROR);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104" y="1151121"/>
            <a:ext cx="10105708" cy="982479"/>
          </a:xfrm>
        </p:spPr>
        <p:txBody>
          <a:bodyPr>
            <a:normAutofit/>
          </a:bodyPr>
          <a:lstStyle/>
          <a:p>
            <a:r>
              <a:rPr lang="en-US" dirty="0"/>
              <a:t>Use the following syntax: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Doctrine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9130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What is Doctrine?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1447801"/>
            <a:ext cx="10105708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Doctrine is a Object Relational Mapper built to work with PHP 5.2.3 or greater.</a:t>
            </a:r>
          </a:p>
          <a:p>
            <a:r>
              <a:rPr lang="en-US" dirty="0" smtClean="0"/>
              <a:t>Primarily based of Java Hibernate</a:t>
            </a:r>
          </a:p>
          <a:p>
            <a:r>
              <a:rPr lang="en-US" dirty="0" smtClean="0"/>
              <a:t>Influenced by Ruby on Rails </a:t>
            </a:r>
            <a:r>
              <a:rPr lang="en-US" dirty="0" err="1" smtClean="0"/>
              <a:t>ActiveRecord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6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/>
              <a:t>Propel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9130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What is Propel?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1447801"/>
            <a:ext cx="10105708" cy="4953000"/>
          </a:xfrm>
        </p:spPr>
        <p:txBody>
          <a:bodyPr>
            <a:normAutofit/>
          </a:bodyPr>
          <a:lstStyle/>
          <a:p>
            <a:r>
              <a:rPr lang="en-US" dirty="0"/>
              <a:t>Propel is an open-source Object-Relational Mapping (ORM) for SQL-Databases in PHP 5.4. It allows you to access your database using a set of objects, providing a simple API for storing and retrieving data.</a:t>
            </a:r>
          </a:p>
          <a:p>
            <a:endParaRPr lang="en-US" dirty="0"/>
          </a:p>
          <a:p>
            <a:r>
              <a:rPr lang="en-US" dirty="0"/>
              <a:t>But not only plain ORM but it also provides database schema migration, reverse engineering of existing database and much more.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MySQL{2}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38496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sz="2800" dirty="0"/>
              <a:t>Once connected a database must be selected to perform queries upon</a:t>
            </a:r>
          </a:p>
          <a:p>
            <a:pPr lvl="1">
              <a:lnSpc>
                <a:spcPts val="3500"/>
              </a:lnSpc>
            </a:pPr>
            <a:r>
              <a:rPr lang="en-US" sz="2800" dirty="0"/>
              <a:t>In some cases it is not required –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show databases</a:t>
            </a:r>
            <a:r>
              <a:rPr lang="en-US" sz="2800" dirty="0"/>
              <a:t> query for instance</a:t>
            </a:r>
          </a:p>
          <a:p>
            <a:pPr lvl="1">
              <a:lnSpc>
                <a:spcPts val="35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$link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– selects database from the server</a:t>
            </a:r>
          </a:p>
          <a:p>
            <a:pPr lvl="2">
              <a:lnSpc>
                <a:spcPts val="3500"/>
              </a:lnSpc>
            </a:pPr>
            <a:r>
              <a:rPr lang="en-US" sz="2400" dirty="0"/>
              <a:t>Returns true if </a:t>
            </a:r>
            <a:r>
              <a:rPr lang="en-US" sz="2400" dirty="0" smtClean="0"/>
              <a:t>successful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4572000"/>
            <a:ext cx="10853865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("local host",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"user",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mydb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27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9130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Why Propel?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1447801"/>
            <a:ext cx="10105708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Propel gives you, the web application developer, the tools to work with databases in the same way you work with other classes and objects in PHP without writing 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Propel: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blazing fast!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your database a well-defined API.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well documented.</a:t>
            </a:r>
          </a:p>
          <a:p>
            <a:pPr lvl="1"/>
            <a:r>
              <a:rPr lang="en-US" dirty="0" smtClean="0"/>
              <a:t>comes </a:t>
            </a:r>
            <a:r>
              <a:rPr lang="en-US" dirty="0"/>
              <a:t>with common behaviors.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7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TODO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Connecting to Database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47" y="3200400"/>
            <a:ext cx="2517866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0409" y="1814697"/>
            <a:ext cx="9056264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Sending Query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Query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914400"/>
            <a:ext cx="10896600" cy="579120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 ($query, $link) </a:t>
            </a:r>
            <a:r>
              <a:rPr lang="en-US" sz="2800" dirty="0"/>
              <a:t>– execute query on database</a:t>
            </a:r>
          </a:p>
          <a:p>
            <a:pPr lvl="1">
              <a:lnSpc>
                <a:spcPts val="28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$query </a:t>
            </a:r>
            <a:r>
              <a:rPr lang="en-US" sz="2800" dirty="0"/>
              <a:t>is string – the query to be executed</a:t>
            </a:r>
          </a:p>
          <a:p>
            <a:pPr lvl="1">
              <a:lnSpc>
                <a:spcPts val="28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$link </a:t>
            </a:r>
            <a:r>
              <a:rPr lang="en-US" sz="2800" dirty="0"/>
              <a:t>is database link identifier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sz="2800" dirty="0">
                <a:cs typeface="Courier New" pitchFamily="49" charset="0"/>
              </a:rPr>
              <a:t>The returned result depends on the query</a:t>
            </a:r>
          </a:p>
          <a:p>
            <a:pPr lvl="2">
              <a:lnSpc>
                <a:spcPts val="2800"/>
              </a:lnSpc>
            </a:pPr>
            <a:r>
              <a:rPr lang="en-US" sz="2400" dirty="0">
                <a:cs typeface="Courier New" pitchFamily="49" charset="0"/>
              </a:rPr>
              <a:t>If query is select, show, describe, explain – returns resource or false on error</a:t>
            </a:r>
          </a:p>
          <a:p>
            <a:pPr lvl="2">
              <a:lnSpc>
                <a:spcPts val="2800"/>
              </a:lnSpc>
            </a:pPr>
            <a:r>
              <a:rPr lang="en-US" sz="2400" dirty="0">
                <a:cs typeface="Courier New" pitchFamily="49" charset="0"/>
              </a:rPr>
              <a:t>Otherwise true if successful, false on </a:t>
            </a:r>
            <a:r>
              <a:rPr lang="en-US" sz="2400" dirty="0" smtClean="0">
                <a:cs typeface="Courier New" pitchFamily="49" charset="0"/>
              </a:rPr>
              <a:t>error</a:t>
            </a:r>
          </a:p>
          <a:p>
            <a:pPr lvl="2">
              <a:lnSpc>
                <a:spcPts val="2800"/>
              </a:lnSpc>
            </a:pPr>
            <a:endParaRPr lang="en-US" sz="2400" dirty="0">
              <a:cs typeface="Courier New" pitchFamily="49" charset="0"/>
            </a:endParaRPr>
          </a:p>
          <a:p>
            <a:pPr lvl="2">
              <a:lnSpc>
                <a:spcPts val="2800"/>
              </a:lnSpc>
            </a:pPr>
            <a:endParaRPr lang="en-US" sz="2400" dirty="0">
              <a:cs typeface="Courier New" pitchFamily="49" charset="0"/>
            </a:endParaRPr>
          </a:p>
          <a:p>
            <a:pPr lvl="1">
              <a:lnSpc>
                <a:spcPts val="2800"/>
              </a:lnSpc>
            </a:pPr>
            <a:r>
              <a:rPr lang="en-US" sz="2600" dirty="0">
                <a:cs typeface="Courier New" pitchFamily="49" charset="0"/>
              </a:rPr>
              <a:t>The link parameter can be omitted in all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dirty="0">
                <a:cs typeface="Courier New" pitchFamily="49" charset="0"/>
              </a:rPr>
              <a:t> functions if working with only one database</a:t>
            </a:r>
          </a:p>
          <a:p>
            <a:pPr lvl="2">
              <a:lnSpc>
                <a:spcPts val="2800"/>
              </a:lnSpc>
            </a:pPr>
            <a:r>
              <a:rPr lang="en-US" sz="2400" dirty="0">
                <a:cs typeface="Courier New" pitchFamily="49" charset="0"/>
              </a:rPr>
              <a:t>Only one call to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msql_connect</a:t>
            </a:r>
            <a:r>
              <a:rPr lang="en-US" sz="2400" dirty="0">
                <a:cs typeface="Courier New" pitchFamily="49" charset="0"/>
              </a:rPr>
              <a:t>  in the script</a:t>
            </a:r>
            <a:endParaRPr lang="bg-BG" sz="2400" dirty="0">
              <a:cs typeface="Courier New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4038600"/>
            <a:ext cx="10591801" cy="5689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("select * from users",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04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2446</Words>
  <Application>Microsoft Office PowerPoint</Application>
  <PresentationFormat>Custom</PresentationFormat>
  <Paragraphs>466</Paragraphs>
  <Slides>64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Using MySQL from PHP</vt:lpstr>
      <vt:lpstr>Table of Contents</vt:lpstr>
      <vt:lpstr>Connecting database from PHP</vt:lpstr>
      <vt:lpstr>PHP and Databases</vt:lpstr>
      <vt:lpstr>Connecting MySQL</vt:lpstr>
      <vt:lpstr>Connecting MySQL{2}</vt:lpstr>
      <vt:lpstr>Connecting to Database</vt:lpstr>
      <vt:lpstr>Sending Query</vt:lpstr>
      <vt:lpstr>Executing Query</vt:lpstr>
      <vt:lpstr>Select Query Results</vt:lpstr>
      <vt:lpstr>Fetching Data</vt:lpstr>
      <vt:lpstr>Fetch Row From Result</vt:lpstr>
      <vt:lpstr>MySQL Query</vt:lpstr>
      <vt:lpstr>Fetching Row From Result (2)</vt:lpstr>
      <vt:lpstr>mysql_fetch_assoc </vt:lpstr>
      <vt:lpstr>Fetching Single Value</vt:lpstr>
      <vt:lpstr>mysql_result </vt:lpstr>
      <vt:lpstr>Number of Rows</vt:lpstr>
      <vt:lpstr>mysql_num_rows</vt:lpstr>
      <vt:lpstr>Internal Pointer Change</vt:lpstr>
      <vt:lpstr>Internal Pointer Change</vt:lpstr>
      <vt:lpstr>Executed Query Result</vt:lpstr>
      <vt:lpstr>mysql_insert_id </vt:lpstr>
      <vt:lpstr>Executed Query Result (2)</vt:lpstr>
      <vt:lpstr>Error Handling</vt:lpstr>
      <vt:lpstr>Closing and Freeing</vt:lpstr>
      <vt:lpstr>Persistent Connections</vt:lpstr>
      <vt:lpstr>Persistent Connections</vt:lpstr>
      <vt:lpstr>Best Practices</vt:lpstr>
      <vt:lpstr>Escaping</vt:lpstr>
      <vt:lpstr>Escaping</vt:lpstr>
      <vt:lpstr>PDO Prepared Statements</vt:lpstr>
      <vt:lpstr>PDO:  What?</vt:lpstr>
      <vt:lpstr>PDO:  Why?</vt:lpstr>
      <vt:lpstr>Get connected</vt:lpstr>
      <vt:lpstr>Steps</vt:lpstr>
      <vt:lpstr>A SELECT Query:  Multiple Rows</vt:lpstr>
      <vt:lpstr>A SELECT Query:  Multiple Rows</vt:lpstr>
      <vt:lpstr>A SELECT Query:  Multiple Rows</vt:lpstr>
      <vt:lpstr>Prepared Statements</vt:lpstr>
      <vt:lpstr>Prepared Statements:  Steps</vt:lpstr>
      <vt:lpstr>An Insert Query Example</vt:lpstr>
      <vt:lpstr>An Update Query Example</vt:lpstr>
      <vt:lpstr>A Delete Query Example</vt:lpstr>
      <vt:lpstr>A SELECT Query:  a Single Row</vt:lpstr>
      <vt:lpstr>A SELECT Query:  Multiple Rows Example</vt:lpstr>
      <vt:lpstr>mysqli_</vt:lpstr>
      <vt:lpstr>A SELECT Query:  Multiple Rows</vt:lpstr>
      <vt:lpstr>Connections Example</vt:lpstr>
      <vt:lpstr>Navigation through unbuffered results</vt:lpstr>
      <vt:lpstr>Select Example</vt:lpstr>
      <vt:lpstr>Iterate Example</vt:lpstr>
      <vt:lpstr>Insert Example</vt:lpstr>
      <vt:lpstr>Update Example</vt:lpstr>
      <vt:lpstr>Delete Example</vt:lpstr>
      <vt:lpstr>Doctrine</vt:lpstr>
      <vt:lpstr>What is Doctrine?</vt:lpstr>
      <vt:lpstr>Propel</vt:lpstr>
      <vt:lpstr>What is Propel?</vt:lpstr>
      <vt:lpstr>Why Propel?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2014-06-28T21:58:26Z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