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394" r:id="rId3"/>
    <p:sldId id="435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422" r:id="rId38"/>
    <p:sldId id="352" r:id="rId39"/>
    <p:sldId id="393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AB"/>
    <a:srgbClr val="F9E6AB"/>
    <a:srgbClr val="F9FAAB"/>
    <a:srgbClr val="767691"/>
    <a:srgbClr val="7676AA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9" autoAdjust="0"/>
    <p:restoredTop sz="94660" autoAdjust="0"/>
  </p:normalViewPr>
  <p:slideViewPr>
    <p:cSldViewPr>
      <p:cViewPr varScale="1">
        <p:scale>
          <a:sx n="84" d="100"/>
          <a:sy n="84" d="100"/>
        </p:scale>
        <p:origin x="126" y="27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7/5/2014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3265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45904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19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8462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59473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51323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300338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02418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00127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7/5/2014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fasttracks/details/103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Using 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2574899"/>
            <a:ext cx="7915741" cy="1235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Connecting, Retrieving Data, Executing SQL Commands, 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22" y="4215367"/>
            <a:ext cx="2720760" cy="2040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77" y="4296542"/>
            <a:ext cx="2771775" cy="15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14400"/>
            <a:ext cx="114300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2400" dirty="0"/>
              <a:t>Example of two tables with primary and foreign key</a:t>
            </a:r>
          </a:p>
          <a:p>
            <a:pPr lvl="1">
              <a:lnSpc>
                <a:spcPts val="3600"/>
              </a:lnSpc>
              <a:spcBef>
                <a:spcPct val="0"/>
              </a:spcBef>
            </a:pPr>
            <a:r>
              <a:rPr lang="en-US" sz="2400" dirty="0"/>
              <a:t>In table Employees we put the department id instead of all the information for the department</a:t>
            </a:r>
          </a:p>
          <a:p>
            <a:pPr lvl="1">
              <a:lnSpc>
                <a:spcPts val="3600"/>
              </a:lnSpc>
              <a:spcBef>
                <a:spcPct val="0"/>
              </a:spcBef>
            </a:pPr>
            <a:r>
              <a:rPr lang="en-US" sz="2400" dirty="0"/>
              <a:t>Data is not duplicated, less storage space required</a:t>
            </a:r>
            <a:endParaRPr lang="bg-BG" sz="2400" dirty="0"/>
          </a:p>
        </p:txBody>
      </p:sp>
      <p:graphicFrame>
        <p:nvGraphicFramePr>
          <p:cNvPr id="10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47240"/>
              </p:ext>
            </p:extLst>
          </p:nvPr>
        </p:nvGraphicFramePr>
        <p:xfrm>
          <a:off x="1520825" y="3450273"/>
          <a:ext cx="3929063" cy="2194560"/>
        </p:xfrm>
        <a:graphic>
          <a:graphicData uri="http://schemas.openxmlformats.org/drawingml/2006/table">
            <a:tbl>
              <a:tblPr/>
              <a:tblGrid>
                <a:gridCol w="1543050"/>
                <a:gridCol w="238601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LAST_NAME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DEPARTMENT_ID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King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Kochhar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Fay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Keys and Table Relations (2)</a:t>
            </a:r>
            <a:endParaRPr lang="bg-BG" sz="3600"/>
          </a:p>
        </p:txBody>
      </p:sp>
      <p:graphicFrame>
        <p:nvGraphicFramePr>
          <p:cNvPr id="11" name="Group 31"/>
          <p:cNvGraphicFramePr>
            <a:graphicFrameLocks noGrp="1"/>
          </p:cNvGraphicFramePr>
          <p:nvPr>
            <p:extLst/>
          </p:nvPr>
        </p:nvGraphicFramePr>
        <p:xfrm>
          <a:off x="7197726" y="3897312"/>
          <a:ext cx="3144837" cy="1463040"/>
        </p:xfrm>
        <a:graphic>
          <a:graphicData uri="http://schemas.openxmlformats.org/drawingml/2006/table">
            <a:tbl>
              <a:tblPr/>
              <a:tblGrid>
                <a:gridCol w="1009650"/>
                <a:gridCol w="213518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ID</a:t>
                      </a:r>
                      <a:endParaRPr kumimoji="0" lang="en-US" sz="1800" b="0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NAME</a:t>
                      </a:r>
                      <a:endParaRPr kumimoji="0" lang="en-US" sz="1800" b="0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Executive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Marketing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Administration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48"/>
          <p:cNvSpPr>
            <a:spLocks noChangeArrowheads="1"/>
          </p:cNvSpPr>
          <p:nvPr/>
        </p:nvSpPr>
        <p:spPr bwMode="auto">
          <a:xfrm>
            <a:off x="7199312" y="3435350"/>
            <a:ext cx="2141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DEPARTMENTS</a:t>
            </a:r>
          </a:p>
        </p:txBody>
      </p:sp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2055812" y="2971800"/>
            <a:ext cx="14196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EMPLOYEES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7197725" y="5649913"/>
            <a:ext cx="1928812" cy="428625"/>
          </a:xfrm>
          <a:prstGeom prst="wedgeRoundRectCallout">
            <a:avLst>
              <a:gd name="adj1" fmla="val -33141"/>
              <a:gd name="adj2" fmla="val -10980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Primary key</a:t>
            </a:r>
            <a:endParaRPr lang="bg-BG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2143125" y="5721349"/>
            <a:ext cx="3214687" cy="785813"/>
          </a:xfrm>
          <a:prstGeom prst="wedgeRoundRectCallout">
            <a:avLst>
              <a:gd name="adj1" fmla="val 21373"/>
              <a:gd name="adj2" fmla="val -6915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Foreign key to field ID in table Departments</a:t>
            </a:r>
            <a:endParaRPr lang="bg-BG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913187" y="4006851"/>
            <a:ext cx="3214688" cy="428625"/>
          </a:xfrm>
          <a:prstGeom prst="straightConnector1">
            <a:avLst/>
          </a:prstGeom>
          <a:noFill/>
          <a:ln w="22225" cap="flat" cmpd="sng" algn="ctr">
            <a:solidFill>
              <a:srgbClr val="FF0000">
                <a:alpha val="45000"/>
              </a:srgbClr>
            </a:solidFill>
            <a:prstDash val="solid"/>
            <a:round/>
            <a:headEnd type="none" w="med" len="med"/>
            <a:tailEnd type="arrow"/>
          </a:ln>
          <a:effectLst>
            <a:outerShdw dist="17961" dir="2700000" algn="ctr" rotWithShape="0">
              <a:srgbClr val="FFFFFF"/>
            </a:outerShdw>
          </a:effec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913187" y="4364037"/>
            <a:ext cx="3214688" cy="71438"/>
          </a:xfrm>
          <a:prstGeom prst="straightConnector1">
            <a:avLst/>
          </a:prstGeom>
          <a:noFill/>
          <a:ln w="22225" cap="flat" cmpd="sng" algn="ctr">
            <a:solidFill>
              <a:srgbClr val="FF0000">
                <a:alpha val="45000"/>
              </a:srgbClr>
            </a:solidFill>
            <a:prstDash val="solid"/>
            <a:round/>
            <a:headEnd type="none" w="med" len="med"/>
            <a:tailEnd type="arrow"/>
          </a:ln>
          <a:effectLst>
            <a:outerShdw dist="17961" dir="2700000" algn="ctr" rotWithShape="0">
              <a:srgbClr val="FFFFFF"/>
            </a:outerShdw>
          </a:effec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913187" y="4721226"/>
            <a:ext cx="3214688" cy="71437"/>
          </a:xfrm>
          <a:prstGeom prst="straightConnector1">
            <a:avLst/>
          </a:prstGeom>
          <a:noFill/>
          <a:ln w="22225" cap="flat" cmpd="sng" algn="ctr">
            <a:solidFill>
              <a:srgbClr val="FF0000">
                <a:alpha val="45000"/>
              </a:srgbClr>
            </a:solidFill>
            <a:prstDash val="solid"/>
            <a:round/>
            <a:headEnd type="none" w="med" len="med"/>
            <a:tailEnd type="arrow"/>
          </a:ln>
          <a:effectLst>
            <a:outerShdw dist="17961" dir="2700000" algn="ctr" rotWithShape="0">
              <a:srgbClr val="FFFFFF"/>
            </a:outerShdw>
          </a:effec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3913187" y="5078412"/>
            <a:ext cx="3214688" cy="71438"/>
          </a:xfrm>
          <a:prstGeom prst="straightConnector1">
            <a:avLst/>
          </a:prstGeom>
          <a:noFill/>
          <a:ln w="22225" cap="flat" cmpd="sng" algn="ctr">
            <a:solidFill>
              <a:srgbClr val="FF0000">
                <a:alpha val="45000"/>
              </a:srgbClr>
            </a:solidFill>
            <a:prstDash val="solid"/>
            <a:round/>
            <a:headEnd type="none" w="med" len="med"/>
            <a:tailEnd type="arrow"/>
          </a:ln>
          <a:effectLst>
            <a:outerShdw dist="17961" dir="2700000" algn="ctr" rotWithShape="0">
              <a:srgbClr val="FFFFFF"/>
            </a:outerShdw>
          </a:effec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3913187" y="4792662"/>
            <a:ext cx="3214688" cy="642938"/>
          </a:xfrm>
          <a:prstGeom prst="straightConnector1">
            <a:avLst/>
          </a:prstGeom>
          <a:noFill/>
          <a:ln w="22225" cap="flat" cmpd="sng" algn="ctr">
            <a:solidFill>
              <a:srgbClr val="FF0000">
                <a:alpha val="45000"/>
              </a:srgbClr>
            </a:solidFill>
            <a:prstDash val="solid"/>
            <a:round/>
            <a:headEnd type="none" w="med" len="med"/>
            <a:tailEnd type="arrow"/>
          </a:ln>
          <a:effectLst>
            <a:outerShdw dist="17961" dir="2700000" algn="ctr" rotWithShape="0">
              <a:srgbClr val="FFFFFF"/>
            </a:outerShdw>
          </a:effectLst>
        </p:spPr>
      </p:cxnSp>
    </p:spTree>
    <p:extLst>
      <p:ext uri="{BB962C8B-B14F-4D97-AF65-F5344CB8AC3E}">
        <p14:creationId xmlns:p14="http://schemas.microsoft.com/office/powerpoint/2010/main" val="41704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Relations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838200"/>
            <a:ext cx="11353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three types of relations between two tables</a:t>
            </a:r>
          </a:p>
          <a:p>
            <a:pPr lvl="1"/>
            <a:r>
              <a:rPr lang="en-US" dirty="0" smtClean="0"/>
              <a:t>One-to-one – one row in the first table corresponds to single row in the other</a:t>
            </a:r>
          </a:p>
          <a:p>
            <a:pPr lvl="1"/>
            <a:r>
              <a:rPr lang="en-US" dirty="0" smtClean="0"/>
              <a:t>One-to-many – one row in the first table corresponds to many rows in the other</a:t>
            </a:r>
          </a:p>
          <a:p>
            <a:pPr lvl="1"/>
            <a:r>
              <a:rPr lang="en-US" dirty="0" smtClean="0"/>
              <a:t>Many-to-many – many rows in one table correspond to many rows in the other</a:t>
            </a:r>
          </a:p>
          <a:p>
            <a:pPr lvl="2"/>
            <a:r>
              <a:rPr lang="en-US" dirty="0" smtClean="0"/>
              <a:t>Third table is needed to be achieved</a:t>
            </a:r>
          </a:p>
          <a:p>
            <a:pPr lvl="2"/>
            <a:r>
              <a:rPr lang="en-US" dirty="0" smtClean="0"/>
              <a:t>Sum of two one-to-many relations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47032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Fields Properties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14400"/>
            <a:ext cx="11506200" cy="563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There are additional properties of the fields that change their behavior</a:t>
            </a:r>
          </a:p>
          <a:p>
            <a:pPr lvl="1">
              <a:defRPr/>
            </a:pPr>
            <a:r>
              <a:rPr lang="en-US" dirty="0" smtClean="0"/>
              <a:t>Unique – requires the values in that field to be unique</a:t>
            </a:r>
          </a:p>
          <a:p>
            <a:pPr lvl="2">
              <a:defRPr/>
            </a:pPr>
            <a:r>
              <a:rPr lang="en-US" dirty="0" smtClean="0"/>
              <a:t>Inserting or modifying value that already exists raises error</a:t>
            </a:r>
          </a:p>
          <a:p>
            <a:pPr lvl="1">
              <a:defRPr/>
            </a:pPr>
            <a:r>
              <a:rPr lang="en-US" dirty="0" smtClean="0"/>
              <a:t>Index – modifies the internal work of the storage engine – speeds up searching for value in that field</a:t>
            </a:r>
          </a:p>
          <a:p>
            <a:pPr lvl="2">
              <a:defRPr/>
            </a:pPr>
            <a:r>
              <a:rPr lang="en-US" dirty="0" smtClean="0"/>
              <a:t>Requires storage space</a:t>
            </a:r>
          </a:p>
        </p:txBody>
      </p:sp>
    </p:spTree>
    <p:extLst>
      <p:ext uri="{BB962C8B-B14F-4D97-AF65-F5344CB8AC3E}">
        <p14:creationId xmlns:p14="http://schemas.microsoft.com/office/powerpoint/2010/main" val="219760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Fields Properties (2)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/>
              <a:t>Autoincrement – usually used for primary key fields; if the inserted value is NULL a new value is generated and used instead</a:t>
            </a:r>
          </a:p>
          <a:p>
            <a:pPr lvl="1">
              <a:defRPr/>
            </a:pPr>
            <a:r>
              <a:rPr lang="en-US" dirty="0" smtClean="0"/>
              <a:t>Not null fields – require the inserted value to be distinct from NULL</a:t>
            </a:r>
          </a:p>
          <a:p>
            <a:pPr lvl="2">
              <a:defRPr/>
            </a:pPr>
            <a:r>
              <a:rPr lang="en-US" dirty="0" smtClean="0"/>
              <a:t>Raises error otherwise</a:t>
            </a:r>
          </a:p>
          <a:p>
            <a:pPr lvl="2">
              <a:defRPr/>
            </a:pPr>
            <a:r>
              <a:rPr lang="en-US" dirty="0" smtClean="0"/>
              <a:t>All primary keys are not null</a:t>
            </a:r>
          </a:p>
          <a:p>
            <a:pPr lvl="1">
              <a:defRPr/>
            </a:pPr>
            <a:r>
              <a:rPr lang="en-US" dirty="0" smtClean="0"/>
              <a:t>MySQL supports also full text index – index for string fields</a:t>
            </a:r>
          </a:p>
        </p:txBody>
      </p:sp>
    </p:spTree>
    <p:extLst>
      <p:ext uri="{BB962C8B-B14F-4D97-AF65-F5344CB8AC3E}">
        <p14:creationId xmlns:p14="http://schemas.microsoft.com/office/powerpoint/2010/main" val="14031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1012" y="1905000"/>
            <a:ext cx="8794749" cy="19008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62000" indent="-762000">
              <a:lnSpc>
                <a:spcPct val="110000"/>
              </a:lnSpc>
            </a:pPr>
            <a:r>
              <a:rPr lang="en-US" dirty="0" smtClean="0"/>
              <a:t>Data Manipulation Language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5280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Query</a:t>
            </a:r>
            <a:endParaRPr lang="bg-BG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White">
          <a:xfrm>
            <a:off x="2124075" y="2597150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4335462" y="4591050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6970712" y="2563813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2406650" y="2608263"/>
            <a:ext cx="1274762" cy="1327150"/>
            <a:chOff x="1244" y="1460"/>
            <a:chExt cx="803" cy="836"/>
          </a:xfrm>
        </p:grpSpPr>
        <p:sp>
          <p:nvSpPr>
            <p:cNvPr id="14407" name="Rectangle 7"/>
            <p:cNvSpPr>
              <a:spLocks noChangeArrowheads="1"/>
            </p:cNvSpPr>
            <p:nvPr/>
          </p:nvSpPr>
          <p:spPr bwMode="ltGray">
            <a:xfrm>
              <a:off x="1244" y="1460"/>
              <a:ext cx="425" cy="8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4408" name="Rectangle 8"/>
            <p:cNvSpPr>
              <a:spLocks noChangeArrowheads="1"/>
            </p:cNvSpPr>
            <p:nvPr/>
          </p:nvSpPr>
          <p:spPr bwMode="ltGray">
            <a:xfrm>
              <a:off x="1852" y="1460"/>
              <a:ext cx="195" cy="8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bg-BG"/>
            </a:p>
          </p:txBody>
        </p:sp>
      </p:grpSp>
      <p:grpSp>
        <p:nvGrpSpPr>
          <p:cNvPr id="14343" name="Group 9"/>
          <p:cNvGrpSpPr>
            <a:grpSpLocks/>
          </p:cNvGrpSpPr>
          <p:nvPr/>
        </p:nvGrpSpPr>
        <p:grpSpPr bwMode="auto">
          <a:xfrm>
            <a:off x="6980238" y="2727325"/>
            <a:ext cx="1825625" cy="1066800"/>
            <a:chOff x="3422" y="1549"/>
            <a:chExt cx="1150" cy="672"/>
          </a:xfrm>
        </p:grpSpPr>
        <p:sp>
          <p:nvSpPr>
            <p:cNvPr id="14404" name="Rectangle 10"/>
            <p:cNvSpPr>
              <a:spLocks noChangeArrowheads="1"/>
            </p:cNvSpPr>
            <p:nvPr/>
          </p:nvSpPr>
          <p:spPr bwMode="ltGray">
            <a:xfrm>
              <a:off x="3422" y="1741"/>
              <a:ext cx="1150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4405" name="Rectangle 11"/>
            <p:cNvSpPr>
              <a:spLocks noChangeArrowheads="1"/>
            </p:cNvSpPr>
            <p:nvPr/>
          </p:nvSpPr>
          <p:spPr bwMode="ltGray">
            <a:xfrm>
              <a:off x="3422" y="2026"/>
              <a:ext cx="1150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4406" name="Rectangle 12"/>
            <p:cNvSpPr>
              <a:spLocks noChangeArrowheads="1"/>
            </p:cNvSpPr>
            <p:nvPr/>
          </p:nvSpPr>
          <p:spPr bwMode="ltGray">
            <a:xfrm>
              <a:off x="3422" y="1549"/>
              <a:ext cx="1150" cy="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bg-BG"/>
            </a:p>
          </p:txBody>
        </p:sp>
      </p:grpSp>
      <p:sp>
        <p:nvSpPr>
          <p:cNvPr id="14344" name="Line 13"/>
          <p:cNvSpPr>
            <a:spLocks noChangeShapeType="1"/>
          </p:cNvSpPr>
          <p:nvPr/>
        </p:nvSpPr>
        <p:spPr bwMode="auto">
          <a:xfrm>
            <a:off x="7939087" y="25511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45" name="Line 14"/>
          <p:cNvSpPr>
            <a:spLocks noChangeShapeType="1"/>
          </p:cNvSpPr>
          <p:nvPr/>
        </p:nvSpPr>
        <p:spPr bwMode="auto">
          <a:xfrm>
            <a:off x="7243762" y="25511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46" name="Line 15"/>
          <p:cNvSpPr>
            <a:spLocks noChangeShapeType="1"/>
          </p:cNvSpPr>
          <p:nvPr/>
        </p:nvSpPr>
        <p:spPr bwMode="auto">
          <a:xfrm>
            <a:off x="6958012" y="27225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47" name="Line 16"/>
          <p:cNvSpPr>
            <a:spLocks noChangeShapeType="1"/>
          </p:cNvSpPr>
          <p:nvPr/>
        </p:nvSpPr>
        <p:spPr bwMode="auto">
          <a:xfrm>
            <a:off x="6958012" y="28749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48" name="Line 17"/>
          <p:cNvSpPr>
            <a:spLocks noChangeShapeType="1"/>
          </p:cNvSpPr>
          <p:nvPr/>
        </p:nvSpPr>
        <p:spPr bwMode="auto">
          <a:xfrm>
            <a:off x="6958012" y="3027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49" name="Line 18"/>
          <p:cNvSpPr>
            <a:spLocks noChangeShapeType="1"/>
          </p:cNvSpPr>
          <p:nvPr/>
        </p:nvSpPr>
        <p:spPr bwMode="auto">
          <a:xfrm>
            <a:off x="6958012" y="3179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50" name="Line 19"/>
          <p:cNvSpPr>
            <a:spLocks noChangeShapeType="1"/>
          </p:cNvSpPr>
          <p:nvPr/>
        </p:nvSpPr>
        <p:spPr bwMode="auto">
          <a:xfrm>
            <a:off x="6958012" y="3332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51" name="Line 20"/>
          <p:cNvSpPr>
            <a:spLocks noChangeShapeType="1"/>
          </p:cNvSpPr>
          <p:nvPr/>
        </p:nvSpPr>
        <p:spPr bwMode="auto">
          <a:xfrm>
            <a:off x="6958012" y="34845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52" name="Line 21"/>
          <p:cNvSpPr>
            <a:spLocks noChangeShapeType="1"/>
          </p:cNvSpPr>
          <p:nvPr/>
        </p:nvSpPr>
        <p:spPr bwMode="auto">
          <a:xfrm>
            <a:off x="6958012" y="36369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53" name="Line 22"/>
          <p:cNvSpPr>
            <a:spLocks noChangeShapeType="1"/>
          </p:cNvSpPr>
          <p:nvPr/>
        </p:nvSpPr>
        <p:spPr bwMode="auto">
          <a:xfrm>
            <a:off x="6958012" y="3789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54" name="Line 23"/>
          <p:cNvSpPr>
            <a:spLocks noChangeShapeType="1"/>
          </p:cNvSpPr>
          <p:nvPr/>
        </p:nvSpPr>
        <p:spPr bwMode="auto">
          <a:xfrm>
            <a:off x="8210550" y="25511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55" name="Line 24"/>
          <p:cNvSpPr>
            <a:spLocks noChangeShapeType="1"/>
          </p:cNvSpPr>
          <p:nvPr/>
        </p:nvSpPr>
        <p:spPr bwMode="auto">
          <a:xfrm>
            <a:off x="8535987" y="2549526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blackWhite">
          <a:xfrm>
            <a:off x="7264400" y="45926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4357" name="Rectangle 26"/>
          <p:cNvSpPr>
            <a:spLocks noChangeArrowheads="1"/>
          </p:cNvSpPr>
          <p:nvPr/>
        </p:nvSpPr>
        <p:spPr bwMode="ltGray">
          <a:xfrm>
            <a:off x="5903912" y="4598988"/>
            <a:ext cx="261938" cy="1325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14358" name="Rectangle 27"/>
          <p:cNvSpPr>
            <a:spLocks noChangeArrowheads="1"/>
          </p:cNvSpPr>
          <p:nvPr/>
        </p:nvSpPr>
        <p:spPr bwMode="ltGray">
          <a:xfrm>
            <a:off x="7275512" y="4603751"/>
            <a:ext cx="261938" cy="1325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14359" name="Line 28"/>
          <p:cNvSpPr>
            <a:spLocks noChangeShapeType="1"/>
          </p:cNvSpPr>
          <p:nvPr/>
        </p:nvSpPr>
        <p:spPr bwMode="auto">
          <a:xfrm>
            <a:off x="5303837" y="4578351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60" name="Line 29"/>
          <p:cNvSpPr>
            <a:spLocks noChangeShapeType="1"/>
          </p:cNvSpPr>
          <p:nvPr/>
        </p:nvSpPr>
        <p:spPr bwMode="auto">
          <a:xfrm>
            <a:off x="4608512" y="4578351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61" name="Line 30"/>
          <p:cNvSpPr>
            <a:spLocks noChangeShapeType="1"/>
          </p:cNvSpPr>
          <p:nvPr/>
        </p:nvSpPr>
        <p:spPr bwMode="auto">
          <a:xfrm>
            <a:off x="4322762" y="47498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62" name="Line 31"/>
          <p:cNvSpPr>
            <a:spLocks noChangeShapeType="1"/>
          </p:cNvSpPr>
          <p:nvPr/>
        </p:nvSpPr>
        <p:spPr bwMode="auto">
          <a:xfrm>
            <a:off x="4322762" y="49022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63" name="Line 32"/>
          <p:cNvSpPr>
            <a:spLocks noChangeShapeType="1"/>
          </p:cNvSpPr>
          <p:nvPr/>
        </p:nvSpPr>
        <p:spPr bwMode="auto">
          <a:xfrm>
            <a:off x="4322762" y="50546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64" name="Line 33"/>
          <p:cNvSpPr>
            <a:spLocks noChangeShapeType="1"/>
          </p:cNvSpPr>
          <p:nvPr/>
        </p:nvSpPr>
        <p:spPr bwMode="auto">
          <a:xfrm>
            <a:off x="4322762" y="52070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65" name="Line 34"/>
          <p:cNvSpPr>
            <a:spLocks noChangeShapeType="1"/>
          </p:cNvSpPr>
          <p:nvPr/>
        </p:nvSpPr>
        <p:spPr bwMode="auto">
          <a:xfrm>
            <a:off x="4322762" y="53594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66" name="Line 35"/>
          <p:cNvSpPr>
            <a:spLocks noChangeShapeType="1"/>
          </p:cNvSpPr>
          <p:nvPr/>
        </p:nvSpPr>
        <p:spPr bwMode="auto">
          <a:xfrm>
            <a:off x="4322762" y="55118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67" name="Line 36"/>
          <p:cNvSpPr>
            <a:spLocks noChangeShapeType="1"/>
          </p:cNvSpPr>
          <p:nvPr/>
        </p:nvSpPr>
        <p:spPr bwMode="auto">
          <a:xfrm>
            <a:off x="4322762" y="56642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68" name="Line 37"/>
          <p:cNvSpPr>
            <a:spLocks noChangeShapeType="1"/>
          </p:cNvSpPr>
          <p:nvPr/>
        </p:nvSpPr>
        <p:spPr bwMode="auto">
          <a:xfrm>
            <a:off x="4322762" y="58166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69" name="Line 38"/>
          <p:cNvSpPr>
            <a:spLocks noChangeShapeType="1"/>
          </p:cNvSpPr>
          <p:nvPr/>
        </p:nvSpPr>
        <p:spPr bwMode="auto">
          <a:xfrm>
            <a:off x="5575300" y="4578351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70" name="Line 39"/>
          <p:cNvSpPr>
            <a:spLocks noChangeShapeType="1"/>
          </p:cNvSpPr>
          <p:nvPr/>
        </p:nvSpPr>
        <p:spPr bwMode="auto">
          <a:xfrm>
            <a:off x="5900737" y="457676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71" name="Line 40"/>
          <p:cNvSpPr>
            <a:spLocks noChangeShapeType="1"/>
          </p:cNvSpPr>
          <p:nvPr/>
        </p:nvSpPr>
        <p:spPr bwMode="auto">
          <a:xfrm>
            <a:off x="7964487" y="45926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72" name="Line 41"/>
          <p:cNvSpPr>
            <a:spLocks noChangeShapeType="1"/>
          </p:cNvSpPr>
          <p:nvPr/>
        </p:nvSpPr>
        <p:spPr bwMode="auto">
          <a:xfrm>
            <a:off x="7537450" y="45799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73" name="Line 42"/>
          <p:cNvSpPr>
            <a:spLocks noChangeShapeType="1"/>
          </p:cNvSpPr>
          <p:nvPr/>
        </p:nvSpPr>
        <p:spPr bwMode="auto">
          <a:xfrm>
            <a:off x="7251700" y="4751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74" name="Line 43"/>
          <p:cNvSpPr>
            <a:spLocks noChangeShapeType="1"/>
          </p:cNvSpPr>
          <p:nvPr/>
        </p:nvSpPr>
        <p:spPr bwMode="auto">
          <a:xfrm>
            <a:off x="7251700" y="490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75" name="Line 44"/>
          <p:cNvSpPr>
            <a:spLocks noChangeShapeType="1"/>
          </p:cNvSpPr>
          <p:nvPr/>
        </p:nvSpPr>
        <p:spPr bwMode="auto">
          <a:xfrm>
            <a:off x="7251700" y="505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76" name="Line 45"/>
          <p:cNvSpPr>
            <a:spLocks noChangeShapeType="1"/>
          </p:cNvSpPr>
          <p:nvPr/>
        </p:nvSpPr>
        <p:spPr bwMode="auto">
          <a:xfrm>
            <a:off x="7251700" y="520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77" name="Line 46"/>
          <p:cNvSpPr>
            <a:spLocks noChangeShapeType="1"/>
          </p:cNvSpPr>
          <p:nvPr/>
        </p:nvSpPr>
        <p:spPr bwMode="auto">
          <a:xfrm>
            <a:off x="7251700" y="536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78" name="Line 47"/>
          <p:cNvSpPr>
            <a:spLocks noChangeShapeType="1"/>
          </p:cNvSpPr>
          <p:nvPr/>
        </p:nvSpPr>
        <p:spPr bwMode="auto">
          <a:xfrm>
            <a:off x="7251700" y="551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79" name="Line 48"/>
          <p:cNvSpPr>
            <a:spLocks noChangeShapeType="1"/>
          </p:cNvSpPr>
          <p:nvPr/>
        </p:nvSpPr>
        <p:spPr bwMode="auto">
          <a:xfrm>
            <a:off x="7251700" y="566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80" name="Line 49"/>
          <p:cNvSpPr>
            <a:spLocks noChangeShapeType="1"/>
          </p:cNvSpPr>
          <p:nvPr/>
        </p:nvSpPr>
        <p:spPr bwMode="auto">
          <a:xfrm>
            <a:off x="7251700" y="581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81" name="Line 50"/>
          <p:cNvSpPr>
            <a:spLocks noChangeShapeType="1"/>
          </p:cNvSpPr>
          <p:nvPr/>
        </p:nvSpPr>
        <p:spPr bwMode="auto">
          <a:xfrm>
            <a:off x="8504237" y="45799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82" name="Line 51"/>
          <p:cNvSpPr>
            <a:spLocks noChangeShapeType="1"/>
          </p:cNvSpPr>
          <p:nvPr/>
        </p:nvSpPr>
        <p:spPr bwMode="auto">
          <a:xfrm>
            <a:off x="8829675" y="4578351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83" name="Line 52"/>
          <p:cNvSpPr>
            <a:spLocks noChangeShapeType="1"/>
          </p:cNvSpPr>
          <p:nvPr/>
        </p:nvSpPr>
        <p:spPr bwMode="auto">
          <a:xfrm>
            <a:off x="8256587" y="4575176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84" name="Line 53"/>
          <p:cNvSpPr>
            <a:spLocks noChangeShapeType="1"/>
          </p:cNvSpPr>
          <p:nvPr/>
        </p:nvSpPr>
        <p:spPr bwMode="auto">
          <a:xfrm>
            <a:off x="3092450" y="2584451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85" name="Line 54"/>
          <p:cNvSpPr>
            <a:spLocks noChangeShapeType="1"/>
          </p:cNvSpPr>
          <p:nvPr/>
        </p:nvSpPr>
        <p:spPr bwMode="auto">
          <a:xfrm>
            <a:off x="2397125" y="2584451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86" name="Line 55"/>
          <p:cNvSpPr>
            <a:spLocks noChangeShapeType="1"/>
          </p:cNvSpPr>
          <p:nvPr/>
        </p:nvSpPr>
        <p:spPr bwMode="auto">
          <a:xfrm>
            <a:off x="2111375" y="27559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87" name="Line 56"/>
          <p:cNvSpPr>
            <a:spLocks noChangeShapeType="1"/>
          </p:cNvSpPr>
          <p:nvPr/>
        </p:nvSpPr>
        <p:spPr bwMode="auto">
          <a:xfrm>
            <a:off x="2111375" y="29083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88" name="Line 57"/>
          <p:cNvSpPr>
            <a:spLocks noChangeShapeType="1"/>
          </p:cNvSpPr>
          <p:nvPr/>
        </p:nvSpPr>
        <p:spPr bwMode="auto">
          <a:xfrm>
            <a:off x="2111375" y="30607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89" name="Line 58"/>
          <p:cNvSpPr>
            <a:spLocks noChangeShapeType="1"/>
          </p:cNvSpPr>
          <p:nvPr/>
        </p:nvSpPr>
        <p:spPr bwMode="auto">
          <a:xfrm>
            <a:off x="2133600" y="32131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90" name="Line 59"/>
          <p:cNvSpPr>
            <a:spLocks noChangeShapeType="1"/>
          </p:cNvSpPr>
          <p:nvPr/>
        </p:nvSpPr>
        <p:spPr bwMode="auto">
          <a:xfrm>
            <a:off x="2111375" y="33655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91" name="Line 60"/>
          <p:cNvSpPr>
            <a:spLocks noChangeShapeType="1"/>
          </p:cNvSpPr>
          <p:nvPr/>
        </p:nvSpPr>
        <p:spPr bwMode="auto">
          <a:xfrm>
            <a:off x="2111375" y="35179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92" name="Line 61"/>
          <p:cNvSpPr>
            <a:spLocks noChangeShapeType="1"/>
          </p:cNvSpPr>
          <p:nvPr/>
        </p:nvSpPr>
        <p:spPr bwMode="auto">
          <a:xfrm>
            <a:off x="2111375" y="36703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93" name="Line 62"/>
          <p:cNvSpPr>
            <a:spLocks noChangeShapeType="1"/>
          </p:cNvSpPr>
          <p:nvPr/>
        </p:nvSpPr>
        <p:spPr bwMode="auto">
          <a:xfrm>
            <a:off x="2111375" y="38227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94" name="Line 63"/>
          <p:cNvSpPr>
            <a:spLocks noChangeShapeType="1"/>
          </p:cNvSpPr>
          <p:nvPr/>
        </p:nvSpPr>
        <p:spPr bwMode="auto">
          <a:xfrm>
            <a:off x="3363912" y="2584451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95" name="Line 64"/>
          <p:cNvSpPr>
            <a:spLocks noChangeShapeType="1"/>
          </p:cNvSpPr>
          <p:nvPr/>
        </p:nvSpPr>
        <p:spPr bwMode="auto">
          <a:xfrm>
            <a:off x="3689350" y="258286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96" name="Line 65"/>
          <p:cNvSpPr>
            <a:spLocks noChangeShapeType="1"/>
          </p:cNvSpPr>
          <p:nvPr/>
        </p:nvSpPr>
        <p:spPr bwMode="auto">
          <a:xfrm flipV="1">
            <a:off x="6289676" y="5280026"/>
            <a:ext cx="8842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" name="Text Box 66"/>
          <p:cNvSpPr txBox="1">
            <a:spLocks noChangeArrowheads="1"/>
          </p:cNvSpPr>
          <p:nvPr/>
        </p:nvSpPr>
        <p:spPr bwMode="auto">
          <a:xfrm>
            <a:off x="4294188" y="6091238"/>
            <a:ext cx="9228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Table 1</a:t>
            </a:r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7251701" y="6043613"/>
            <a:ext cx="17668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Table 2</a:t>
            </a:r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2133601" y="4005263"/>
            <a:ext cx="9228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Table 1</a:t>
            </a: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6958013" y="4005263"/>
            <a:ext cx="9228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Table 1</a:t>
            </a:r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6310312" y="1196975"/>
            <a:ext cx="276941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Filtering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Choosing set of rows</a:t>
            </a:r>
          </a:p>
        </p:txBody>
      </p:sp>
      <p:sp>
        <p:nvSpPr>
          <p:cNvPr id="72" name="Text Box 71"/>
          <p:cNvSpPr txBox="1">
            <a:spLocks noChangeArrowheads="1"/>
          </p:cNvSpPr>
          <p:nvPr/>
        </p:nvSpPr>
        <p:spPr bwMode="auto">
          <a:xfrm>
            <a:off x="2012950" y="1304925"/>
            <a:ext cx="216912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Projection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Choosing set of 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columns</a:t>
            </a:r>
          </a:p>
        </p:txBody>
      </p:sp>
      <p:sp>
        <p:nvSpPr>
          <p:cNvPr id="73" name="Text Box 72"/>
          <p:cNvSpPr txBox="1">
            <a:spLocks noChangeArrowheads="1"/>
          </p:cNvSpPr>
          <p:nvPr/>
        </p:nvSpPr>
        <p:spPr bwMode="auto">
          <a:xfrm>
            <a:off x="1990725" y="4437063"/>
            <a:ext cx="23749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Joining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Combining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 from two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 more tables</a:t>
            </a:r>
          </a:p>
        </p:txBody>
      </p:sp>
    </p:spTree>
    <p:extLst>
      <p:ext uri="{BB962C8B-B14F-4D97-AF65-F5344CB8AC3E}">
        <p14:creationId xmlns:p14="http://schemas.microsoft.com/office/powerpoint/2010/main" val="28341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Query (2)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14400"/>
            <a:ext cx="11506200" cy="56388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dirty="0" smtClean="0"/>
              <a:t>Example select query:</a:t>
            </a:r>
          </a:p>
          <a:p>
            <a:pPr lvl="1">
              <a:lnSpc>
                <a:spcPts val="3600"/>
              </a:lnSpc>
            </a:pPr>
            <a:endParaRPr lang="en-US" dirty="0" smtClean="0"/>
          </a:p>
          <a:p>
            <a:pPr lvl="1">
              <a:lnSpc>
                <a:spcPts val="3600"/>
              </a:lnSpc>
            </a:pPr>
            <a:endParaRPr lang="en-US" dirty="0" smtClean="0"/>
          </a:p>
          <a:p>
            <a:pPr lvl="1">
              <a:lnSpc>
                <a:spcPts val="3600"/>
              </a:lnSpc>
            </a:pPr>
            <a:endParaRPr lang="en-US" dirty="0" smtClean="0"/>
          </a:p>
          <a:p>
            <a:pPr lvl="1">
              <a:lnSpc>
                <a:spcPts val="3600"/>
              </a:lnSpc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EMPLOYEE_ID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SALARY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– fields we are selecting</a:t>
            </a:r>
          </a:p>
          <a:p>
            <a:pPr lvl="1">
              <a:lnSpc>
                <a:spcPts val="3600"/>
              </a:lnSpc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800" dirty="0"/>
              <a:t> sets name of the field in the result table</a:t>
            </a:r>
          </a:p>
          <a:p>
            <a:pPr lvl="1">
              <a:lnSpc>
                <a:spcPts val="3600"/>
              </a:lnSpc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800" dirty="0"/>
              <a:t> defines the tables we are gathering the data from</a:t>
            </a:r>
          </a:p>
          <a:p>
            <a:pPr lvl="1">
              <a:lnSpc>
                <a:spcPts val="3600"/>
              </a:lnSpc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800" dirty="0"/>
              <a:t> filters the rows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08226" y="1484020"/>
            <a:ext cx="7673975" cy="19272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SELECT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EMPLOYEE_ID, FIRST_NAME as NAME, SALARY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FROM	 EMPLOYEES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WHERE EMPLOYEE_ID &gt; 180</a:t>
            </a:r>
          </a:p>
        </p:txBody>
      </p:sp>
    </p:spTree>
    <p:extLst>
      <p:ext uri="{BB962C8B-B14F-4D97-AF65-F5344CB8AC3E}">
        <p14:creationId xmlns:p14="http://schemas.microsoft.com/office/powerpoint/2010/main" val="137474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Selecting all Fields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353800" cy="5638800"/>
          </a:xfrm>
        </p:spPr>
        <p:txBody>
          <a:bodyPr/>
          <a:lstStyle/>
          <a:p>
            <a:r>
              <a:rPr lang="en-US" dirty="0" smtClean="0"/>
              <a:t>Instead of list of fields to select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 can be used to specify all fields</a:t>
            </a:r>
          </a:p>
          <a:p>
            <a:pPr lvl="1"/>
            <a:r>
              <a:rPr lang="en-US" dirty="0" smtClean="0"/>
              <a:t>Example: table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employees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1800" dirty="0"/>
          </a:p>
          <a:p>
            <a:pPr lvl="1">
              <a:buFontTx/>
              <a:buNone/>
            </a:pPr>
            <a:r>
              <a:rPr lang="en-US" dirty="0" smtClean="0"/>
              <a:t>Is similar to query:</a:t>
            </a:r>
            <a:endParaRPr lang="bg-BG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79662" y="4648201"/>
            <a:ext cx="7405688" cy="45318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bIns="72000"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SELECT * FROM EMPLOYEES</a:t>
            </a:r>
          </a:p>
        </p:txBody>
      </p:sp>
      <p:graphicFrame>
        <p:nvGraphicFramePr>
          <p:cNvPr id="5" name="Group 146"/>
          <p:cNvGraphicFramePr>
            <a:graphicFrameLocks noGrp="1"/>
          </p:cNvGraphicFramePr>
          <p:nvPr>
            <p:extLst/>
          </p:nvPr>
        </p:nvGraphicFramePr>
        <p:xfrm>
          <a:off x="2132012" y="2667000"/>
          <a:ext cx="7920038" cy="1828800"/>
        </p:xfrm>
        <a:graphic>
          <a:graphicData uri="http://schemas.openxmlformats.org/drawingml/2006/table">
            <a:tbl>
              <a:tblPr/>
              <a:tblGrid>
                <a:gridCol w="1516063"/>
                <a:gridCol w="2443162"/>
                <a:gridCol w="1939925"/>
                <a:gridCol w="2020888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EMPL</a:t>
                      </a: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FIRST_NAME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LAST_NAME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SALARY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Larry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King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Kochhar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Papa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Haan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Mimi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Tochkova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79662" y="5868442"/>
            <a:ext cx="7405688" cy="76095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bIns="7200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SELECT EMPLOYEE_ID, FIRST_NAME, LAST_NAME, salary FROM EMPLOYEES</a:t>
            </a:r>
          </a:p>
        </p:txBody>
      </p:sp>
    </p:spTree>
    <p:extLst>
      <p:ext uri="{BB962C8B-B14F-4D97-AF65-F5344CB8AC3E}">
        <p14:creationId xmlns:p14="http://schemas.microsoft.com/office/powerpoint/2010/main" val="33416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1663" y="2656513"/>
            <a:ext cx="5832475" cy="98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mtClean="0"/>
              <a:t>Selecting Fields</a:t>
            </a:r>
            <a:endParaRPr lang="bg-BG" smtClean="0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2781301" y="3648075"/>
            <a:ext cx="64801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/>
              <a:t>Live Demo</a:t>
            </a:r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4726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Filtering Rows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select from the employees table all employees with salary less than 1000:</a:t>
            </a:r>
          </a:p>
          <a:p>
            <a:endParaRPr lang="en-US" dirty="0" smtClean="0"/>
          </a:p>
          <a:p>
            <a:endParaRPr lang="en-US" sz="1600" dirty="0"/>
          </a:p>
          <a:p>
            <a:pPr>
              <a:buFontTx/>
              <a:buNone/>
            </a:pPr>
            <a:r>
              <a:rPr lang="en-US" dirty="0" smtClean="0"/>
              <a:t>	Produces result:</a:t>
            </a:r>
            <a:endParaRPr lang="bg-BG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89980" y="2333194"/>
            <a:ext cx="7405688" cy="106873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bIns="7200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SELECT FIRST_NAME, LAST_NAME, SALARY 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FROM EMPLOYEES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SALARY &lt; 1000</a:t>
            </a:r>
          </a:p>
        </p:txBody>
      </p:sp>
      <p:graphicFrame>
        <p:nvGraphicFramePr>
          <p:cNvPr id="5" name="Group 75"/>
          <p:cNvGraphicFramePr>
            <a:graphicFrameLocks noGrp="1"/>
          </p:cNvGraphicFramePr>
          <p:nvPr>
            <p:extLst/>
          </p:nvPr>
        </p:nvGraphicFramePr>
        <p:xfrm>
          <a:off x="2379663" y="4235448"/>
          <a:ext cx="7643813" cy="2089152"/>
        </p:xfrm>
        <a:graphic>
          <a:graphicData uri="http://schemas.openxmlformats.org/drawingml/2006/table">
            <a:tbl>
              <a:tblPr/>
              <a:tblGrid>
                <a:gridCol w="2703513"/>
                <a:gridCol w="1920875"/>
                <a:gridCol w="3019425"/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LAST_NAME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FIRST_NAME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SALARY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King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Larry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Kochhar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Haan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Papa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2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5000"/>
              </a:lnSpc>
              <a:buFontTx/>
              <a:buAutoNum type="arabicPeriod"/>
            </a:pPr>
            <a:r>
              <a:rPr lang="en-US" dirty="0"/>
              <a:t>What is Database?</a:t>
            </a:r>
          </a:p>
          <a:p>
            <a:pPr marL="609600" indent="-609600">
              <a:lnSpc>
                <a:spcPct val="85000"/>
              </a:lnSpc>
              <a:buFontTx/>
              <a:buAutoNum type="arabicPeriod"/>
            </a:pPr>
            <a:r>
              <a:rPr lang="en-US" dirty="0"/>
              <a:t>Keys and Table Relations</a:t>
            </a:r>
          </a:p>
          <a:p>
            <a:pPr marL="609600" indent="-609600">
              <a:lnSpc>
                <a:spcPct val="85000"/>
              </a:lnSpc>
              <a:buFontTx/>
              <a:buAutoNum type="arabicPeriod"/>
            </a:pPr>
            <a:r>
              <a:rPr lang="en-US" dirty="0"/>
              <a:t>Data Manipulation Language</a:t>
            </a:r>
          </a:p>
          <a:p>
            <a:pPr marL="1028700" lvl="1" indent="-571500">
              <a:lnSpc>
                <a:spcPct val="85000"/>
              </a:lnSpc>
            </a:pPr>
            <a:r>
              <a:rPr lang="en-US" dirty="0"/>
              <a:t>Select</a:t>
            </a:r>
          </a:p>
          <a:p>
            <a:pPr marL="1028700" lvl="1" indent="-571500">
              <a:lnSpc>
                <a:spcPct val="85000"/>
              </a:lnSpc>
            </a:pPr>
            <a:r>
              <a:rPr lang="en-US" dirty="0"/>
              <a:t>Insert</a:t>
            </a:r>
          </a:p>
          <a:p>
            <a:pPr marL="1028700" lvl="1" indent="-571500">
              <a:lnSpc>
                <a:spcPct val="85000"/>
              </a:lnSpc>
            </a:pPr>
            <a:r>
              <a:rPr lang="en-US" dirty="0"/>
              <a:t>Update</a:t>
            </a:r>
          </a:p>
          <a:p>
            <a:pPr marL="1028700" lvl="1" indent="-571500">
              <a:lnSpc>
                <a:spcPct val="85000"/>
              </a:lnSpc>
            </a:pP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3657600"/>
            <a:ext cx="2787266" cy="27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55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1663" y="2656513"/>
            <a:ext cx="5832475" cy="98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mtClean="0"/>
              <a:t>Filtering Rows</a:t>
            </a:r>
            <a:endParaRPr lang="bg-BG" smtClean="0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781301" y="3648075"/>
            <a:ext cx="64801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/>
              <a:t>Live Demo</a:t>
            </a:r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42401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mtClean="0"/>
              <a:t> Value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special value null means there is no value</a:t>
            </a:r>
          </a:p>
          <a:p>
            <a:pPr lvl="1"/>
            <a:r>
              <a:rPr lang="en-US" smtClean="0"/>
              <a:t>Similar to PHP null</a:t>
            </a:r>
          </a:p>
          <a:p>
            <a:pPr lvl="1"/>
            <a:r>
              <a:rPr lang="en-US" smtClean="0"/>
              <a:t>Different from zero or empty string</a:t>
            </a:r>
          </a:p>
          <a:p>
            <a:pPr lvl="1"/>
            <a:r>
              <a:rPr lang="en-US" smtClean="0"/>
              <a:t>All operations with null produce null</a:t>
            </a:r>
          </a:p>
          <a:p>
            <a:pPr lvl="2"/>
            <a:r>
              <a:rPr lang="en-US" smtClean="0"/>
              <a:t>Including comparison!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5391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Strings are enclosed in quotes</a:t>
            </a:r>
          </a:p>
          <a:p>
            <a:pPr lvl="1"/>
            <a:r>
              <a:rPr lang="en-US" sz="2800" dirty="0"/>
              <a:t>Some RDBMS support strings, enclosed in double-quotes</a:t>
            </a:r>
          </a:p>
          <a:p>
            <a:pPr lvl="1"/>
            <a:r>
              <a:rPr lang="en-US" sz="2800" dirty="0"/>
              <a:t>Example: selecting string</a:t>
            </a:r>
          </a:p>
          <a:p>
            <a:pPr lvl="1"/>
            <a:endParaRPr lang="en-US" sz="2800" dirty="0"/>
          </a:p>
          <a:p>
            <a:pPr lvl="1">
              <a:buFontTx/>
              <a:buNone/>
            </a:pPr>
            <a:r>
              <a:rPr lang="en-US" sz="2800" dirty="0"/>
              <a:t>   Produces result: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360725" y="3048000"/>
            <a:ext cx="7405687" cy="48953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90000" bIns="90000"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SELECT LAST_NAME</a:t>
            </a: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'foo' AS FOO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FROM EMPLOYEES</a:t>
            </a:r>
          </a:p>
        </p:txBody>
      </p:sp>
      <p:graphicFrame>
        <p:nvGraphicFramePr>
          <p:cNvPr id="5" name="Group 35"/>
          <p:cNvGraphicFramePr>
            <a:graphicFrameLocks noGrp="1"/>
          </p:cNvGraphicFramePr>
          <p:nvPr>
            <p:extLst/>
          </p:nvPr>
        </p:nvGraphicFramePr>
        <p:xfrm>
          <a:off x="2665412" y="4724400"/>
          <a:ext cx="5791200" cy="1828800"/>
        </p:xfrm>
        <a:graphic>
          <a:graphicData uri="http://schemas.openxmlformats.org/drawingml/2006/table">
            <a:tbl>
              <a:tblPr/>
              <a:tblGrid>
                <a:gridCol w="2895600"/>
                <a:gridCol w="28956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LAST_NAME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FOO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foo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Kochhar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foo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Haan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foo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Mimi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foo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4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Selecting Only Distinct Rows</a:t>
            </a:r>
            <a:endParaRPr lang="bg-BG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keyword distinct sets the database engine to return only distinct rows as result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93963" y="2895600"/>
            <a:ext cx="3097213" cy="11050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90000" bIns="9000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SELECT MANAGER_ID,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SALARY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FROM EMPLOYEES</a:t>
            </a:r>
          </a:p>
        </p:txBody>
      </p:sp>
      <p:graphicFrame>
        <p:nvGraphicFramePr>
          <p:cNvPr id="20529" name="Group 49"/>
          <p:cNvGraphicFramePr>
            <a:graphicFrameLocks noGrp="1"/>
          </p:cNvGraphicFramePr>
          <p:nvPr>
            <p:extLst/>
          </p:nvPr>
        </p:nvGraphicFramePr>
        <p:xfrm>
          <a:off x="5949950" y="2565400"/>
          <a:ext cx="4032250" cy="1828800"/>
        </p:xfrm>
        <a:graphic>
          <a:graphicData uri="http://schemas.openxmlformats.org/drawingml/2006/table">
            <a:tbl>
              <a:tblPr/>
              <a:tblGrid>
                <a:gridCol w="1800225"/>
                <a:gridCol w="2232025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MANAGER_ID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SALARY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</a:t>
                      </a:r>
                      <a:endParaRPr kumimoji="0" 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9000.00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4800.00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4800.00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4200.00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493963" y="4859338"/>
            <a:ext cx="3095625" cy="141286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90000" bIns="9000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DISTINCT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MANAGER_ID,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SALARY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FROM EMPLOYEES</a:t>
            </a:r>
          </a:p>
        </p:txBody>
      </p:sp>
      <p:graphicFrame>
        <p:nvGraphicFramePr>
          <p:cNvPr id="20528" name="Group 48"/>
          <p:cNvGraphicFramePr>
            <a:graphicFrameLocks noGrp="1"/>
          </p:cNvGraphicFramePr>
          <p:nvPr>
            <p:extLst/>
          </p:nvPr>
        </p:nvGraphicFramePr>
        <p:xfrm>
          <a:off x="5949950" y="4786313"/>
          <a:ext cx="4038600" cy="1463040"/>
        </p:xfrm>
        <a:graphic>
          <a:graphicData uri="http://schemas.openxmlformats.org/drawingml/2006/table">
            <a:tbl>
              <a:tblPr/>
              <a:tblGrid>
                <a:gridCol w="1800225"/>
                <a:gridCol w="2238375"/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MANAGER_ID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SALARY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</a:t>
                      </a:r>
                      <a:endParaRPr kumimoji="0" 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9000.00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4800.00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4200.00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1742417"/>
            <a:ext cx="7924799" cy="19008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dirty="0" smtClean="0"/>
              <a:t>Selecting Distinct Rows</a:t>
            </a:r>
            <a:endParaRPr lang="bg-BG" dirty="0" smtClean="0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2781301" y="4076700"/>
            <a:ext cx="64801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/>
              <a:t>Live Demo</a:t>
            </a:r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54725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Operations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operations: - + * / ( )</a:t>
            </a:r>
          </a:p>
          <a:p>
            <a:r>
              <a:rPr lang="en-US" dirty="0" smtClean="0"/>
              <a:t>Example using in select query:</a:t>
            </a:r>
            <a:endParaRPr lang="bg-BG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78062" y="2514600"/>
            <a:ext cx="7632700" cy="11050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0000" tIns="90000" rIns="90000" bIns="9000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SELECT LAST_NAME, SALARY,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SALARY + 300</a:t>
            </a:r>
            <a:r>
              <a:rPr lang="bg-BG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bg-BG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2*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(SALARY + 300) AS BIG_SALARY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FROM EMPLOYEES WHERE SALARY &lt; 1000</a:t>
            </a:r>
          </a:p>
        </p:txBody>
      </p:sp>
      <p:graphicFrame>
        <p:nvGraphicFramePr>
          <p:cNvPr id="5" name="Group 74"/>
          <p:cNvGraphicFramePr>
            <a:graphicFrameLocks noGrp="1"/>
          </p:cNvGraphicFramePr>
          <p:nvPr>
            <p:extLst/>
          </p:nvPr>
        </p:nvGraphicFramePr>
        <p:xfrm>
          <a:off x="2339976" y="3962400"/>
          <a:ext cx="7488237" cy="1655764"/>
        </p:xfrm>
        <a:graphic>
          <a:graphicData uri="http://schemas.openxmlformats.org/drawingml/2006/table">
            <a:tbl>
              <a:tblPr/>
              <a:tblGrid>
                <a:gridCol w="1816100"/>
                <a:gridCol w="1360487"/>
                <a:gridCol w="1816100"/>
                <a:gridCol w="249555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LAST_NAME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SALARY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SALARY + 300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BIG_SALARY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King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Kochhar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Haan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9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Operations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Concatenation (joining) of strings is done by CONCAT()</a:t>
            </a:r>
            <a:endParaRPr lang="bg-BG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08225" y="2571750"/>
            <a:ext cx="7415212" cy="11050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90000" bIns="900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concat(FIRST_NAME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,' ',LAST_NAME) AS Employees, SALARY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FROM EMPLOYEES</a:t>
            </a:r>
          </a:p>
        </p:txBody>
      </p:sp>
      <p:graphicFrame>
        <p:nvGraphicFramePr>
          <p:cNvPr id="5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92550"/>
              </p:ext>
            </p:extLst>
          </p:nvPr>
        </p:nvGraphicFramePr>
        <p:xfrm>
          <a:off x="3656012" y="4114800"/>
          <a:ext cx="4000500" cy="1828800"/>
        </p:xfrm>
        <a:graphic>
          <a:graphicData uri="http://schemas.openxmlformats.org/drawingml/2006/table">
            <a:tbl>
              <a:tblPr/>
              <a:tblGrid>
                <a:gridCol w="2000250"/>
                <a:gridCol w="20002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Employees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SALARY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Larry King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 </a:t>
                      </a: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Kochhar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Papa </a:t>
                      </a: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Haan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Mimi Tochkova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0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Operations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mtClean="0"/>
              <a:t>Used in the where clause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Comparisons - &lt;, &gt;, &lt;=, &gt;=, &lt;&gt;</a:t>
            </a:r>
          </a:p>
          <a:p>
            <a:pPr lvl="1">
              <a:lnSpc>
                <a:spcPct val="85000"/>
              </a:lnSpc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BETWEEN value AND value </a:t>
            </a:r>
            <a:r>
              <a:rPr lang="en-US" smtClean="0"/>
              <a:t>– similar to combination of comparisons</a:t>
            </a:r>
          </a:p>
          <a:p>
            <a:pPr lvl="1">
              <a:lnSpc>
                <a:spcPct val="85000"/>
              </a:lnSpc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IN (value, …)</a:t>
            </a:r>
            <a:r>
              <a:rPr lang="en-US" smtClean="0"/>
              <a:t> – specifying if value is in a list</a:t>
            </a:r>
          </a:p>
          <a:p>
            <a:pPr lvl="1">
              <a:lnSpc>
                <a:spcPct val="85000"/>
              </a:lnSpc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LIKE, RLIKE </a:t>
            </a:r>
            <a:r>
              <a:rPr lang="en-US" smtClean="0"/>
              <a:t>– simple and extended string comparison with regular expressions</a:t>
            </a:r>
          </a:p>
          <a:p>
            <a:pPr lvl="1">
              <a:lnSpc>
                <a:spcPct val="85000"/>
              </a:lnSpc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IS NULL, IS NOT NULL</a:t>
            </a:r>
            <a:r>
              <a:rPr lang="en-US" smtClean="0"/>
              <a:t> – check if value is (not) null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73508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Operations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where clauses</a:t>
            </a:r>
          </a:p>
          <a:p>
            <a:pPr lvl="1"/>
            <a:r>
              <a:rPr lang="en-US" dirty="0" smtClean="0"/>
              <a:t>Logical operations – or, and, </a:t>
            </a:r>
            <a:r>
              <a:rPr lang="en-US" dirty="0" err="1" smtClean="0"/>
              <a:t>xor</a:t>
            </a:r>
            <a:r>
              <a:rPr lang="en-US" dirty="0" smtClean="0"/>
              <a:t>, not</a:t>
            </a:r>
          </a:p>
          <a:p>
            <a:pPr lvl="1"/>
            <a:r>
              <a:rPr lang="en-US" dirty="0" smtClean="0"/>
              <a:t>Used to build complex filters for select query</a:t>
            </a:r>
            <a:endParaRPr lang="bg-BG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455070" y="3276600"/>
            <a:ext cx="7278687" cy="233619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90000" bIns="9000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SELECT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MANAGER_ID,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DEPARTMENT_NAME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FROM DEPARTMENTS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WHERE</a:t>
            </a:r>
          </a:p>
          <a:p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MANAGER_ID &lt; 200 AND</a:t>
            </a:r>
          </a:p>
          <a:p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NOT (DEPARTMENT_NAME = 'SALES')</a:t>
            </a:r>
          </a:p>
        </p:txBody>
      </p:sp>
    </p:spTree>
    <p:extLst>
      <p:ext uri="{BB962C8B-B14F-4D97-AF65-F5344CB8AC3E}">
        <p14:creationId xmlns:p14="http://schemas.microsoft.com/office/powerpoint/2010/main" val="110477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1663" y="2656513"/>
            <a:ext cx="5832475" cy="98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mtClean="0"/>
              <a:t>Boolean Operations</a:t>
            </a:r>
            <a:endParaRPr lang="bg-BG" smtClean="0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2781301" y="3860800"/>
            <a:ext cx="64801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/>
              <a:t>Live Demo</a:t>
            </a:r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31369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3018463"/>
            <a:ext cx="6480175" cy="98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62000" indent="-762000">
              <a:lnSpc>
                <a:spcPct val="110000"/>
              </a:lnSpc>
            </a:pPr>
            <a:r>
              <a:rPr lang="en-US" smtClean="0"/>
              <a:t>What is Database?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8569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the Data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select query can be sorted via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Syntax is: </a:t>
            </a:r>
            <a:br>
              <a:rPr lang="en-US" dirty="0" smtClean="0"/>
            </a:br>
            <a:r>
              <a:rPr lang="en-US" dirty="0" smtClean="0"/>
              <a:t>order by {column [</a:t>
            </a:r>
            <a:r>
              <a:rPr lang="en-US" dirty="0" err="1" smtClean="0"/>
              <a:t>asc|desc</a:t>
            </a:r>
            <a:r>
              <a:rPr lang="en-US" dirty="0" smtClean="0"/>
              <a:t>],…}</a:t>
            </a:r>
          </a:p>
          <a:p>
            <a:pPr lvl="1"/>
            <a:endParaRPr lang="en-US" dirty="0" smtClean="0"/>
          </a:p>
          <a:p>
            <a:pPr lvl="1"/>
            <a:endParaRPr lang="en-US" sz="1800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asc</a:t>
            </a:r>
            <a:r>
              <a:rPr lang="en-US" dirty="0" smtClean="0"/>
              <a:t> and </a:t>
            </a:r>
            <a:r>
              <a:rPr lang="en-US" dirty="0" err="1" smtClean="0"/>
              <a:t>desc</a:t>
            </a:r>
            <a:r>
              <a:rPr lang="en-US" dirty="0" smtClean="0"/>
              <a:t> modifiers sort in ascending and descending order, respectively</a:t>
            </a:r>
          </a:p>
          <a:p>
            <a:pPr lvl="1"/>
            <a:r>
              <a:rPr lang="en-US" dirty="0" smtClean="0"/>
              <a:t>By default sorting is ascending</a:t>
            </a:r>
            <a:endParaRPr lang="bg-BG" dirty="0" smtClean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258910" y="3124200"/>
            <a:ext cx="7715250" cy="11050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90000" bIns="90000"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SELECT LAST_NAME, HIRE_DATE </a:t>
            </a:r>
          </a:p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FROM EMPLOYEES </a:t>
            </a: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ORDER BY HIRE_DATE, SALARY ASC</a:t>
            </a:r>
          </a:p>
        </p:txBody>
      </p:sp>
    </p:spTree>
    <p:extLst>
      <p:ext uri="{BB962C8B-B14F-4D97-AF65-F5344CB8AC3E}">
        <p14:creationId xmlns:p14="http://schemas.microsoft.com/office/powerpoint/2010/main" val="39969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3212" y="152400"/>
            <a:ext cx="6337300" cy="909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Inserting Data Into Table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212" y="1268414"/>
            <a:ext cx="11353800" cy="53292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query has multiple forms: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Insert into &lt;table&gt; values (&lt;values&gt;)</a:t>
            </a:r>
            <a:endParaRPr lang="bg-B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78063" y="3068639"/>
            <a:ext cx="7343775" cy="202841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90000" bIns="9000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INSERT INTO COUNTRIES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VALUES ('BG', 'Bulgaria', '1')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INSERT INTO COUNTRIES (COUNTRY_ID,COUNTRY_NAME,REGION_ID)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VALUES ('BG', 'Bulgaria', '1')</a:t>
            </a:r>
          </a:p>
        </p:txBody>
      </p:sp>
    </p:spTree>
    <p:extLst>
      <p:ext uri="{BB962C8B-B14F-4D97-AF65-F5344CB8AC3E}">
        <p14:creationId xmlns:p14="http://schemas.microsoft.com/office/powerpoint/2010/main" val="2264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6212" y="1742417"/>
            <a:ext cx="9143999" cy="19008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dirty="0" smtClean="0"/>
              <a:t>Inserting Data Into Table</a:t>
            </a:r>
            <a:endParaRPr lang="bg-BG" dirty="0" smtClean="0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2781301" y="4076700"/>
            <a:ext cx="64801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/>
              <a:t>Live Demo</a:t>
            </a:r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3809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5612" y="199062"/>
            <a:ext cx="6337300" cy="909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Modifying Data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5612" y="1268414"/>
            <a:ext cx="11277600" cy="5329237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The update query modifies single or multiple rows in a table</a:t>
            </a:r>
          </a:p>
          <a:p>
            <a:pPr lvl="1"/>
            <a:r>
              <a:rPr lang="en-US" sz="2800" dirty="0"/>
              <a:t>The syntax is</a:t>
            </a:r>
            <a:br>
              <a:rPr lang="en-US" sz="2800" dirty="0"/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update &lt;table&gt; set &lt;column&gt;=&lt;value&gt;,… 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where &lt;condition&gt;</a:t>
            </a:r>
            <a:endParaRPr lang="bg-BG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22526" y="4149725"/>
            <a:ext cx="7343775" cy="141286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90000" bIns="9000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UPDATE EMPLOYEES SET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FIRST_NAME = 'Updated Name',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DEPARTMENT_ID = 90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WHERE EMPLOYEE_ID = 100</a:t>
            </a:r>
          </a:p>
        </p:txBody>
      </p:sp>
    </p:spTree>
    <p:extLst>
      <p:ext uri="{BB962C8B-B14F-4D97-AF65-F5344CB8AC3E}">
        <p14:creationId xmlns:p14="http://schemas.microsoft.com/office/powerpoint/2010/main" val="9513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1663" y="2656513"/>
            <a:ext cx="5832475" cy="98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dirty="0" smtClean="0"/>
              <a:t>Modifying Data</a:t>
            </a:r>
            <a:endParaRPr lang="bg-BG" dirty="0" smtClean="0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2781301" y="3860800"/>
            <a:ext cx="64801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/>
              <a:t>Live Demo</a:t>
            </a:r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91113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5434" y="38100"/>
            <a:ext cx="6337300" cy="909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Deleting Data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212" y="1066801"/>
            <a:ext cx="11430000" cy="53292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delete query deletes single or multiple rows from a table</a:t>
            </a:r>
          </a:p>
          <a:p>
            <a:pPr lvl="1"/>
            <a:r>
              <a:rPr lang="en-US" dirty="0" smtClean="0"/>
              <a:t>Syntax is 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 from &lt;table&gt;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 &lt;condition&gt;</a:t>
            </a:r>
          </a:p>
          <a:p>
            <a:pPr lvl="1">
              <a:buFontTx/>
              <a:buNone/>
            </a:pPr>
            <a:endParaRPr lang="en-US" sz="48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truncate </a:t>
            </a:r>
            <a:r>
              <a:rPr lang="en-US" dirty="0" smtClean="0">
                <a:cs typeface="Courier New" pitchFamily="49" charset="0"/>
              </a:rPr>
              <a:t>query empties table</a:t>
            </a:r>
            <a:endParaRPr lang="bg-BG" dirty="0" smtClean="0"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22526" y="3657600"/>
            <a:ext cx="7343775" cy="125897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90000" bIns="9000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DELETE FROM EMPLOYEES WHERE EMPLOYEE_ID = 1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DELETE FROM EMPLOYEES WHERE FIRST_NAME LIKE 'S%'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22526" y="5715000"/>
            <a:ext cx="7343775" cy="48953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90000" bIns="9000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TRUNCATE TABLE EMPLOYEES</a:t>
            </a:r>
          </a:p>
        </p:txBody>
      </p:sp>
    </p:spTree>
    <p:extLst>
      <p:ext uri="{BB962C8B-B14F-4D97-AF65-F5344CB8AC3E}">
        <p14:creationId xmlns:p14="http://schemas.microsoft.com/office/powerpoint/2010/main" val="289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softuni.bg/trainings/fasttracks/details/1033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PHP &amp; 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database?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 is set of tables with defined relations between them</a:t>
            </a:r>
          </a:p>
          <a:p>
            <a:pPr lvl="1"/>
            <a:r>
              <a:rPr lang="en-US" dirty="0" smtClean="0"/>
              <a:t>Each table has columns (fields) and rows</a:t>
            </a:r>
          </a:p>
          <a:p>
            <a:pPr lvl="1"/>
            <a:r>
              <a:rPr lang="en-US" dirty="0" smtClean="0"/>
              <a:t>Some fields are called primary and foreign keys and define relation</a:t>
            </a:r>
            <a:endParaRPr lang="bg-BG" dirty="0" smtClean="0"/>
          </a:p>
        </p:txBody>
      </p:sp>
      <p:graphicFrame>
        <p:nvGraphicFramePr>
          <p:cNvPr id="5" name="Group 60"/>
          <p:cNvGraphicFramePr>
            <a:graphicFrameLocks noGrp="1"/>
          </p:cNvGraphicFramePr>
          <p:nvPr>
            <p:extLst/>
          </p:nvPr>
        </p:nvGraphicFramePr>
        <p:xfrm>
          <a:off x="2379662" y="4071938"/>
          <a:ext cx="7378700" cy="2468880"/>
        </p:xfrm>
        <a:graphic>
          <a:graphicData uri="http://schemas.openxmlformats.org/drawingml/2006/table">
            <a:tbl>
              <a:tblPr/>
              <a:tblGrid>
                <a:gridCol w="1809750"/>
                <a:gridCol w="1644650"/>
                <a:gridCol w="1581150"/>
                <a:gridCol w="1123950"/>
                <a:gridCol w="12192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all" spc="0" normalizeH="0" baseline="0" noProof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rial" charset="0"/>
                        </a:rPr>
                        <a:t>EMPLOYEE_ID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all" spc="0" normalizeH="0" baseline="0" noProof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rial" charset="0"/>
                        </a:rPr>
                        <a:t>FIRST_NAME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all" spc="0" normalizeH="0" baseline="0" noProof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rial" charset="0"/>
                        </a:rPr>
                        <a:t>LAST_NAME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all" spc="0" normalizeH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rial" charset="0"/>
                        </a:rPr>
                        <a:t>SALARY</a:t>
                      </a:r>
                      <a:endParaRPr kumimoji="0" lang="en-US" sz="1800" b="1" i="0" u="none" strike="noStrike" cap="all" spc="0" normalizeH="0" baseline="0" noProof="1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all" spc="0" normalizeH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rial" charset="0"/>
                        </a:rPr>
                        <a:t>DEPARTMENT_ID</a:t>
                      </a:r>
                      <a:endParaRPr kumimoji="0" lang="en-US" sz="1800" b="1" i="0" u="none" strike="noStrike" cap="all" spc="0" normalizeH="0" baseline="0" noProof="1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24000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Neenah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Kochhar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17000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Haan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(null)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Hunold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Alexander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Ernst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Bruce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57"/>
          <p:cNvSpPr>
            <a:spLocks noChangeArrowheads="1"/>
          </p:cNvSpPr>
          <p:nvPr/>
        </p:nvSpPr>
        <p:spPr bwMode="auto">
          <a:xfrm>
            <a:off x="2236787" y="2643189"/>
            <a:ext cx="1296988" cy="504825"/>
          </a:xfrm>
          <a:prstGeom prst="wedgeRoundRectCallout">
            <a:avLst>
              <a:gd name="adj1" fmla="val 55405"/>
              <a:gd name="adj2" fmla="val 217878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Field</a:t>
            </a:r>
            <a:endParaRPr lang="bg-B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08225" y="4000501"/>
            <a:ext cx="1928812" cy="71437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08226" y="4643438"/>
            <a:ext cx="7500937" cy="50006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AutoShape 57"/>
          <p:cNvSpPr>
            <a:spLocks noChangeArrowheads="1"/>
          </p:cNvSpPr>
          <p:nvPr/>
        </p:nvSpPr>
        <p:spPr bwMode="auto">
          <a:xfrm>
            <a:off x="8451851" y="3286126"/>
            <a:ext cx="1296987" cy="504825"/>
          </a:xfrm>
          <a:prstGeom prst="wedgeRoundRectCallout">
            <a:avLst>
              <a:gd name="adj1" fmla="val -44925"/>
              <a:gd name="adj2" fmla="val 214395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Row</a:t>
            </a:r>
            <a:endParaRPr lang="bg-B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1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SQL?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Relational databases are manipulated using Structure Query Language (SQL)</a:t>
            </a:r>
          </a:p>
          <a:p>
            <a:pPr lvl="1">
              <a:defRPr/>
            </a:pPr>
            <a:r>
              <a:rPr lang="en-US" dirty="0" smtClean="0"/>
              <a:t>Language for describing operations on structure and content of the database</a:t>
            </a:r>
          </a:p>
          <a:p>
            <a:pPr lvl="1">
              <a:defRPr/>
            </a:pPr>
            <a:r>
              <a:rPr lang="en-US" dirty="0" smtClean="0"/>
              <a:t>Easy and straightforward to learn</a:t>
            </a:r>
          </a:p>
          <a:p>
            <a:pPr lvl="1">
              <a:defRPr/>
            </a:pPr>
            <a:r>
              <a:rPr lang="en-US" dirty="0" smtClean="0"/>
              <a:t>Most databases follow the SQL standard 99 with little exceptions and additions </a:t>
            </a:r>
          </a:p>
          <a:p>
            <a:pPr lvl="1">
              <a:defRPr/>
            </a:pPr>
            <a:r>
              <a:rPr lang="en-US" dirty="0" smtClean="0"/>
              <a:t>Uses English phrases and words: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6551612" y="5029200"/>
            <a:ext cx="480060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SELECT department_name 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FROM departments</a:t>
            </a:r>
          </a:p>
        </p:txBody>
      </p:sp>
    </p:spTree>
    <p:extLst>
      <p:ext uri="{BB962C8B-B14F-4D97-AF65-F5344CB8AC3E}">
        <p14:creationId xmlns:p14="http://schemas.microsoft.com/office/powerpoint/2010/main" val="8802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 </a:t>
            </a:r>
            <a:endParaRPr lang="bg-BG" dirty="0" smtClean="0"/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8331200" y="2781301"/>
            <a:ext cx="1662112" cy="1719263"/>
            <a:chOff x="4329" y="2997"/>
            <a:chExt cx="1047" cy="108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ltGray">
            <a:xfrm>
              <a:off x="4329" y="3217"/>
              <a:ext cx="1047" cy="649"/>
            </a:xfrm>
            <a:prstGeom prst="rect">
              <a:avLst/>
            </a:prstGeom>
            <a:gradFill rotWithShape="0">
              <a:gsLst>
                <a:gs pos="0">
                  <a:srgbClr val="B2B2B2">
                    <a:gamma/>
                    <a:shade val="80000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8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ltGray">
            <a:xfrm>
              <a:off x="4329" y="2997"/>
              <a:ext cx="1047" cy="416"/>
            </a:xfrm>
            <a:prstGeom prst="ellipse">
              <a:avLst/>
            </a:prstGeom>
            <a:gradFill rotWithShape="0">
              <a:gsLst>
                <a:gs pos="0">
                  <a:srgbClr val="B2B2B2">
                    <a:gamma/>
                    <a:shade val="89804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ltGray">
            <a:xfrm>
              <a:off x="4329" y="3664"/>
              <a:ext cx="1047" cy="416"/>
            </a:xfrm>
            <a:prstGeom prst="ellipse">
              <a:avLst/>
            </a:prstGeom>
            <a:gradFill rotWithShape="0">
              <a:gsLst>
                <a:gs pos="0">
                  <a:srgbClr val="B2B2B2">
                    <a:gamma/>
                    <a:shade val="80000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80000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61" y="3044"/>
              <a:ext cx="100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22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DB</a:t>
              </a:r>
            </a:p>
          </p:txBody>
        </p:sp>
        <p:grpSp>
          <p:nvGrpSpPr>
            <p:cNvPr id="7195" name="Group 8"/>
            <p:cNvGrpSpPr>
              <a:grpSpLocks/>
            </p:cNvGrpSpPr>
            <p:nvPr/>
          </p:nvGrpSpPr>
          <p:grpSpPr bwMode="auto">
            <a:xfrm>
              <a:off x="4446" y="3500"/>
              <a:ext cx="755" cy="457"/>
              <a:chOff x="2293" y="2088"/>
              <a:chExt cx="755" cy="457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blackWhite">
              <a:xfrm>
                <a:off x="2293" y="2088"/>
                <a:ext cx="214" cy="11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blackWhite">
              <a:xfrm>
                <a:off x="2564" y="2088"/>
                <a:ext cx="214" cy="11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blackWhite">
              <a:xfrm>
                <a:off x="2833" y="2088"/>
                <a:ext cx="214" cy="11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blackWhite">
              <a:xfrm>
                <a:off x="2294" y="2259"/>
                <a:ext cx="214" cy="11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blackWhite">
              <a:xfrm>
                <a:off x="2565" y="2259"/>
                <a:ext cx="214" cy="11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blackWhite">
              <a:xfrm>
                <a:off x="2834" y="2259"/>
                <a:ext cx="214" cy="11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blackWhite">
              <a:xfrm>
                <a:off x="2294" y="2427"/>
                <a:ext cx="214" cy="11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blackWhite">
              <a:xfrm>
                <a:off x="2565" y="2427"/>
                <a:ext cx="214" cy="11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blackWhite">
              <a:xfrm>
                <a:off x="2834" y="2427"/>
                <a:ext cx="214" cy="11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</p:grpSp>
      <p:sp>
        <p:nvSpPr>
          <p:cNvPr id="19" name="Arc 18"/>
          <p:cNvSpPr>
            <a:spLocks/>
          </p:cNvSpPr>
          <p:nvPr/>
        </p:nvSpPr>
        <p:spPr bwMode="auto">
          <a:xfrm>
            <a:off x="5143501" y="2882901"/>
            <a:ext cx="3182937" cy="447675"/>
          </a:xfrm>
          <a:custGeom>
            <a:avLst/>
            <a:gdLst>
              <a:gd name="G0" fmla="+- 0 0 0"/>
              <a:gd name="G1" fmla="+- 21597 0 0"/>
              <a:gd name="G2" fmla="+- 21600 0 0"/>
              <a:gd name="T0" fmla="*/ 375 w 19771"/>
              <a:gd name="T1" fmla="*/ 0 h 21597"/>
              <a:gd name="T2" fmla="*/ 19771 w 19771"/>
              <a:gd name="T3" fmla="*/ 12899 h 21597"/>
              <a:gd name="T4" fmla="*/ 0 w 19771"/>
              <a:gd name="T5" fmla="*/ 21597 h 2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1" h="21597" fill="none" extrusionOk="0">
                <a:moveTo>
                  <a:pt x="374" y="0"/>
                </a:moveTo>
                <a:cubicBezTo>
                  <a:pt x="8803" y="146"/>
                  <a:pt x="16376" y="5182"/>
                  <a:pt x="19771" y="12898"/>
                </a:cubicBezTo>
              </a:path>
              <a:path w="19771" h="21597" stroke="0" extrusionOk="0">
                <a:moveTo>
                  <a:pt x="374" y="0"/>
                </a:moveTo>
                <a:cubicBezTo>
                  <a:pt x="8803" y="146"/>
                  <a:pt x="16376" y="5182"/>
                  <a:pt x="19771" y="12898"/>
                </a:cubicBezTo>
                <a:lnTo>
                  <a:pt x="0" y="21597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" name="Arc 19"/>
          <p:cNvSpPr>
            <a:spLocks/>
          </p:cNvSpPr>
          <p:nvPr/>
        </p:nvSpPr>
        <p:spPr bwMode="auto">
          <a:xfrm rot="10800000">
            <a:off x="5878513" y="4457700"/>
            <a:ext cx="3001963" cy="585788"/>
          </a:xfrm>
          <a:custGeom>
            <a:avLst/>
            <a:gdLst>
              <a:gd name="G0" fmla="+- 21558 0 0"/>
              <a:gd name="G1" fmla="+- 21594 0 0"/>
              <a:gd name="G2" fmla="+- 21600 0 0"/>
              <a:gd name="T0" fmla="*/ 0 w 21558"/>
              <a:gd name="T1" fmla="*/ 20244 h 21594"/>
              <a:gd name="T2" fmla="*/ 21062 w 21558"/>
              <a:gd name="T3" fmla="*/ 0 h 21594"/>
              <a:gd name="T4" fmla="*/ 21558 w 21558"/>
              <a:gd name="T5" fmla="*/ 21594 h 2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8" h="21594" fill="none" extrusionOk="0">
                <a:moveTo>
                  <a:pt x="0" y="20244"/>
                </a:moveTo>
                <a:cubicBezTo>
                  <a:pt x="701" y="9051"/>
                  <a:pt x="9850" y="257"/>
                  <a:pt x="21061" y="-1"/>
                </a:cubicBezTo>
              </a:path>
              <a:path w="21558" h="21594" stroke="0" extrusionOk="0">
                <a:moveTo>
                  <a:pt x="0" y="20244"/>
                </a:moveTo>
                <a:cubicBezTo>
                  <a:pt x="701" y="9051"/>
                  <a:pt x="9850" y="257"/>
                  <a:pt x="21061" y="-1"/>
                </a:cubicBezTo>
                <a:lnTo>
                  <a:pt x="21558" y="21594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230813" y="1987551"/>
            <a:ext cx="231044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query is sent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the server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206626" y="1736726"/>
            <a:ext cx="21964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Enter SQL query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216150" y="2443164"/>
            <a:ext cx="2887662" cy="101566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SELECT department_name </a:t>
            </a:r>
          </a:p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FROM departments</a:t>
            </a:r>
          </a:p>
        </p:txBody>
      </p:sp>
      <p:graphicFrame>
        <p:nvGraphicFramePr>
          <p:cNvPr id="24" name="Group 23"/>
          <p:cNvGraphicFramePr>
            <a:graphicFrameLocks noGrp="1"/>
          </p:cNvGraphicFramePr>
          <p:nvPr/>
        </p:nvGraphicFramePr>
        <p:xfrm>
          <a:off x="3287712" y="4648200"/>
          <a:ext cx="2571750" cy="1463676"/>
        </p:xfrm>
        <a:graphic>
          <a:graphicData uri="http://schemas.openxmlformats.org/drawingml/2006/table">
            <a:tbl>
              <a:tblPr/>
              <a:tblGrid>
                <a:gridCol w="25717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DEPARTMENT_NAME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Administration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Marketing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Shipping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6111876" y="5084764"/>
            <a:ext cx="28359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DB returns result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(usually a table)</a:t>
            </a:r>
          </a:p>
        </p:txBody>
      </p:sp>
    </p:spTree>
    <p:extLst>
      <p:ext uri="{BB962C8B-B14F-4D97-AF65-F5344CB8AC3E}">
        <p14:creationId xmlns:p14="http://schemas.microsoft.com/office/powerpoint/2010/main" val="18003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(Structured Query Language)</a:t>
            </a:r>
          </a:p>
          <a:p>
            <a:pPr lvl="1">
              <a:defRPr/>
            </a:pPr>
            <a:r>
              <a:rPr lang="en-US" dirty="0" smtClean="0"/>
              <a:t>Language for describing and modifying database structure and data</a:t>
            </a:r>
          </a:p>
          <a:p>
            <a:pPr lvl="1">
              <a:defRPr/>
            </a:pPr>
            <a:r>
              <a:rPr lang="en-US" dirty="0" smtClean="0"/>
              <a:t>Consists of DDL and DML</a:t>
            </a:r>
          </a:p>
          <a:p>
            <a:pPr lvl="2">
              <a:defRPr/>
            </a:pPr>
            <a:r>
              <a:rPr lang="en-US" dirty="0" smtClean="0"/>
              <a:t>Data Definition Language (DDL) – defines the database structure – tables, fields and relations</a:t>
            </a:r>
          </a:p>
          <a:p>
            <a:pPr lvl="2">
              <a:defRPr/>
            </a:pPr>
            <a:r>
              <a:rPr lang="en-US" dirty="0" smtClean="0"/>
              <a:t>Data Manipulation Language (DML) – modifies the data, stored in the tables – insert, delete, update or fetch rows</a:t>
            </a:r>
          </a:p>
        </p:txBody>
      </p:sp>
    </p:spTree>
    <p:extLst>
      <p:ext uri="{BB962C8B-B14F-4D97-AF65-F5344CB8AC3E}">
        <p14:creationId xmlns:p14="http://schemas.microsoft.com/office/powerpoint/2010/main" val="21060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 and Table Relations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Tables relations are defined by primary and foreign keys</a:t>
            </a:r>
          </a:p>
          <a:p>
            <a:pPr lvl="1">
              <a:defRPr/>
            </a:pPr>
            <a:r>
              <a:rPr lang="en-US" dirty="0" smtClean="0"/>
              <a:t>Special properties of tables</a:t>
            </a:r>
          </a:p>
          <a:p>
            <a:pPr lvl="1">
              <a:defRPr/>
            </a:pPr>
            <a:r>
              <a:rPr lang="en-US" dirty="0" smtClean="0"/>
              <a:t>Pair is formed by primary key in one table and linked foreign key in another</a:t>
            </a:r>
          </a:p>
          <a:p>
            <a:pPr lvl="1">
              <a:defRPr/>
            </a:pPr>
            <a:r>
              <a:rPr lang="en-US" dirty="0" smtClean="0"/>
              <a:t>The values in a primary key field must be unique across the rows in the table</a:t>
            </a:r>
          </a:p>
          <a:p>
            <a:pPr lvl="1">
              <a:defRPr/>
            </a:pPr>
            <a:r>
              <a:rPr lang="en-US" dirty="0" smtClean="0"/>
              <a:t>In a table there can be only one primary key but multiple foreign keys, pointing to other tables</a:t>
            </a:r>
          </a:p>
        </p:txBody>
      </p:sp>
    </p:spTree>
    <p:extLst>
      <p:ext uri="{BB962C8B-B14F-4D97-AF65-F5344CB8AC3E}">
        <p14:creationId xmlns:p14="http://schemas.microsoft.com/office/powerpoint/2010/main" val="73432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3412" y="1981200"/>
            <a:ext cx="8108949" cy="19008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62000" indent="-762000">
              <a:lnSpc>
                <a:spcPct val="110000"/>
              </a:lnSpc>
            </a:pPr>
            <a:r>
              <a:rPr lang="en-US" dirty="0" smtClean="0"/>
              <a:t>Keys and Table Relations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22977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1318</Words>
  <Application>Microsoft Office PowerPoint</Application>
  <PresentationFormat>Custom</PresentationFormat>
  <Paragraphs>383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Courier New</vt:lpstr>
      <vt:lpstr>Wingdings</vt:lpstr>
      <vt:lpstr>Wingdings 2</vt:lpstr>
      <vt:lpstr>SoftUni 16x9</vt:lpstr>
      <vt:lpstr>Using SQL</vt:lpstr>
      <vt:lpstr>Table of Contents</vt:lpstr>
      <vt:lpstr>What is Database?</vt:lpstr>
      <vt:lpstr>What is database?</vt:lpstr>
      <vt:lpstr>What is SQL?</vt:lpstr>
      <vt:lpstr>Communication</vt:lpstr>
      <vt:lpstr>SQL</vt:lpstr>
      <vt:lpstr>Keys and Table Relations</vt:lpstr>
      <vt:lpstr>Keys and Table Relations</vt:lpstr>
      <vt:lpstr>Keys and Table Relations (2)</vt:lpstr>
      <vt:lpstr>Types of Relations</vt:lpstr>
      <vt:lpstr>Fields Properties</vt:lpstr>
      <vt:lpstr>Fields Properties (2)</vt:lpstr>
      <vt:lpstr>Data Manipulation Language</vt:lpstr>
      <vt:lpstr>Select Query</vt:lpstr>
      <vt:lpstr>Select Query (2)</vt:lpstr>
      <vt:lpstr>Selecting all Fields</vt:lpstr>
      <vt:lpstr>Selecting Fields</vt:lpstr>
      <vt:lpstr>Filtering Rows</vt:lpstr>
      <vt:lpstr>Filtering Rows</vt:lpstr>
      <vt:lpstr>The null Value</vt:lpstr>
      <vt:lpstr>Strings</vt:lpstr>
      <vt:lpstr>Selecting Only Distinct Rows</vt:lpstr>
      <vt:lpstr>Selecting Distinct Rows</vt:lpstr>
      <vt:lpstr>Arithmetic Operations</vt:lpstr>
      <vt:lpstr>String Operations</vt:lpstr>
      <vt:lpstr>Comparison Operations</vt:lpstr>
      <vt:lpstr>Boolean Operations</vt:lpstr>
      <vt:lpstr>Boolean Operations</vt:lpstr>
      <vt:lpstr>Sorting the Data</vt:lpstr>
      <vt:lpstr>Inserting Data Into Table</vt:lpstr>
      <vt:lpstr>Inserting Data Into Table</vt:lpstr>
      <vt:lpstr>Modifying Data</vt:lpstr>
      <vt:lpstr>Modifying Data</vt:lpstr>
      <vt:lpstr>Deleting Data</vt:lpstr>
      <vt:lpstr>PHP &amp; MySQL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Course</dc:title>
  <dc:subject>C# Basics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2014-07-05T13:03:45Z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