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394" r:id="rId3"/>
    <p:sldId id="276" r:id="rId4"/>
    <p:sldId id="353" r:id="rId5"/>
    <p:sldId id="389" r:id="rId6"/>
    <p:sldId id="396" r:id="rId7"/>
    <p:sldId id="456" r:id="rId8"/>
    <p:sldId id="402" r:id="rId9"/>
    <p:sldId id="403" r:id="rId10"/>
    <p:sldId id="404" r:id="rId11"/>
    <p:sldId id="458" r:id="rId12"/>
    <p:sldId id="400" r:id="rId13"/>
    <p:sldId id="405" r:id="rId14"/>
    <p:sldId id="406" r:id="rId15"/>
    <p:sldId id="407" r:id="rId16"/>
    <p:sldId id="437" r:id="rId17"/>
    <p:sldId id="438" r:id="rId18"/>
    <p:sldId id="439" r:id="rId19"/>
    <p:sldId id="440" r:id="rId20"/>
    <p:sldId id="441" r:id="rId21"/>
    <p:sldId id="442" r:id="rId22"/>
    <p:sldId id="414" r:id="rId23"/>
    <p:sldId id="415" r:id="rId24"/>
    <p:sldId id="416" r:id="rId25"/>
    <p:sldId id="443" r:id="rId26"/>
    <p:sldId id="426" r:id="rId27"/>
    <p:sldId id="427" r:id="rId28"/>
    <p:sldId id="444" r:id="rId29"/>
    <p:sldId id="445" r:id="rId30"/>
    <p:sldId id="446" r:id="rId31"/>
    <p:sldId id="447" r:id="rId32"/>
    <p:sldId id="422" r:id="rId33"/>
    <p:sldId id="448" r:id="rId34"/>
    <p:sldId id="449" r:id="rId35"/>
    <p:sldId id="428" r:id="rId36"/>
    <p:sldId id="459" r:id="rId37"/>
    <p:sldId id="425" r:id="rId38"/>
    <p:sldId id="450" r:id="rId39"/>
    <p:sldId id="451" r:id="rId40"/>
    <p:sldId id="460" r:id="rId41"/>
    <p:sldId id="452" r:id="rId42"/>
    <p:sldId id="432" r:id="rId43"/>
    <p:sldId id="453" r:id="rId44"/>
    <p:sldId id="457" r:id="rId45"/>
    <p:sldId id="454" r:id="rId46"/>
    <p:sldId id="455" r:id="rId47"/>
    <p:sldId id="349" r:id="rId48"/>
    <p:sldId id="351" r:id="rId49"/>
    <p:sldId id="352" r:id="rId50"/>
    <p:sldId id="39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332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8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22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1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5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640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53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2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Web Technologies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can we connect web technologies with PHP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48025" y="3652714"/>
            <a:ext cx="2538692" cy="2105443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6828804" y="4835397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631">
            <a:off x="8796614" y="3736719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/>
        </p:spPr>
      </p:pic>
    </p:spTree>
    <p:extLst>
      <p:ext uri="{BB962C8B-B14F-4D97-AF65-F5344CB8AC3E}">
        <p14:creationId xmlns:p14="http://schemas.microsoft.com/office/powerpoint/2010/main" val="33236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smtClean="0"/>
              <a:t>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Space </a:t>
            </a:r>
            <a:r>
              <a:rPr lang="en-US" dirty="0"/>
              <a:t>can also be encoded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33856" y="2179095"/>
            <a:ext cx="100584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3856" y="4953000"/>
            <a:ext cx="876302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other </a:t>
            </a:r>
            <a:r>
              <a:rPr lang="en-US" dirty="0"/>
              <a:t>characters - Examples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78384"/>
              </p:ext>
            </p:extLst>
          </p:nvPr>
        </p:nvGraphicFramePr>
        <p:xfrm>
          <a:off x="1370012" y="2057400"/>
          <a:ext cx="81258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/>
                <a:gridCol w="2031471"/>
                <a:gridCol w="2031471"/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r>
                        <a:rPr lang="en-US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display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“{”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%7B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“}”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%7D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“/”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%2F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“\”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%5C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53424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D0B0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%D0%B0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bg-BG" dirty="0" smtClean="0"/>
                        <a:t>я</a:t>
                      </a:r>
                      <a:r>
                        <a:rPr lang="en-US" dirty="0" smtClean="0"/>
                        <a:t>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D18F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%D1%8F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URLs </a:t>
            </a:r>
            <a:r>
              <a:rPr lang="en-US" dirty="0"/>
              <a:t>are encoded according RFC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1738 in UTF-8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Chrome and Firefox translates </a:t>
            </a:r>
            <a:r>
              <a:rPr lang="en-US" dirty="0" smtClean="0"/>
              <a:t>the URL </a:t>
            </a:r>
            <a:r>
              <a:rPr lang="en-US" dirty="0"/>
              <a:t>on copy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21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 valid URLs: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dirty="0"/>
              <a:t>Some invalid URLs: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752600"/>
            <a:ext cx="10972802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https://www.google.bg/webhp?sourceid=chrome-instant&amp;ion=1&amp;espv=2&amp;ie=UTF-8#q=http%20get%20vs%20post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0" y="2819400"/>
            <a:ext cx="109728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https://softuni.bg/trainings/fasttracks/details/1033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0" y="4517959"/>
            <a:ext cx="109728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http://www.kaldata.com/forums/forum/101-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програмиране/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13212" y="3530823"/>
            <a:ext cx="7306340" cy="851297"/>
          </a:xfrm>
          <a:prstGeom prst="wedgeRoundRectCallout">
            <a:avLst>
              <a:gd name="adj1" fmla="val 12459"/>
              <a:gd name="adj2" fmla="val 88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%D1%80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%D0%B3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%D1%80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D0%B0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%D0%B5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0" y="5910642"/>
            <a:ext cx="109728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obekti.point.bg/search/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софтуер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27950" y="5365126"/>
            <a:ext cx="8991602" cy="408623"/>
          </a:xfrm>
          <a:prstGeom prst="wedgeRoundRectCallout">
            <a:avLst>
              <a:gd name="adj1" fmla="val 1211"/>
              <a:gd name="adj2" fmla="val 1623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D1%81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%D1%82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%D1%83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%D0%B5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%D1%80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61500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5476080"/>
            <a:ext cx="9448800" cy="1212567"/>
          </a:xfrm>
        </p:spPr>
        <p:txBody>
          <a:bodyPr/>
          <a:lstStyle/>
          <a:p>
            <a:r>
              <a:rPr lang="en-US" sz="3600" dirty="0"/>
              <a:t>Comparing the Common </a:t>
            </a:r>
            <a:r>
              <a:rPr lang="en-US" sz="3600" dirty="0" smtClean="0"/>
              <a:t>Web Data </a:t>
            </a:r>
            <a:r>
              <a:rPr lang="en-US" sz="3600" dirty="0"/>
              <a:t>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4812" y="2819400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3732212" y="3167255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7161212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8995004" y="2520193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1756004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3534391" y="1054099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7023633" y="1069584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5424796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14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34" name="Picture 10" descr="https://www.logicaltrainers.com/gallery/HTML5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505200"/>
            <a:ext cx="4081463" cy="249422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166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WYSIWYG HTML editors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15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-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16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5187" y="1171690"/>
            <a:ext cx="792003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1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 is markup-language for encoding documents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machine-readable </a:t>
            </a:r>
            <a:r>
              <a:rPr lang="en-US" dirty="0"/>
              <a:t>form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Consists of tags, attributes and content</a:t>
            </a:r>
          </a:p>
          <a:p>
            <a:pPr lvl="1"/>
            <a:r>
              <a:rPr lang="en-US" dirty="0"/>
              <a:t>Provide data and meta-data in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17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8356044" y="1995818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pic>
        <p:nvPicPr>
          <p:cNvPr id="7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9641687" y="2626887"/>
            <a:ext cx="144230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612" y="4191000"/>
            <a:ext cx="8991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28790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for representing simple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structures  </a:t>
            </a:r>
            <a:r>
              <a:rPr lang="en-US" dirty="0"/>
              <a:t>and associative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Derived from the JavaScript language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612" y="3949078"/>
            <a:ext cx="8991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“Svetlin",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“Nakov",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34,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“26, Vassil Kunchev str.",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“Gosho",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“Goshov",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79 }</a:t>
            </a:r>
          </a:p>
        </p:txBody>
      </p:sp>
      <p:pic>
        <p:nvPicPr>
          <p:cNvPr id="9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 rot="687164">
            <a:off x="8101761" y="1250697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9486267" y="2223360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RSS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eally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yndication)</a:t>
            </a:r>
          </a:p>
          <a:p>
            <a:pPr lvl="1"/>
            <a:r>
              <a:rPr lang="en-US" dirty="0"/>
              <a:t>Family of Web feed formats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publishing </a:t>
            </a:r>
            <a:r>
              <a:rPr lang="en-US" dirty="0"/>
              <a:t>frequently updated works</a:t>
            </a:r>
          </a:p>
          <a:p>
            <a:pPr lvl="2"/>
            <a:r>
              <a:rPr lang="en-US" dirty="0"/>
              <a:t>E.g. blog entries, news headlines, videos, etc.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, with standardized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XSD</a:t>
            </a:r>
            <a:r>
              <a:rPr lang="en-US" dirty="0"/>
              <a:t>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RSS</a:t>
            </a:r>
            <a:r>
              <a:rPr lang="en-US" dirty="0"/>
              <a:t> documents (feeds) are list of items</a:t>
            </a:r>
          </a:p>
          <a:p>
            <a:pPr lvl="1"/>
            <a:r>
              <a:rPr lang="en-US" dirty="0"/>
              <a:t>Each containing title, author, publish date, summarized </a:t>
            </a:r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metadata</a:t>
            </a:r>
          </a:p>
          <a:p>
            <a:r>
              <a:rPr lang="en-US" dirty="0"/>
              <a:t>Atom protocol aimed to enhance / replace RSS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2" y="9144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reading.org/Admin/kindeditor/attached/image/20140110/20140110080918_055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2438400"/>
            <a:ext cx="1847400" cy="18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WWW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GB" dirty="0"/>
              <a:t>URL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HTML, XML, JSON, RSS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HTTP </a:t>
            </a:r>
            <a:r>
              <a:rPr lang="en-US" dirty="0"/>
              <a:t>P</a:t>
            </a:r>
            <a:r>
              <a:rPr lang="en-US" dirty="0" smtClean="0"/>
              <a:t>rotocol</a:t>
            </a:r>
            <a:r>
              <a:rPr lang="bg-BG" dirty="0" smtClean="0"/>
              <a:t>: </a:t>
            </a:r>
            <a:r>
              <a:rPr lang="en-GB" dirty="0"/>
              <a:t>HTTP Request,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HTTP C</a:t>
            </a:r>
            <a:r>
              <a:rPr lang="en-GB" dirty="0" smtClean="0"/>
              <a:t>ookies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AJAX </a:t>
            </a:r>
            <a:r>
              <a:rPr lang="en-US" dirty="0" smtClean="0"/>
              <a:t>Requests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1242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RSS -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20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5187" y="1171690"/>
            <a:ext cx="7920038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&lt;rss version="2.0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&lt;channel&gt;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&lt;title&gt;W3Schools Home Page&lt;/title&gt;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&lt;link&gt;http://www.w3schools.com&lt;/link&gt;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&lt;description&gt;Free web building tutorials&lt;/description&gt;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&lt;title&gt;RSS Tutorial&lt;/title&gt;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&lt;link&gt;http://www.w3schools.com/rss&lt;/link&gt;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&lt;description&gt;New RSS tutorial on W3Schools&lt;/description&gt;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&lt;title&gt;XML Tutorial&lt;/title&gt;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&lt;link&gt;http://www.w3schools.com/xml&lt;/link&gt;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&lt;description&gt;New XML tutorial on W3Schools&lt;/description&gt;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&lt;/channel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val="23591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2" y="1227556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92550" y="2098041"/>
            <a:ext cx="4259262" cy="630869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spc="200" dirty="0">
                <a:solidFill>
                  <a:schemeClr val="accent1"/>
                </a:solidFill>
              </a:rPr>
              <a:t>How HTTP Works?</a:t>
            </a:r>
            <a:endParaRPr lang="bg-BG" sz="3600" spc="200" dirty="0">
              <a:solidFill>
                <a:schemeClr val="accent1"/>
              </a:solidFill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8412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1395138" y="2351166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9176410" y="2195919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4523769" y="4158670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45029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22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85038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32612" y="1066800"/>
            <a:ext cx="4191000" cy="24241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200" b="0"/>
            </a:lvl1pPr>
            <a:lvl2pPr lvl="1" indent="-23160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8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Server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Running at the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Web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Provides resources</a:t>
            </a:r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1532044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2FF4-89E3-4D1B-9927-2DBDC00E58D7}" type="slidenum">
              <a:rPr lang="en-US"/>
              <a:pPr/>
              <a:t>23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93812" y="3200400"/>
            <a:ext cx="9525000" cy="3109911"/>
            <a:chOff x="1293812" y="3443289"/>
            <a:chExt cx="9525000" cy="3109911"/>
          </a:xfrm>
        </p:grpSpPr>
        <p:pic>
          <p:nvPicPr>
            <p:cNvPr id="28" name="Picture 27" descr="j0292020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812" y="4068764"/>
              <a:ext cx="1868488" cy="1773237"/>
            </a:xfrm>
            <a:prstGeom prst="rect">
              <a:avLst/>
            </a:prstGeom>
            <a:noFill/>
          </p:spPr>
        </p:pic>
        <p:pic>
          <p:nvPicPr>
            <p:cNvPr id="29" name="Picture 5" descr="j028575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675" y="4344988"/>
              <a:ext cx="2497137" cy="1535112"/>
            </a:xfrm>
            <a:prstGeom prst="rect">
              <a:avLst/>
            </a:prstGeom>
            <a:noFill/>
          </p:spPr>
        </p:pic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160715" y="3443289"/>
              <a:ext cx="5295898" cy="1201737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1089" y="4"/>
                </a:cxn>
                <a:cxn ang="0">
                  <a:pos x="2250" y="464"/>
                </a:cxn>
              </a:cxnLst>
              <a:rect l="0" t="0" r="r" b="b"/>
              <a:pathLst>
                <a:path w="2250" h="488">
                  <a:moveTo>
                    <a:pt x="0" y="488"/>
                  </a:moveTo>
                  <a:cubicBezTo>
                    <a:pt x="357" y="248"/>
                    <a:pt x="714" y="8"/>
                    <a:pt x="1089" y="4"/>
                  </a:cubicBezTo>
                  <a:cubicBezTo>
                    <a:pt x="1464" y="0"/>
                    <a:pt x="1857" y="232"/>
                    <a:pt x="2250" y="464"/>
                  </a:cubicBezTo>
                </a:path>
              </a:pathLst>
            </a:custGeom>
            <a:noFill/>
            <a:ln w="38100" cap="flat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4846612" y="3553142"/>
              <a:ext cx="1887588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Request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3217588" y="4940300"/>
              <a:ext cx="518056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924446" y="4121151"/>
              <a:ext cx="373192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Response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Set-Cookie: XYZ</a:t>
              </a: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314628" y="5594350"/>
              <a:ext cx="4818452" cy="958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4" y="387"/>
                </a:cxn>
                <a:cxn ang="0">
                  <a:pos x="2008" y="24"/>
                </a:cxn>
              </a:cxnLst>
              <a:rect l="0" t="0" r="r" b="b"/>
              <a:pathLst>
                <a:path w="2008" h="391">
                  <a:moveTo>
                    <a:pt x="0" y="0"/>
                  </a:moveTo>
                  <a:cubicBezTo>
                    <a:pt x="364" y="191"/>
                    <a:pt x="729" y="383"/>
                    <a:pt x="1064" y="387"/>
                  </a:cubicBezTo>
                  <a:cubicBezTo>
                    <a:pt x="1399" y="391"/>
                    <a:pt x="1703" y="207"/>
                    <a:pt x="2008" y="24"/>
                  </a:cubicBezTo>
                </a:path>
              </a:pathLst>
            </a:custGeom>
            <a:noFill/>
            <a:ln w="38100" cap="flat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272098" y="5476839"/>
              <a:ext cx="3040298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Next request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Cookie: XYZ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-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request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24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765829"/>
            <a:ext cx="7070505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70363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38267" y="1821299"/>
            <a:ext cx="3289300" cy="1379101"/>
          </a:xfrm>
          <a:prstGeom prst="wedgeRoundRectCallout">
            <a:avLst>
              <a:gd name="adj1" fmla="val -111288"/>
              <a:gd name="adj2" fmla="val 38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230330" y="4572000"/>
            <a:ext cx="3297237" cy="1379101"/>
          </a:xfrm>
          <a:prstGeom prst="wedgeRoundRectCallout">
            <a:avLst>
              <a:gd name="adj1" fmla="val -110406"/>
              <a:gd name="adj2" fmla="val 288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3247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</a:t>
            </a:r>
            <a:r>
              <a:rPr lang="en-US" dirty="0" smtClean="0"/>
              <a:t>server or</a:t>
            </a:r>
            <a:br>
              <a:rPr lang="en-US" dirty="0" smtClean="0"/>
            </a:br>
            <a:r>
              <a:rPr lang="en-US" dirty="0" smtClean="0"/>
              <a:t>just download 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25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dirty="0"/>
              <a:t>: informational (e.g.,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dirty="0"/>
              <a:t>: success (e.g.,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dirty="0"/>
              <a:t>: redirection (e.g.,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Modified</a:t>
            </a:r>
            <a:r>
              <a:rPr lang="en-US" dirty="0"/>
              <a:t>”,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dirty="0"/>
              <a:t>: client error (e.g.,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Found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dirty="0"/>
              <a:t>: server error (e.g.,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dirty="0"/>
              <a:t>”)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dirty="0"/>
              <a:t>"</a:t>
            </a:r>
            <a:r>
              <a:rPr lang="bg-BG" dirty="0"/>
              <a:t> </a:t>
            </a:r>
            <a:r>
              <a:rPr lang="en-US" dirty="0"/>
              <a:t>is used for redirecting the Web </a:t>
            </a:r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another URL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26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Request Message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 line – request method (GET, POST, </a:t>
            </a:r>
            <a:r>
              <a:rPr lang="en-US" dirty="0" smtClean="0"/>
              <a:t>HEAD),</a:t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URI, and protocol 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posted form data, files, etc.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27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5538" y="4890029"/>
            <a:ext cx="7432674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7109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GET Request -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1561071"/>
            <a:ext cx="7386638" cy="44192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max-age=0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text/html,application/xhtml+xml,application/xml;q=0.9,image/webp,*/*;q=0.8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6.3; WOW64) AppleWebKit/537.36 (KHTML, like Gecko) Chrome/36.0.1985.103 Safari/537.36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gzip,deflate,sdch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bg,en-US;q=0.8,en;q=0.6</a:t>
            </a:r>
          </a:p>
          <a:p>
            <a:pPr>
              <a:buClr>
                <a:srgbClr val="F2B254"/>
              </a:buClr>
              <a:buSzPct val="100000"/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28234" y="1790156"/>
            <a:ext cx="2819400" cy="527804"/>
          </a:xfrm>
          <a:prstGeom prst="wedgeRoundRectCallout">
            <a:avLst>
              <a:gd name="adj1" fmla="val -101115"/>
              <a:gd name="adj2" fmla="val -47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67970" y="3053596"/>
            <a:ext cx="2379664" cy="527804"/>
          </a:xfrm>
          <a:prstGeom prst="wedgeRoundRectCallout">
            <a:avLst>
              <a:gd name="adj1" fmla="val -121291"/>
              <a:gd name="adj2" fmla="val -61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28234" y="4800600"/>
            <a:ext cx="2819400" cy="953453"/>
          </a:xfrm>
          <a:prstGeom prst="wedgeRoundRectCallout">
            <a:avLst>
              <a:gd name="adj1" fmla="val -84855"/>
              <a:gd name="adj2" fmla="val 5032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b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7079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POST Request -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29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258266"/>
            <a:ext cx="11391997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/account/login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200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max-age=0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text/html,application/xhtml+xml,application/xml;q=0.9,image/webp,*/*;q=0.8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Origin: https://softuni.bg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6.3; WOW64) AppleWebKit/537.36 (KHTML, like Gecko) Chrome/36.0.1985.103 Safari/537.36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application/x-www-form-urlencoded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Referer: https://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softuni.bg/account/authenticate</a:t>
            </a:r>
          </a:p>
          <a:p>
            <a:pPr>
              <a:buClr>
                <a:srgbClr val="F2B254"/>
              </a:buClr>
              <a:buSzPct val="10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RequestVerificationToken=D9303irA706r-tT2hHxLhiX8hpfo7bnc0YcvGqGRRmP-PpSh-fgAtl9fJ04ybeNZyQ2EVRp95kX_J35hF1Ow9G7RpJfyDeqi20Neu8yAmqc1&amp;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LoginUserName=Gosho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LoginPassword=gosho1sTheBest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LoginRememberMe=false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28234" y="1419398"/>
            <a:ext cx="2819400" cy="527804"/>
          </a:xfrm>
          <a:prstGeom prst="wedgeRoundRectCallout">
            <a:avLst>
              <a:gd name="adj1" fmla="val -137115"/>
              <a:gd name="adj2" fmla="val -424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67970" y="2383409"/>
            <a:ext cx="2379664" cy="527804"/>
          </a:xfrm>
          <a:prstGeom prst="wedgeRoundRectCallout">
            <a:avLst>
              <a:gd name="adj1" fmla="val -104384"/>
              <a:gd name="adj2" fmla="val 319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37342" y="4230066"/>
            <a:ext cx="4114800" cy="953453"/>
          </a:xfrm>
          <a:prstGeom prst="wedgeRoundRectCallout">
            <a:avLst>
              <a:gd name="adj1" fmla="val -34099"/>
              <a:gd name="adj2" fmla="val 689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contains the submitted form data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are these?</a:t>
            </a:r>
            <a:endParaRPr lang="en-US" dirty="0"/>
          </a:p>
        </p:txBody>
      </p:sp>
      <p:pic>
        <p:nvPicPr>
          <p:cNvPr id="5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0412" y="14137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483288">
            <a:off x="6969742" y="1877688"/>
            <a:ext cx="3352800" cy="2992374"/>
          </a:xfrm>
          <a:prstGeom prst="rect">
            <a:avLst/>
          </a:prstGeom>
          <a:noFill/>
        </p:spPr>
      </p:pic>
      <p:pic>
        <p:nvPicPr>
          <p:cNvPr id="7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2068584" y="23189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Conditional HTTP GET Request -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30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143000"/>
            <a:ext cx="10058400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/Scripts/lazyPainter.js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max-age=0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If-None-Match: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"0c5f1b54095cf1:0"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Tue, 01 Jul 2014 15:25:38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6.3; WOW64) AppleWebKit/537.36 (KHTML, like Gecko) Chrome/36.0.1985.103 Safari/537.36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Referer: https://softuni.bg/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idx="1"/>
          </p:nvPr>
        </p:nvSpPr>
        <p:spPr>
          <a:xfrm>
            <a:off x="188814" y="4038600"/>
            <a:ext cx="11803477" cy="2514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Fetches the resource only if it has been changed at the server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Server replies with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the </a:t>
            </a:r>
            <a:r>
              <a:rPr lang="en-US" sz="2800" dirty="0" smtClean="0"/>
              <a:t>resource</a:t>
            </a:r>
            <a:br>
              <a:rPr lang="en-US" sz="2800" dirty="0" smtClean="0"/>
            </a:br>
            <a:r>
              <a:rPr lang="en-US" sz="2800" dirty="0" smtClean="0"/>
              <a:t>has </a:t>
            </a:r>
            <a:r>
              <a:rPr lang="en-US" sz="2800" dirty="0" smtClean="0"/>
              <a:t>not </a:t>
            </a:r>
            <a:r>
              <a:rPr lang="en-US" sz="2800" dirty="0"/>
              <a:t>been 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pic>
        <p:nvPicPr>
          <p:cNvPr id="12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47282">
            <a:off x="8514655" y="1356202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31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114800"/>
            <a:ext cx="7585074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  <a:endParaRPr lang="ru-RU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31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/>
              <a:t>Response - Example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32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555" y="1219200"/>
            <a:ext cx="774223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private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Content-Encoding: gzip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Vary: Accept-Encoding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Microsoft-IIS/8.5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X-Frame-Options: SAMEORIGIN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X-Frame-Options: SAMEORIGIN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Thu, 17 Jul 2014 12:11:44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8560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90012" y="1626823"/>
            <a:ext cx="2674556" cy="953453"/>
          </a:xfrm>
          <a:prstGeom prst="wedgeRoundRectCallout">
            <a:avLst>
              <a:gd name="adj1" fmla="val -107529"/>
              <a:gd name="adj2" fmla="val -304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</a:t>
            </a:r>
            <a:b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3190785"/>
            <a:ext cx="2674556" cy="953453"/>
          </a:xfrm>
          <a:prstGeom prst="wedgeRoundRectCallout">
            <a:avLst>
              <a:gd name="adj1" fmla="val -118233"/>
              <a:gd name="adj2" fmla="val -197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990012" y="4754747"/>
            <a:ext cx="2674556" cy="953453"/>
          </a:xfrm>
          <a:prstGeom prst="wedgeRoundRectCallout">
            <a:avLst>
              <a:gd name="adj1" fmla="val -132576"/>
              <a:gd name="adj2" fmla="val 39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body</a:t>
            </a:r>
          </a:p>
        </p:txBody>
      </p:sp>
    </p:spTree>
    <p:extLst>
      <p:ext uri="{BB962C8B-B14F-4D97-AF65-F5344CB8AC3E}">
        <p14:creationId xmlns:p14="http://schemas.microsoft.com/office/powerpoint/2010/main" val="33274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/>
              <a:t>Response Error - Example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5092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33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555" y="1295400"/>
            <a:ext cx="10914857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 Not Found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nginx/1.2.4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Thu, 17 Jul 2014 12:49:11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Transfer-Encoding: chunked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Vary: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Expires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Thu, 19 Nov 1981 08:52:00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no-store, no-cache, must-revalidate,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post-check=0,</a:t>
            </a:r>
            <a:b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pre-check=0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Pragma: no-cache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X-FRAME-OPTIONS: SAMEORIGIN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Content-Encoding: gzip</a:t>
            </a:r>
          </a:p>
          <a:p>
            <a:pPr>
              <a:buClr>
                <a:srgbClr val="F2B254"/>
              </a:buClr>
              <a:buSzPct val="100000"/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&lt;h2&gt;Error&lt;/h2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90012" y="1436925"/>
            <a:ext cx="2674556" cy="953453"/>
          </a:xfrm>
          <a:prstGeom prst="wedgeRoundRectCallout">
            <a:avLst>
              <a:gd name="adj1" fmla="val -112657"/>
              <a:gd name="adj2" fmla="val -333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</a:t>
            </a:r>
            <a:b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2895600"/>
            <a:ext cx="2674556" cy="953453"/>
          </a:xfrm>
          <a:prstGeom prst="wedgeRoundRectCallout">
            <a:avLst>
              <a:gd name="adj1" fmla="val -113446"/>
              <a:gd name="adj2" fmla="val -12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990012" y="5105400"/>
            <a:ext cx="2674556" cy="953453"/>
          </a:xfrm>
          <a:prstGeom prst="wedgeRoundRectCallout">
            <a:avLst>
              <a:gd name="adj1" fmla="val -117192"/>
              <a:gd name="adj2" fmla="val 46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body</a:t>
            </a:r>
          </a:p>
        </p:txBody>
      </p:sp>
    </p:spTree>
    <p:extLst>
      <p:ext uri="{BB962C8B-B14F-4D97-AF65-F5344CB8AC3E}">
        <p14:creationId xmlns:p14="http://schemas.microsoft.com/office/powerpoint/2010/main" val="13048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Browser Redirection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2514600"/>
            <a:ext cx="7358064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www.thefacebook.com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text/html,application/xhtml+xml,application/xml;q=0.9,image/webp,*/*;q=0.8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6.3; WOW64) AppleWebKit/537.36 (KHTML, like Gecko) Chrome/36.0.1985.103 Safari/537.36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gzip,deflate,sdch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bg,en-US;q=0.8,en;q=0.6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6263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34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Browser Redirection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5274" y="2590800"/>
            <a:ext cx="8948738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301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Moved Permanently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http://www.facebook.com/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Pragma: no-cache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private, no-cache, no-store, must-revalidate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Expires: Sat, 01 Jan 2000 00:00:00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X-FB-Debug: psDcX9Hme6xz95MICUIL4hBx38gp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b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JK0HV3fiEhdqNBaycrgcsoNl3lQ8sZT0wuBcV0K/16+L0xy/VZMUOoqxQ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Thu, 17 Jul 2014 13:17:46 GMT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6263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35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6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319842"/>
            <a:ext cx="7742237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70612" y="2118134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584" y="4038600"/>
            <a:ext cx="7742237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44079" y="5386453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36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/>
              <a:t>Cookies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Cookies are </a:t>
            </a:r>
            <a:r>
              <a:rPr lang="en-US" sz="3000" dirty="0" smtClean="0"/>
              <a:t>pieces </a:t>
            </a:r>
            <a:r>
              <a:rPr lang="en-US" sz="3000" dirty="0"/>
              <a:t>of </a:t>
            </a:r>
            <a:r>
              <a:rPr lang="en-US" sz="3000" dirty="0" smtClean="0"/>
              <a:t>data, </a:t>
            </a:r>
            <a:r>
              <a:rPr lang="en-US" sz="3000" dirty="0"/>
              <a:t>stored by the </a:t>
            </a:r>
            <a:r>
              <a:rPr lang="en-US" sz="3000" dirty="0" smtClean="0"/>
              <a:t>client on </a:t>
            </a:r>
            <a:r>
              <a:rPr lang="en-US" sz="3000" dirty="0"/>
              <a:t>behalf of the server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Included in all future HTTP requests to the server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37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3812" y="3200400"/>
            <a:ext cx="9525000" cy="3109911"/>
            <a:chOff x="1293812" y="3443289"/>
            <a:chExt cx="9525000" cy="3109911"/>
          </a:xfrm>
        </p:grpSpPr>
        <p:pic>
          <p:nvPicPr>
            <p:cNvPr id="5" name="Picture 4" descr="j0292020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812" y="4068764"/>
              <a:ext cx="1868488" cy="1773237"/>
            </a:xfrm>
            <a:prstGeom prst="rect">
              <a:avLst/>
            </a:prstGeom>
            <a:noFill/>
          </p:spPr>
        </p:pic>
        <p:pic>
          <p:nvPicPr>
            <p:cNvPr id="7" name="Picture 5" descr="j028575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675" y="4344988"/>
              <a:ext cx="2497137" cy="1535112"/>
            </a:xfrm>
            <a:prstGeom prst="rect">
              <a:avLst/>
            </a:prstGeom>
            <a:noFill/>
          </p:spPr>
        </p:pic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60715" y="3443289"/>
              <a:ext cx="5295898" cy="1201737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1089" y="4"/>
                </a:cxn>
                <a:cxn ang="0">
                  <a:pos x="2250" y="464"/>
                </a:cxn>
              </a:cxnLst>
              <a:rect l="0" t="0" r="r" b="b"/>
              <a:pathLst>
                <a:path w="2250" h="488">
                  <a:moveTo>
                    <a:pt x="0" y="488"/>
                  </a:moveTo>
                  <a:cubicBezTo>
                    <a:pt x="357" y="248"/>
                    <a:pt x="714" y="8"/>
                    <a:pt x="1089" y="4"/>
                  </a:cubicBezTo>
                  <a:cubicBezTo>
                    <a:pt x="1464" y="0"/>
                    <a:pt x="1857" y="232"/>
                    <a:pt x="2250" y="464"/>
                  </a:cubicBezTo>
                </a:path>
              </a:pathLst>
            </a:custGeom>
            <a:noFill/>
            <a:ln w="38100" cap="flat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846612" y="3553142"/>
              <a:ext cx="1887588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Request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217588" y="4940300"/>
              <a:ext cx="518056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924446" y="4121151"/>
              <a:ext cx="373192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Response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Set-Cookie: XYZ</a:t>
              </a: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14628" y="5594350"/>
              <a:ext cx="4818452" cy="958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4" y="387"/>
                </a:cxn>
                <a:cxn ang="0">
                  <a:pos x="2008" y="24"/>
                </a:cxn>
              </a:cxnLst>
              <a:rect l="0" t="0" r="r" b="b"/>
              <a:pathLst>
                <a:path w="2008" h="391">
                  <a:moveTo>
                    <a:pt x="0" y="0"/>
                  </a:moveTo>
                  <a:cubicBezTo>
                    <a:pt x="364" y="191"/>
                    <a:pt x="729" y="383"/>
                    <a:pt x="1064" y="387"/>
                  </a:cubicBezTo>
                  <a:cubicBezTo>
                    <a:pt x="1399" y="391"/>
                    <a:pt x="1703" y="207"/>
                    <a:pt x="2008" y="24"/>
                  </a:cubicBezTo>
                </a:path>
              </a:pathLst>
            </a:custGeom>
            <a:noFill/>
            <a:ln w="38100" cap="flat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72098" y="5476839"/>
              <a:ext cx="3040298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Next request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Cookie: XYZ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3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/>
              <a:t>Cookies - Example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The server sets a cookie in the HTTP response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8012" y="1833337"/>
            <a:ext cx="7620001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08011" y="3491878"/>
            <a:ext cx="10210801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PREF=ID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=fb2c28f98c46c0de:FF=0:TM=1405603577:LM=1405603577:S=t5-0GoiYm3dWNH7J;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expires=Sat, 16-Jul-2016 13:26:17 GMT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path=/; domain=.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google.bg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NID=67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=stap-pci4zxItxiLp6S3IKimAlKYTfLg5z9xu D4AelWcxGfc3i0oresSGNFsIF6V70VRYs7bPsC5F5X76shUvCknYVEJUkteSC3Qg9Wx_mmvvMUlprBfNiwBwnONQp_H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expires=Fri, 16-Jan-2015 13:26:17 GMT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path=/; domain=.google.bg; HttpOnly"</a:t>
            </a:r>
          </a:p>
        </p:txBody>
      </p:sp>
    </p:spTree>
    <p:extLst>
      <p:ext uri="{BB962C8B-B14F-4D97-AF65-F5344CB8AC3E}">
        <p14:creationId xmlns:p14="http://schemas.microsoft.com/office/powerpoint/2010/main" val="33214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/>
              <a:t>Cookies - Example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further requests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/>
              <a:t> the Web </a:t>
            </a:r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sends </a:t>
            </a:r>
            <a:r>
              <a:rPr lang="en-US" dirty="0"/>
              <a:t>the cookie in the HTTP header: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39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08011" y="2425078"/>
            <a:ext cx="9158401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PREF=ID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=fb2c28f98c46c0de:U=3c5c60a95dfc8680:FF=0:TM=1405603577:LM=1405603611:S=lemd1UUEBAfOApYB;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NID=67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=stap-pci4zxItxiLp6S3IKimAlKYTfLg5z9xuD4AelWcxGfc3i0oresSGNFsIF6V70VRYs7bPsC5F5X76shUvCknYVEJUkteSC3Qg9Wx_mmvvMUlprBfNiwBwnONQp_H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OGPC=5-2:</a:t>
            </a:r>
          </a:p>
        </p:txBody>
      </p:sp>
    </p:spTree>
    <p:extLst>
      <p:ext uri="{BB962C8B-B14F-4D97-AF65-F5344CB8AC3E}">
        <p14:creationId xmlns:p14="http://schemas.microsoft.com/office/powerpoint/2010/main" val="24740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WWW?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/>
              <a:t> = Web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Global distributed information system 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Consists of set of documents (and other </a:t>
            </a:r>
            <a:r>
              <a:rPr lang="en-US" dirty="0" smtClean="0"/>
              <a:t>resources)</a:t>
            </a:r>
            <a:br>
              <a:rPr lang="en-US" dirty="0" smtClean="0"/>
            </a:br>
            <a:r>
              <a:rPr lang="en-US" dirty="0" smtClean="0"/>
              <a:t>located </a:t>
            </a:r>
            <a:r>
              <a:rPr lang="en-US" dirty="0"/>
              <a:t>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</a:t>
            </a:r>
            <a:r>
              <a:rPr lang="en-US" dirty="0" smtClean="0"/>
              <a:t>like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display the Web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45571" r="58738" b="42914"/>
          <a:stretch/>
        </p:blipFill>
        <p:spPr>
          <a:xfrm>
            <a:off x="176614" y="3270964"/>
            <a:ext cx="4915640" cy="771644"/>
          </a:xfrm>
          <a:prstGeom prst="rect">
            <a:avLst/>
          </a:prstGeom>
        </p:spPr>
      </p:pic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View HTTP Cookies in the Web Browser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40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467" r="64281" b="86319"/>
          <a:stretch/>
        </p:blipFill>
        <p:spPr>
          <a:xfrm>
            <a:off x="176614" y="1070807"/>
            <a:ext cx="4176678" cy="342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2685" t="21167" r="47471" b="52375"/>
          <a:stretch/>
        </p:blipFill>
        <p:spPr>
          <a:xfrm>
            <a:off x="1903412" y="4206914"/>
            <a:ext cx="3188842" cy="23916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8609" r="64281" b="22447"/>
          <a:stretch/>
        </p:blipFill>
        <p:spPr>
          <a:xfrm>
            <a:off x="176613" y="1771853"/>
            <a:ext cx="4176674" cy="1246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58" t="21167" r="31539" b="18861"/>
          <a:stretch/>
        </p:blipFill>
        <p:spPr>
          <a:xfrm>
            <a:off x="5789612" y="1014664"/>
            <a:ext cx="6019800" cy="538613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" idx="2"/>
            <a:endCxn id="18" idx="0"/>
          </p:cNvCxnSpPr>
          <p:nvPr/>
        </p:nvCxnSpPr>
        <p:spPr>
          <a:xfrm flipH="1">
            <a:off x="2264950" y="1413760"/>
            <a:ext cx="3" cy="358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32628" y="2877004"/>
            <a:ext cx="1" cy="4458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5" idx="1"/>
          </p:cNvCxnSpPr>
          <p:nvPr/>
        </p:nvCxnSpPr>
        <p:spPr>
          <a:xfrm rot="16200000" flipH="1">
            <a:off x="990599" y="4489916"/>
            <a:ext cx="1255284" cy="5703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7" idx="1"/>
          </p:cNvCxnSpPr>
          <p:nvPr/>
        </p:nvCxnSpPr>
        <p:spPr>
          <a:xfrm flipV="1">
            <a:off x="5092254" y="3707732"/>
            <a:ext cx="697358" cy="169499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1716879"/>
            <a:ext cx="7924800" cy="719034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1092951" y="2857004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7578936" y="2800004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5840">
            <a:off x="5048298" y="404276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9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AJAX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acronym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/>
              <a:t>Technique for background loading of dynamic content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from the server side</a:t>
            </a:r>
          </a:p>
          <a:p>
            <a:pPr lvl="1"/>
            <a:r>
              <a:rPr lang="en-US" dirty="0"/>
              <a:t>Allows dynamic client-side changes</a:t>
            </a:r>
          </a:p>
          <a:p>
            <a:r>
              <a:rPr lang="en-US" dirty="0"/>
              <a:t>Two styles of AJAX</a:t>
            </a:r>
          </a:p>
          <a:p>
            <a:pPr lvl="1"/>
            <a:r>
              <a:rPr lang="en-US" dirty="0"/>
              <a:t>Partial page rendering – loading of HTML fragment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showing </a:t>
            </a:r>
            <a:r>
              <a:rPr lang="en-US" dirty="0"/>
              <a:t>it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/>
              <a:t>JSON service – loading JSON object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client-side processing </a:t>
            </a:r>
            <a:r>
              <a:rPr lang="en-US" dirty="0"/>
              <a:t>it with JavaScript / jQuery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42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7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Web </a:t>
            </a:r>
            <a:r>
              <a:rPr lang="en-US" dirty="0"/>
              <a:t>Developer Tools </a:t>
            </a:r>
            <a:r>
              <a:rPr lang="en-US" dirty="0"/>
              <a:t>(1)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43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Chrome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DevTools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 smtClean="0"/>
              <a:t>Web </a:t>
            </a:r>
            <a:r>
              <a:rPr lang="en-GB" dirty="0"/>
              <a:t>authoring and debugging tools built into Google </a:t>
            </a:r>
            <a:r>
              <a:rPr lang="en-GB" dirty="0" smtClean="0"/>
              <a:t>Chrome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easiest and most commonly used tool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Monitors network activity, source code and</a:t>
            </a:r>
            <a:br>
              <a:rPr lang="en-US" dirty="0" smtClean="0"/>
            </a:br>
            <a:r>
              <a:rPr lang="en-US" dirty="0" smtClean="0"/>
              <a:t>connections between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JavaScript break points for inspection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inbuilt console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3076" name="Picture 4" descr="http://www.enewspaper.mx/wp-content/uploads/2013/11/google-developers-logo-vecto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2" y="3959829"/>
            <a:ext cx="229552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 (2)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best tools for Web </a:t>
            </a:r>
            <a:r>
              <a:rPr lang="en-US" dirty="0"/>
              <a:t>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– </a:t>
            </a:r>
            <a:r>
              <a:rPr lang="en-US" dirty="0">
                <a:hlinkClick r:id="rId2"/>
              </a:rPr>
              <a:t>www.getfirebug.com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tool – </a:t>
            </a:r>
            <a:r>
              <a:rPr lang="en-US" dirty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44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4212" y="995289"/>
            <a:ext cx="1426535" cy="115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2347" y="4648200"/>
            <a:ext cx="2845981" cy="863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039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Tools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analyzer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Intercepts the entire IP network traffic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reconstruct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intercept passwords sent in 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498654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45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235" y="1654230"/>
            <a:ext cx="3667977" cy="1317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12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524000"/>
            <a:ext cx="11804821" cy="4792479"/>
          </a:xfrm>
        </p:spPr>
        <p:txBody>
          <a:bodyPr>
            <a:noAutofit/>
          </a:bodyPr>
          <a:lstStyle/>
          <a:p>
            <a:r>
              <a:rPr lang="en-GB" sz="3200" dirty="0"/>
              <a:t>WWW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GB" sz="3200" dirty="0"/>
              <a:t>URL</a:t>
            </a:r>
          </a:p>
          <a:p>
            <a:r>
              <a:rPr lang="en-GB" sz="3200" dirty="0"/>
              <a:t>HTML, XML, JSON, RSS</a:t>
            </a:r>
          </a:p>
          <a:p>
            <a:r>
              <a:rPr lang="en-GB" sz="3200" dirty="0"/>
              <a:t>HTTP </a:t>
            </a:r>
            <a:r>
              <a:rPr lang="en-US" sz="3200" dirty="0" smtClean="0"/>
              <a:t>Protocol</a:t>
            </a:r>
            <a:r>
              <a:rPr lang="bg-BG" sz="3200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GB" sz="3200" dirty="0" smtClean="0"/>
              <a:t>HTTP </a:t>
            </a:r>
            <a:r>
              <a:rPr lang="en-GB" sz="3200" dirty="0"/>
              <a:t>Request, HTTP Response</a:t>
            </a:r>
          </a:p>
          <a:p>
            <a:r>
              <a:rPr lang="en-GB" sz="3200" dirty="0"/>
              <a:t>HTTP </a:t>
            </a:r>
            <a:r>
              <a:rPr lang="en-GB" sz="3200" dirty="0" smtClean="0"/>
              <a:t>Cookies</a:t>
            </a:r>
            <a:endParaRPr lang="en-GB" sz="3200" dirty="0"/>
          </a:p>
          <a:p>
            <a:r>
              <a:rPr lang="en-GB" sz="3200" dirty="0"/>
              <a:t>AJAX </a:t>
            </a:r>
            <a:r>
              <a:rPr lang="en-US" sz="3200" dirty="0" smtClean="0"/>
              <a:t>Requests</a:t>
            </a:r>
            <a:endParaRPr lang="bg-BG" sz="3200" dirty="0"/>
          </a:p>
          <a:p>
            <a:r>
              <a:rPr lang="en-US" sz="3200" dirty="0" smtClean="0"/>
              <a:t>Web Developer </a:t>
            </a:r>
            <a:r>
              <a:rPr lang="en-US" sz="3200" dirty="0"/>
              <a:t>T</a:t>
            </a:r>
            <a:r>
              <a:rPr lang="en-US" sz="3200" dirty="0" smtClean="0"/>
              <a:t>ools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4478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Components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Internet – provides data transfer channels </a:t>
            </a:r>
            <a:r>
              <a:rPr lang="en-US" dirty="0" smtClean="0"/>
              <a:t>over</a:t>
            </a:r>
            <a:br>
              <a:rPr lang="en-US" dirty="0" smtClean="0"/>
            </a:br>
            <a:r>
              <a:rPr lang="en-US" dirty="0" smtClean="0"/>
              <a:t>TCP, HTTP and other </a:t>
            </a:r>
            <a:r>
              <a:rPr lang="en-US" dirty="0"/>
              <a:t>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(Web </a:t>
            </a:r>
            <a:r>
              <a:rPr lang="en-US" dirty="0" smtClean="0"/>
              <a:t>browsers)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display </a:t>
            </a:r>
            <a:r>
              <a:rPr lang="en-US" dirty="0"/>
              <a:t>Web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</a:t>
            </a:r>
            <a:r>
              <a:rPr lang="en-US" dirty="0" smtClean="0"/>
              <a:t>servers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IIS</a:t>
            </a:r>
            <a:r>
              <a:rPr lang="en-US" dirty="0"/>
              <a:t>, Apache, Tomcat, GWS, etc</a:t>
            </a:r>
            <a:r>
              <a:rPr lang="en-US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http://www.optionmatrix.com/sites/all/themes/om/images/client%20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1" y="2635258"/>
            <a:ext cx="5534011" cy="3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Components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Semantic </a:t>
            </a:r>
            <a:r>
              <a:rPr lang="en-US" dirty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Hyper Text Transfer Protocol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Hyper Text Markup Language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Uniform Resource Identifiers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Uniform Resource Locator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Uniform Resource </a:t>
            </a:r>
            <a:r>
              <a:rPr lang="en-US" dirty="0" smtClean="0"/>
              <a:t>Name(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://blog.law.cornell.edu/voxpop/files/2010/02/radarnetworkstowardsawebos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27" y="3505200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Infrastructure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Clients use Web browser application to request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Web servers via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dirty="0"/>
              <a:t>Servers send the requested resource as a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reply with an error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text, graphics, animations and other files</a:t>
            </a:r>
          </a:p>
          <a:p>
            <a:pPr>
              <a:lnSpc>
                <a:spcPct val="100000"/>
              </a:lnSpc>
            </a:pPr>
            <a:r>
              <a:rPr lang="en-US" dirty="0"/>
              <a:t>Web </a:t>
            </a:r>
            <a:r>
              <a:rPr lang="en-US" dirty="0" smtClean="0"/>
              <a:t>sites are </a:t>
            </a:r>
            <a:r>
              <a:rPr lang="en-US" dirty="0"/>
              <a:t>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Infrastructure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Client’s browser renders Web pages </a:t>
            </a:r>
            <a:r>
              <a:rPr lang="en-US" dirty="0" smtClean="0"/>
              <a:t>returned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the Web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Pages are in HTML (Hyper Text Markup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Browsers shows the text, graphics, sounds,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pages contain hyperlinks to other pages</a:t>
            </a:r>
          </a:p>
          <a:p>
            <a:pPr>
              <a:lnSpc>
                <a:spcPct val="100000"/>
              </a:lnSpc>
            </a:pPr>
            <a:r>
              <a:rPr lang="en-US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TCP, DNS, HTTP, FTP</a:t>
            </a:r>
            <a:r>
              <a:rPr lang="en-US" dirty="0" smtClean="0"/>
              <a:t>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HTTP 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It is just 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Protocol for communicating with the server (e.g.,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3000" dirty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Name of the server or IP address + optional </a:t>
            </a:r>
            <a:r>
              <a:rPr lang="en-US" sz="3000" dirty="0" smtClean="0"/>
              <a:t>port</a:t>
            </a:r>
            <a:br>
              <a:rPr lang="en-US" sz="3000" dirty="0" smtClean="0"/>
            </a:br>
            <a:r>
              <a:rPr lang="en-US" sz="3000" dirty="0" smtClean="0"/>
              <a:t>(e.g</a:t>
            </a:r>
            <a:r>
              <a:rPr lang="en-US" sz="3000" dirty="0"/>
              <a:t>. 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Path and name of the resource (e.g.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Search/Results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Parameters (optional,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?query=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URL?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06725"/>
            <a:ext cx="8458200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https://softuni.bg/Search/Results?query=php</a:t>
            </a:r>
          </a:p>
        </p:txBody>
      </p:sp>
    </p:spTree>
    <p:extLst>
      <p:ext uri="{BB962C8B-B14F-4D97-AF65-F5344CB8AC3E}">
        <p14:creationId xmlns:p14="http://schemas.microsoft.com/office/powerpoint/2010/main" val="41549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2736</Words>
  <Application>Microsoft Office PowerPoint</Application>
  <PresentationFormat>Custom</PresentationFormat>
  <Paragraphs>599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Black</vt:lpstr>
      <vt:lpstr>Calibri</vt:lpstr>
      <vt:lpstr>Consolas</vt:lpstr>
      <vt:lpstr>Courier New</vt:lpstr>
      <vt:lpstr>Wingdings</vt:lpstr>
      <vt:lpstr>Wingdings 2</vt:lpstr>
      <vt:lpstr>SoftUni 16x9</vt:lpstr>
      <vt:lpstr>PHP Web Technologies</vt:lpstr>
      <vt:lpstr>Table of Contents</vt:lpstr>
      <vt:lpstr>WWW and URL</vt:lpstr>
      <vt:lpstr>What is WWW?</vt:lpstr>
      <vt:lpstr>WWW Components</vt:lpstr>
      <vt:lpstr>WWW Components</vt:lpstr>
      <vt:lpstr>WWW Infrastructure</vt:lpstr>
      <vt:lpstr>WWW Infrastructure (2)</vt:lpstr>
      <vt:lpstr>What is URL?</vt:lpstr>
      <vt:lpstr>URL Encoding</vt:lpstr>
      <vt:lpstr>URL other characters - Examples</vt:lpstr>
      <vt:lpstr>URL - Examples</vt:lpstr>
      <vt:lpstr>HTML, XML, JSON, RSS</vt:lpstr>
      <vt:lpstr>HTML</vt:lpstr>
      <vt:lpstr>HTML</vt:lpstr>
      <vt:lpstr>HTML - Example</vt:lpstr>
      <vt:lpstr>XML</vt:lpstr>
      <vt:lpstr>JSON</vt:lpstr>
      <vt:lpstr>RSS</vt:lpstr>
      <vt:lpstr>RSS - Example</vt:lpstr>
      <vt:lpstr>The HTTP Protocol</vt:lpstr>
      <vt:lpstr>HTTP</vt:lpstr>
      <vt:lpstr>HTTP: Request-Response Protocol</vt:lpstr>
      <vt:lpstr>HTTP - Example</vt:lpstr>
      <vt:lpstr>HTTP Request Methods</vt:lpstr>
      <vt:lpstr>HTTP Response Codes</vt:lpstr>
      <vt:lpstr>HTTP Request Message</vt:lpstr>
      <vt:lpstr>HTTP GET Request - Example</vt:lpstr>
      <vt:lpstr>HTTP POST Request - Example</vt:lpstr>
      <vt:lpstr>Conditional HTTP GET Request - Example</vt:lpstr>
      <vt:lpstr>HTTP Response Message</vt:lpstr>
      <vt:lpstr>HTTP Response - Example</vt:lpstr>
      <vt:lpstr>HTTP Response Error - Example</vt:lpstr>
      <vt:lpstr>Browser Redirection - Example</vt:lpstr>
      <vt:lpstr>Browser Redirection - Example</vt:lpstr>
      <vt:lpstr>Content-Type and Disposition</vt:lpstr>
      <vt:lpstr>HTTP Cookies</vt:lpstr>
      <vt:lpstr>HTTP Cookies - Example</vt:lpstr>
      <vt:lpstr>HTTP Cookies - Example</vt:lpstr>
      <vt:lpstr>View HTTP Cookies in the Web Browser</vt:lpstr>
      <vt:lpstr>AJAX</vt:lpstr>
      <vt:lpstr>AJAX</vt:lpstr>
      <vt:lpstr>Web Developer Tools (1)</vt:lpstr>
      <vt:lpstr>Web Developer Tools (2)</vt:lpstr>
      <vt:lpstr>Web Developer Tools (3)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2014-07-17T14:15:13Z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