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508" r:id="rId5"/>
    <p:sldId id="467" r:id="rId6"/>
    <p:sldId id="476" r:id="rId7"/>
    <p:sldId id="501" r:id="rId8"/>
    <p:sldId id="502" r:id="rId9"/>
    <p:sldId id="503" r:id="rId10"/>
    <p:sldId id="504" r:id="rId11"/>
    <p:sldId id="477" r:id="rId12"/>
    <p:sldId id="478" r:id="rId13"/>
    <p:sldId id="488" r:id="rId14"/>
    <p:sldId id="479" r:id="rId15"/>
    <p:sldId id="493" r:id="rId16"/>
    <p:sldId id="494" r:id="rId17"/>
    <p:sldId id="495" r:id="rId18"/>
    <p:sldId id="482" r:id="rId19"/>
    <p:sldId id="481" r:id="rId20"/>
    <p:sldId id="499" r:id="rId21"/>
    <p:sldId id="475" r:id="rId22"/>
    <p:sldId id="454" r:id="rId23"/>
    <p:sldId id="468" r:id="rId24"/>
    <p:sldId id="486" r:id="rId25"/>
    <p:sldId id="487" r:id="rId26"/>
    <p:sldId id="490" r:id="rId27"/>
    <p:sldId id="491" r:id="rId28"/>
    <p:sldId id="492" r:id="rId29"/>
    <p:sldId id="509" r:id="rId30"/>
    <p:sldId id="510" r:id="rId31"/>
    <p:sldId id="505" r:id="rId32"/>
    <p:sldId id="506" r:id="rId33"/>
    <p:sldId id="507" r:id="rId34"/>
    <p:sldId id="496" r:id="rId35"/>
    <p:sldId id="497" r:id="rId36"/>
    <p:sldId id="498" r:id="rId37"/>
    <p:sldId id="421" r:id="rId38"/>
    <p:sldId id="422" r:id="rId39"/>
    <p:sldId id="352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EA346-5CBD-4200-8617-88CE5D9469ED}">
          <p14:sldIdLst>
            <p14:sldId id="394"/>
            <p14:sldId id="395"/>
            <p14:sldId id="508"/>
            <p14:sldId id="467"/>
            <p14:sldId id="476"/>
            <p14:sldId id="501"/>
            <p14:sldId id="502"/>
            <p14:sldId id="503"/>
            <p14:sldId id="504"/>
            <p14:sldId id="477"/>
            <p14:sldId id="478"/>
            <p14:sldId id="488"/>
            <p14:sldId id="479"/>
            <p14:sldId id="493"/>
            <p14:sldId id="494"/>
            <p14:sldId id="495"/>
            <p14:sldId id="482"/>
            <p14:sldId id="481"/>
            <p14:sldId id="499"/>
            <p14:sldId id="475"/>
            <p14:sldId id="454"/>
            <p14:sldId id="468"/>
            <p14:sldId id="486"/>
            <p14:sldId id="487"/>
            <p14:sldId id="490"/>
            <p14:sldId id="491"/>
            <p14:sldId id="492"/>
            <p14:sldId id="509"/>
            <p14:sldId id="510"/>
            <p14:sldId id="505"/>
            <p14:sldId id="506"/>
            <p14:sldId id="507"/>
            <p14:sldId id="496"/>
            <p14:sldId id="497"/>
            <p14:sldId id="498"/>
            <p14:sldId id="421"/>
            <p14:sldId id="422"/>
            <p14:sldId id="352"/>
            <p14:sldId id="3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5C0E"/>
    <a:srgbClr val="F9F0AB"/>
    <a:srgbClr val="F9E6AB"/>
    <a:srgbClr val="F9FAAB"/>
    <a:srgbClr val="767691"/>
    <a:srgbClr val="7676AA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 autoAdjust="0"/>
    <p:restoredTop sz="94662" autoAdjust="0"/>
  </p:normalViewPr>
  <p:slideViewPr>
    <p:cSldViewPr>
      <p:cViewPr>
        <p:scale>
          <a:sx n="81" d="100"/>
          <a:sy n="81" d="100"/>
        </p:scale>
        <p:origin x="-72" y="3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0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473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18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88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24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8001000" cy="14637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Overview, Query string, </a:t>
            </a:r>
          </a:p>
          <a:p>
            <a:r>
              <a:rPr lang="en-US" dirty="0" smtClean="0"/>
              <a:t>Submitting arrays, PHP &amp; HTML, </a:t>
            </a:r>
          </a:p>
          <a:p>
            <a:r>
              <a:rPr lang="en-US" dirty="0" smtClean="0"/>
              <a:t>Input types, Redirecting the user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Submitting arrays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2438400"/>
            <a:ext cx="4176712" cy="20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" y="838200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In order for an input to be treated as an array – you must put brackets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“[]”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in the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name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attribute: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669" y="2213865"/>
            <a:ext cx="9829800" cy="39624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&lt;form method=“post”&gt;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&lt;select name=“people[]"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multiple="multiple"&gt;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&lt;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 value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=“Mario"&gt;Mario&lt;/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option&gt;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&lt;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 value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=“Svetlin"&gt;Svetlin&lt;/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option&gt;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&lt;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 value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=“Teodor"&gt;Teodor&lt;/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option&gt;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&lt;/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type=“submit” value=“submit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”/&gt;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&lt;/form&gt;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arrays (2)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0443" y="844062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After the form is sent you can access your elements like you are acessing an array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100" y="2348880"/>
            <a:ext cx="9829800" cy="2971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&lt;?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php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$_POST['people'] as $person ) {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echo $person . '&lt;/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&gt;';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}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67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Submitting 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Combining HTML and 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824161"/>
            <a:ext cx="243840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824161"/>
            <a:ext cx="2667990" cy="18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HTML and PHP</a:t>
            </a:r>
            <a:endParaRPr lang="bg-BG" dirty="0" smtClean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603802" y="1673805"/>
            <a:ext cx="10591800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//guessing script implementation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$message = ...;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>
              <a:lnSpc>
                <a:spcPct val="95000"/>
              </a:lnSpc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&lt;?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$message ?&gt;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&lt;form method=“POST”&gt;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&lt;input type=“text” name=“guess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&lt;input type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=“submit”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=“submit”&gt;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&lt;/form&gt;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6876" y="838200"/>
            <a:ext cx="10591801" cy="677679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You can open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tags anywhere in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code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HTML and PHP</a:t>
            </a:r>
            <a:endParaRPr lang="bg-BG" dirty="0" smtClean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648807" y="1763815"/>
            <a:ext cx="10591800" cy="30835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'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&lt;form action=“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method="post"&gt;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Name: &lt;input type="text" name="name"&gt;&lt;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&lt;input type="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submit“ name=“submit”&gt;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&lt;/form&gt;';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" y="879228"/>
            <a:ext cx="10591801" cy="677679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You can also echo the </a:t>
            </a:r>
            <a:r>
              <a:rPr lang="en-US" sz="3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Checkboxes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338754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Checkoxes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" y="832338"/>
            <a:ext cx="10589115" cy="12192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Checkboxes are created by setting an input with type “checkbox”</a:t>
            </a:r>
          </a:p>
          <a:p>
            <a:endParaRPr lang="en-US" sz="3200" dirty="0">
              <a:latin typeface="Calibri (Body)"/>
              <a:cs typeface="Vani" panose="020B05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 (Body)"/>
              <a:cs typeface="Vani" panose="020B0502040204020203" pitchFamily="34" charset="0"/>
            </a:endParaRP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 checkbox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is only submitted if it's actually 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checked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547" y="2209800"/>
            <a:ext cx="9448800" cy="838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&lt;input type="checkbox" name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=“rakia-checkbox"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6598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Quick overview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Query string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Submitting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Combining HTML &amp; PHP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Checkboxes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Hidden Fields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Other input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79" y="29718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858917"/>
            <a:ext cx="3448782" cy="27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bg-BG" dirty="0" smtClean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603802" y="2533273"/>
            <a:ext cx="11250615" cy="2323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action=“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input.php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method="post"&gt; 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type="text" name="user“&gt; 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type="submit" value=“click“ name=“in”&gt;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type="hidden" name=“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value="&lt;?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$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?&gt;"/&gt;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2795" y="838200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Created by setting the type of input to hidden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Not visible to the user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2" y="9906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2022231"/>
            <a:ext cx="509788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6928" y="819150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password – doesn’t visualise the text written in the input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email – some mobile browsers change the on-screen keyboard (added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@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). Has some in-build email validations</a:t>
            </a:r>
            <a:endParaRPr lang="en-US" sz="3200" dirty="0">
              <a:latin typeface="Calibri (Body)"/>
              <a:cs typeface="Vani" panose="020B0502040204020203" pitchFamily="34" charset="0"/>
            </a:endParaRPr>
          </a:p>
          <a:p>
            <a:endParaRPr lang="en-US" sz="3200" dirty="0">
              <a:latin typeface="Calibri (Body)"/>
              <a:cs typeface="Vani" panose="020B0502040204020203" pitchFamily="34" charset="0"/>
            </a:endParaRP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radio - radio buttons are used to select ONLY one of a limited choices. In order for radio buttons to work properly – they must have the same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“name” 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attribute</a:t>
            </a:r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23" y="1688123"/>
            <a:ext cx="15049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50" y="3598295"/>
            <a:ext cx="1640496" cy="7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 (2)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" y="838200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date – used to pick a date (Doesn’t work on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Firefox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and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IE.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)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datetime – used to pick date and time (Works only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Safari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and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Opera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)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time – used to pick 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time (Doesn’t work on </a:t>
            </a:r>
            <a:r>
              <a:rPr lang="en-US" sz="3200" dirty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Firefox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 and </a:t>
            </a:r>
            <a:r>
              <a:rPr lang="en-US" sz="3200" dirty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IE.</a:t>
            </a:r>
            <a:r>
              <a:rPr lang="en-US" sz="3200" dirty="0">
                <a:latin typeface="Calibri (Body)"/>
                <a:cs typeface="Vani" panose="020B0502040204020203" pitchFamily="34" charset="0"/>
              </a:rPr>
              <a:t>)</a:t>
            </a:r>
          </a:p>
          <a:p>
            <a:endParaRPr lang="en-US" sz="3200" dirty="0" smtClean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 (3)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" y="844062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 (Body)"/>
                <a:cs typeface="Vani" panose="020B0502040204020203" pitchFamily="34" charset="0"/>
              </a:rPr>
              <a:t>number – used to pick a number</a:t>
            </a:r>
          </a:p>
          <a:p>
            <a:r>
              <a:rPr lang="en-US" sz="3200" dirty="0">
                <a:latin typeface="Calibri (Body)"/>
                <a:cs typeface="Vani" panose="020B0502040204020203" pitchFamily="34" charset="0"/>
              </a:rPr>
              <a:t>range – creates a slider that allows you to pick a value from a previously set 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range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color – creates a palette that allows you to pick a color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4149080"/>
            <a:ext cx="2895600" cy="18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Other input types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131376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Specific input attributes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60" y="2438890"/>
            <a:ext cx="5632704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input attributes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2383" y="838200"/>
            <a:ext cx="10589115" cy="33528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autocomplete – browser stores previously typed values and shows them the next time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autofocus – the field becomes focused on page load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required – the field becomes required and the form can not be send without filling/selecting it first</a:t>
            </a:r>
          </a:p>
        </p:txBody>
      </p:sp>
    </p:spTree>
    <p:extLst>
      <p:ext uri="{BB962C8B-B14F-4D97-AF65-F5344CB8AC3E}">
        <p14:creationId xmlns:p14="http://schemas.microsoft.com/office/powerpoint/2010/main" val="9273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3200" dirty="0" smtClean="0"/>
              <a:t>Specific input attributes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3200" dirty="0" smtClean="0"/>
              <a:t>Tab Index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3200" dirty="0"/>
              <a:t> </a:t>
            </a:r>
            <a:r>
              <a:rPr lang="en-US" sz="3200" dirty="0" smtClean="0"/>
              <a:t>Redirecting the user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79" y="29718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1223755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 index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2" y="2078850"/>
            <a:ext cx="2691742" cy="26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Index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6928" y="819150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attribute </a:t>
            </a:r>
            <a:r>
              <a:rPr lang="en-US" sz="3200" dirty="0"/>
              <a:t>controls the order in which form fields and </a:t>
            </a:r>
            <a:r>
              <a:rPr lang="en-US" sz="3200" dirty="0" smtClean="0"/>
              <a:t>links </a:t>
            </a:r>
            <a:r>
              <a:rPr lang="en-US" sz="3200" dirty="0"/>
              <a:t>are focused when repeatedly pressing the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sz="3200" dirty="0"/>
              <a:t> </a:t>
            </a:r>
            <a:r>
              <a:rPr lang="en-US" sz="3200" dirty="0" smtClean="0"/>
              <a:t>key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/>
              <a:t> (zero) – </a:t>
            </a:r>
            <a:r>
              <a:rPr lang="en-US" dirty="0" smtClean="0"/>
              <a:t>means "natural</a:t>
            </a:r>
            <a:r>
              <a:rPr lang="en-US" dirty="0"/>
              <a:t>" order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Elements with smaller tabindex are iterated before elements with bigger tabindex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sz="3200" dirty="0"/>
          </a:p>
          <a:p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5271" y="137160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Redirecting the user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2133600"/>
            <a:ext cx="4088994" cy="40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Redirecting the user</a:t>
            </a:r>
            <a:endParaRPr lang="bg-BG" sz="3600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588567" y="2013097"/>
            <a:ext cx="10591800" cy="685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header(‘Location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http://softuni.bg’);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7012" y="823343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Done by using the HTTP Location header</a:t>
            </a:r>
            <a:endParaRPr lang="en-US" sz="3200" dirty="0" smtClean="0">
              <a:latin typeface="Calibri (Body)"/>
              <a:cs typeface="Aharoni" pitchFamily="2" charset="-79"/>
            </a:endParaRPr>
          </a:p>
          <a:p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3802" y="3924055"/>
            <a:ext cx="10591800" cy="11537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$url = ‘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softuni.bg’);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header(‘Location: ‘ . $url);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012" y="2672296"/>
            <a:ext cx="10589115" cy="12192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You can also use a variable to keep the URL</a:t>
            </a:r>
          </a:p>
          <a:p>
            <a:endParaRPr lang="bg-BG" sz="3200" dirty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Redirecting the user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2" y="838200"/>
            <a:ext cx="11804822" cy="5570355"/>
          </a:xfrm>
        </p:spPr>
        <p:txBody>
          <a:bodyPr lIns="360000" tIns="360000">
            <a:normAutofit/>
          </a:bodyPr>
          <a:lstStyle/>
          <a:p>
            <a:r>
              <a:rPr lang="en-US" sz="3200" dirty="0" smtClean="0"/>
              <a:t>You must put [] in input’s name attribute in</a:t>
            </a:r>
          </a:p>
          <a:p>
            <a:pPr marL="0" indent="0">
              <a:buNone/>
            </a:pPr>
            <a:r>
              <a:rPr lang="en-US" sz="3200" dirty="0" smtClean="0"/>
              <a:t>order to submit an array of information</a:t>
            </a:r>
          </a:p>
          <a:p>
            <a:r>
              <a:rPr lang="en-US" sz="3200" dirty="0"/>
              <a:t>You can easily combine </a:t>
            </a:r>
            <a:r>
              <a:rPr lang="en-US" sz="3200" dirty="0">
                <a:solidFill>
                  <a:srgbClr val="FFC000"/>
                </a:solidFill>
              </a:rPr>
              <a:t>PHP</a:t>
            </a:r>
            <a:r>
              <a:rPr lang="en-US" sz="3200" dirty="0"/>
              <a:t> and </a:t>
            </a:r>
            <a:r>
              <a:rPr lang="en-US" sz="3200" dirty="0" smtClean="0">
                <a:solidFill>
                  <a:srgbClr val="FFC000"/>
                </a:solidFill>
              </a:rPr>
              <a:t>HTML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Checkboxes</a:t>
            </a:r>
            <a:r>
              <a:rPr lang="en-US" sz="3200" dirty="0" smtClean="0"/>
              <a:t> are sent only if checked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Hidden fields </a:t>
            </a:r>
            <a:r>
              <a:rPr lang="en-US" sz="3200" dirty="0" smtClean="0"/>
              <a:t>are not visible to the user</a:t>
            </a:r>
          </a:p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C000"/>
                </a:solidFill>
              </a:rPr>
              <a:t>HTTP Location Header </a:t>
            </a:r>
            <a:r>
              <a:rPr lang="en-US" sz="3200" dirty="0" smtClean="0"/>
              <a:t>redirects the user</a:t>
            </a:r>
            <a:endParaRPr lang="en-US" sz="32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Quick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2279039"/>
            <a:ext cx="4238625" cy="30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endParaRPr lang="bg-BG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2383" y="838200"/>
            <a:ext cx="10589115" cy="3352800"/>
          </a:xfrm>
          <a:prstGeom prst="rect">
            <a:avLst/>
          </a:prstGeom>
        </p:spPr>
        <p:txBody>
          <a:bodyPr vert="horz" lIns="360000" tIns="360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Forms are used to work with user input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Request method can be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POST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 or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GET</a:t>
            </a:r>
          </a:p>
          <a:p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Input is stored in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$_POST 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or </a:t>
            </a:r>
            <a:r>
              <a:rPr lang="en-US" sz="3200" dirty="0" smtClean="0">
                <a:solidFill>
                  <a:srgbClr val="FFC000"/>
                </a:solidFill>
                <a:latin typeface="Calibri (Body)"/>
                <a:cs typeface="Vani" panose="020B0502040204020203" pitchFamily="34" charset="0"/>
              </a:rPr>
              <a:t>$_GET </a:t>
            </a:r>
            <a:r>
              <a:rPr lang="en-US" sz="3200" dirty="0" smtClean="0">
                <a:latin typeface="Calibri (Body)"/>
                <a:cs typeface="Vani" panose="020B0502040204020203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280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Query String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743199"/>
            <a:ext cx="6219048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Query string?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228600"/>
            <a:ext cx="11804822" cy="5562600"/>
          </a:xfrm>
        </p:spPr>
        <p:txBody>
          <a:bodyPr lIns="360000" tIns="360000"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query string is a part of a URL. Specifically, the part of a URL following a question mark </a:t>
            </a:r>
            <a:r>
              <a:rPr lang="en-US" sz="3200" dirty="0" smtClean="0"/>
              <a:t>(?) </a:t>
            </a:r>
          </a:p>
          <a:p>
            <a:r>
              <a:rPr lang="en-US" sz="3200" dirty="0" smtClean="0"/>
              <a:t>Commonly used in searches and dynamic pages</a:t>
            </a:r>
          </a:p>
          <a:p>
            <a:r>
              <a:rPr lang="en-US" sz="3200" dirty="0"/>
              <a:t>Stored in </a:t>
            </a:r>
            <a:r>
              <a:rPr lang="en-US" sz="3200" dirty="0">
                <a:solidFill>
                  <a:srgbClr val="FFC000"/>
                </a:solidFill>
              </a:rPr>
              <a:t>$_SERVER['QUERY_STRING']</a:t>
            </a:r>
            <a:endParaRPr lang="en-US" sz="3200" dirty="0" smtClean="0">
              <a:solidFill>
                <a:srgbClr val="FFC000"/>
              </a:solidFill>
            </a:endParaRPr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8807" y="3772034"/>
            <a:ext cx="10591800" cy="6274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http://</a:t>
            </a:r>
            <a:r>
              <a:rPr lang="en-US" sz="2800" dirty="0" smtClean="0"/>
              <a:t>www.site.com/index.php</a:t>
            </a:r>
            <a:r>
              <a:rPr lang="en-US" sz="2800" dirty="0" smtClean="0">
                <a:solidFill>
                  <a:srgbClr val="FFC000"/>
                </a:solidFill>
              </a:rPr>
              <a:t>?parameter=softuni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Query string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762" y="-441430"/>
            <a:ext cx="11804822" cy="5562600"/>
          </a:xfrm>
        </p:spPr>
        <p:txBody>
          <a:bodyPr lIns="360000" tIns="360000"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Most common way to do it is by using a </a:t>
            </a:r>
            <a:r>
              <a:rPr lang="en-US" sz="3200" dirty="0" smtClean="0">
                <a:solidFill>
                  <a:srgbClr val="FFC000"/>
                </a:solidFill>
              </a:rPr>
              <a:t>FORM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rgbClr val="FFC000"/>
                </a:solidFill>
              </a:rPr>
              <a:t>GET</a:t>
            </a:r>
            <a:r>
              <a:rPr lang="en-US" sz="3200" dirty="0" smtClean="0"/>
              <a:t> method</a:t>
            </a:r>
          </a:p>
          <a:p>
            <a:r>
              <a:rPr lang="en-US" sz="3200" dirty="0"/>
              <a:t>You can also use scripts to add to the query string or simply write your links with the query strings in </a:t>
            </a: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C000"/>
                </a:solidFill>
              </a:rPr>
              <a:t>href</a:t>
            </a:r>
            <a:r>
              <a:rPr lang="en-US" sz="3200" dirty="0"/>
              <a:t> attribute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58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004" y="1065312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Query string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3167" y="2057400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819400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1464</Words>
  <Application>Microsoft Office PowerPoint</Application>
  <PresentationFormat>Custom</PresentationFormat>
  <Paragraphs>228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Forms</vt:lpstr>
      <vt:lpstr>Table of Contents</vt:lpstr>
      <vt:lpstr>Table of Contents (2)</vt:lpstr>
      <vt:lpstr>Quick overview</vt:lpstr>
      <vt:lpstr>Quick overview</vt:lpstr>
      <vt:lpstr>Query String</vt:lpstr>
      <vt:lpstr>What is Query string?</vt:lpstr>
      <vt:lpstr>Creating a Query string</vt:lpstr>
      <vt:lpstr>Query string</vt:lpstr>
      <vt:lpstr>Submitting arrays</vt:lpstr>
      <vt:lpstr>Submitting arrays</vt:lpstr>
      <vt:lpstr>Submitting arrays (2)</vt:lpstr>
      <vt:lpstr>Submitting Arrays</vt:lpstr>
      <vt:lpstr>Combining HTML and PHP</vt:lpstr>
      <vt:lpstr>Combining HTML and PHP</vt:lpstr>
      <vt:lpstr>Combining HTML and PHP</vt:lpstr>
      <vt:lpstr>Checkboxes</vt:lpstr>
      <vt:lpstr>Checkoxes</vt:lpstr>
      <vt:lpstr>Checkboxes</vt:lpstr>
      <vt:lpstr>Hidden fields</vt:lpstr>
      <vt:lpstr>Hidden fields</vt:lpstr>
      <vt:lpstr>Hidden fields</vt:lpstr>
      <vt:lpstr>Other input types</vt:lpstr>
      <vt:lpstr>Other input types</vt:lpstr>
      <vt:lpstr>Other input types (2)</vt:lpstr>
      <vt:lpstr>Other input types (3)</vt:lpstr>
      <vt:lpstr>Other input types</vt:lpstr>
      <vt:lpstr>Specific input attributes</vt:lpstr>
      <vt:lpstr>Specific input attributes</vt:lpstr>
      <vt:lpstr>Tab index</vt:lpstr>
      <vt:lpstr>Tab Index</vt:lpstr>
      <vt:lpstr>Tab index</vt:lpstr>
      <vt:lpstr>Redirecting the user</vt:lpstr>
      <vt:lpstr>Redirecting the user</vt:lpstr>
      <vt:lpstr>Redirecting the user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2014-07-18T10:07:27Z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