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394" r:id="rId3"/>
    <p:sldId id="276" r:id="rId4"/>
    <p:sldId id="413" r:id="rId5"/>
    <p:sldId id="426" r:id="rId6"/>
    <p:sldId id="423" r:id="rId7"/>
    <p:sldId id="433" r:id="rId8"/>
    <p:sldId id="430" r:id="rId9"/>
    <p:sldId id="424" r:id="rId10"/>
    <p:sldId id="414" r:id="rId11"/>
    <p:sldId id="427" r:id="rId12"/>
    <p:sldId id="415" r:id="rId13"/>
    <p:sldId id="416" r:id="rId14"/>
    <p:sldId id="417" r:id="rId15"/>
    <p:sldId id="401" r:id="rId16"/>
    <p:sldId id="402" r:id="rId17"/>
    <p:sldId id="418" r:id="rId18"/>
    <p:sldId id="404" r:id="rId19"/>
    <p:sldId id="419" r:id="rId20"/>
    <p:sldId id="406" r:id="rId21"/>
    <p:sldId id="420" r:id="rId22"/>
    <p:sldId id="429" r:id="rId23"/>
    <p:sldId id="421" r:id="rId24"/>
    <p:sldId id="422" r:id="rId25"/>
    <p:sldId id="425" r:id="rId26"/>
    <p:sldId id="432" r:id="rId27"/>
    <p:sldId id="349" r:id="rId28"/>
    <p:sldId id="351" r:id="rId29"/>
    <p:sldId id="352" r:id="rId30"/>
    <p:sldId id="393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603A14"/>
    <a:srgbClr val="E85C0E"/>
    <a:srgbClr val="BAB398"/>
    <a:srgbClr val="ADA485"/>
    <a:srgbClr val="C6C0AA"/>
    <a:srgbClr val="663606"/>
    <a:srgbClr val="663106"/>
    <a:srgbClr val="F8DC9E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70" d="100"/>
          <a:sy n="70" d="100"/>
        </p:scale>
        <p:origin x="332" y="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7/18/2014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3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76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80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3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40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493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6104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1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67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0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7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shev.net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cours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762000"/>
            <a:ext cx="7382341" cy="1171552"/>
          </a:xfrm>
        </p:spPr>
        <p:txBody>
          <a:bodyPr/>
          <a:lstStyle/>
          <a:p>
            <a:r>
              <a:rPr lang="en-US" dirty="0" smtClean="0"/>
              <a:t>PHP Exception Handling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965298"/>
            <a:ext cx="7915741" cy="1235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handle and create</a:t>
            </a:r>
            <a:br>
              <a:rPr lang="en-US" dirty="0"/>
            </a:br>
            <a:r>
              <a:rPr lang="en-US" dirty="0"/>
              <a:t>user-defined exceptions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Mario </a:t>
            </a:r>
            <a:r>
              <a:rPr lang="en-US" dirty="0" err="1" smtClean="0"/>
              <a:t>Peshev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http://peshev.net/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4" name="Rectangle 13"/>
          <p:cNvSpPr/>
          <p:nvPr/>
        </p:nvSpPr>
        <p:spPr bwMode="auto">
          <a:xfrm>
            <a:off x="4603982" y="3939185"/>
            <a:ext cx="6248400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some code that may fail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catch (Exception $e)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echo 'This code failed';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369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Catching an </a:t>
            </a:r>
            <a:r>
              <a:rPr lang="en-US" dirty="0" smtClean="0"/>
              <a:t>Exception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141412" y="1542706"/>
            <a:ext cx="9902824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 = 5;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 = 0;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if ($b == 0)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</a:t>
            </a:r>
            <a:r>
              <a:rPr lang="en-US" sz="21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("You cannot divide by zero");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 else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$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$a/$b;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echo $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(Exception $e)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echo $e-&gt;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getMessage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9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Catching </a:t>
            </a: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066800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spcBef>
                <a:spcPct val="35000"/>
              </a:spcBef>
            </a:pPr>
            <a:r>
              <a:rPr lang="en-US" dirty="0"/>
              <a:t>The exceptions, matched by 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block, are stopped</a:t>
            </a:r>
          </a:p>
          <a:p>
            <a:pPr lvl="1">
              <a:lnSpc>
                <a:spcPts val="4000"/>
              </a:lnSpc>
              <a:spcBef>
                <a:spcPct val="35000"/>
              </a:spcBef>
            </a:pPr>
            <a:r>
              <a:rPr lang="en-US" dirty="0"/>
              <a:t>The rest of the application continues working</a:t>
            </a:r>
          </a:p>
          <a:p>
            <a:pPr lvl="1">
              <a:lnSpc>
                <a:spcPts val="4000"/>
              </a:lnSpc>
              <a:spcBef>
                <a:spcPct val="35000"/>
              </a:spcBef>
            </a:pPr>
            <a:r>
              <a:rPr lang="en-US" dirty="0"/>
              <a:t>Exceptions can be re-thrown</a:t>
            </a:r>
          </a:p>
          <a:p>
            <a:pPr lvl="1">
              <a:lnSpc>
                <a:spcPts val="4000"/>
              </a:lnSpc>
              <a:spcBef>
                <a:spcPct val="35000"/>
              </a:spcBef>
            </a:pPr>
            <a:r>
              <a:rPr lang="en-US" dirty="0"/>
              <a:t>If exception is not caught, a PHP Fatal Error is issued and execution stops</a:t>
            </a:r>
          </a:p>
          <a:p>
            <a:pPr lvl="1">
              <a:lnSpc>
                <a:spcPts val="4000"/>
              </a:lnSpc>
              <a:spcBef>
                <a:spcPct val="35000"/>
              </a:spcBef>
            </a:pPr>
            <a:r>
              <a:rPr lang="en-US" dirty="0"/>
              <a:t>When exception is raised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try</a:t>
            </a:r>
            <a:r>
              <a:rPr lang="en-US" dirty="0"/>
              <a:t> block, the rest of the block is not executed</a:t>
            </a:r>
          </a:p>
          <a:p>
            <a:pPr lvl="1">
              <a:lnSpc>
                <a:spcPts val="4000"/>
              </a:lnSpc>
              <a:spcBef>
                <a:spcPct val="350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Try-catch</a:t>
            </a:r>
            <a:r>
              <a:rPr lang="en-US" dirty="0"/>
              <a:t> blocks can be nested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066800"/>
            <a:ext cx="11804822" cy="5530010"/>
          </a:xfrm>
        </p:spPr>
        <p:txBody>
          <a:bodyPr>
            <a:noAutofit/>
          </a:bodyPr>
          <a:lstStyle/>
          <a:p>
            <a:pPr marL="0">
              <a:lnSpc>
                <a:spcPts val="4000"/>
              </a:lnSpc>
              <a:spcBef>
                <a:spcPct val="0"/>
              </a:spcBef>
            </a:pPr>
            <a:r>
              <a:rPr lang="en-US" dirty="0"/>
              <a:t>The Exception class has several useful methods</a:t>
            </a:r>
          </a:p>
          <a:p>
            <a:pPr marL="0" lvl="1">
              <a:lnSpc>
                <a:spcPts val="4000"/>
              </a:lnSpc>
              <a:spcBef>
                <a:spcPct val="0"/>
              </a:spcBef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getMessage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dirty="0"/>
              <a:t> – returns user friendly </a:t>
            </a:r>
            <a:r>
              <a:rPr lang="en-US" dirty="0" smtClean="0"/>
              <a:t>message,</a:t>
            </a:r>
            <a:br>
              <a:rPr lang="en-US" dirty="0" smtClean="0"/>
            </a:br>
            <a:r>
              <a:rPr lang="en-US" dirty="0" smtClean="0"/>
              <a:t>	explaining </a:t>
            </a:r>
            <a:r>
              <a:rPr lang="en-US" dirty="0"/>
              <a:t>the error</a:t>
            </a:r>
          </a:p>
          <a:p>
            <a:pPr marL="0" lvl="1">
              <a:lnSpc>
                <a:spcPts val="4000"/>
              </a:lnSpc>
              <a:spcBef>
                <a:spcPct val="0"/>
              </a:spcBef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getCode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– returns integer code, usually specifying the </a:t>
            </a:r>
            <a:r>
              <a:rPr lang="en-US" dirty="0" smtClean="0"/>
              <a:t>error</a:t>
            </a:r>
            <a:br>
              <a:rPr lang="en-US" dirty="0" smtClean="0"/>
            </a:br>
            <a:r>
              <a:rPr lang="en-US" dirty="0" smtClean="0"/>
              <a:t>	and is useful </a:t>
            </a:r>
            <a:r>
              <a:rPr lang="en-US" dirty="0"/>
              <a:t>to distinguish exceptions</a:t>
            </a:r>
          </a:p>
          <a:p>
            <a:pPr marL="0" lvl="1">
              <a:lnSpc>
                <a:spcPts val="4000"/>
              </a:lnSpc>
              <a:spcBef>
                <a:spcPct val="0"/>
              </a:spcBef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getFile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getCode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return </a:t>
            </a:r>
            <a:r>
              <a:rPr lang="en-US" dirty="0" smtClean="0"/>
              <a:t>where</a:t>
            </a:r>
            <a:br>
              <a:rPr lang="en-US" dirty="0" smtClean="0"/>
            </a:br>
            <a:r>
              <a:rPr lang="en-US" dirty="0" smtClean="0"/>
              <a:t>	the exception occurred</a:t>
            </a:r>
            <a:endParaRPr lang="en-US" dirty="0"/>
          </a:p>
          <a:p>
            <a:pPr marL="0" lvl="1">
              <a:lnSpc>
                <a:spcPts val="4000"/>
              </a:lnSpc>
              <a:spcBef>
                <a:spcPct val="0"/>
              </a:spcBef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getTrace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getTraceAsString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return the trace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	as </a:t>
            </a:r>
            <a:r>
              <a:rPr lang="en-US" dirty="0"/>
              <a:t>array or </a:t>
            </a:r>
            <a:r>
              <a:rPr lang="en-US" dirty="0" smtClean="0"/>
              <a:t>string and is useful </a:t>
            </a:r>
            <a:r>
              <a:rPr lang="en-US" dirty="0"/>
              <a:t>to </a:t>
            </a:r>
            <a:r>
              <a:rPr lang="en-US" dirty="0" smtClean="0"/>
              <a:t>log </a:t>
            </a:r>
            <a:r>
              <a:rPr lang="en-US" dirty="0"/>
              <a:t>the </a:t>
            </a:r>
            <a:r>
              <a:rPr lang="en-US" dirty="0" smtClean="0"/>
              <a:t>data about</a:t>
            </a:r>
            <a:br>
              <a:rPr lang="en-US" dirty="0" smtClean="0"/>
            </a:br>
            <a:r>
              <a:rPr lang="en-US" dirty="0" smtClean="0"/>
              <a:t>	the exceptions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4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dirty="0"/>
              <a:t> </a:t>
            </a:r>
            <a:r>
              <a:rPr lang="en-US" dirty="0" smtClean="0"/>
              <a:t>class - Example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066800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/>
              <a:t>The methods provided by the Exception class can be </a:t>
            </a:r>
            <a:r>
              <a:rPr lang="en-US" dirty="0" smtClean="0"/>
              <a:t>used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notify the </a:t>
            </a:r>
            <a:r>
              <a:rPr lang="en-US" dirty="0" smtClean="0"/>
              <a:t>user.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101728" y="2336972"/>
            <a:ext cx="9945684" cy="37729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checkNum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($number)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	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($number&gt;1)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21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ew 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("Value must be 1 or below", 999);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 err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checkNum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catch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(Exception $e)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$e-&gt;</a:t>
            </a:r>
            <a:r>
              <a:rPr lang="en-US" sz="21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getMessage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."&lt;</a:t>
            </a:r>
            <a:r>
              <a:rPr lang="en-US" sz="21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/&gt;"." code: ".$e-&gt;</a:t>
            </a:r>
            <a:r>
              <a:rPr lang="en-US" sz="21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getCode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Custom Exceptions</a:t>
            </a:r>
            <a:endParaRPr lang="bg-BG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Creating custom exception is as simple as creating object of class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Exception</a:t>
            </a:r>
            <a:b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</a:b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>
              <a:lnSpc>
                <a:spcPts val="3400"/>
              </a:lnSpc>
            </a:pPr>
            <a:endParaRPr lang="en-US" dirty="0" smtClean="0"/>
          </a:p>
          <a:p>
            <a:pPr lvl="1">
              <a:lnSpc>
                <a:spcPts val="3400"/>
              </a:lnSpc>
            </a:pPr>
            <a:r>
              <a:rPr lang="en-US" dirty="0" smtClean="0"/>
              <a:t>Creating object of class exception does not mean it is thrown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Constructor has two parameters – message and</a:t>
            </a:r>
            <a:br>
              <a:rPr lang="en-US" dirty="0" smtClean="0"/>
            </a:br>
            <a:r>
              <a:rPr lang="en-US" dirty="0" smtClean="0"/>
              <a:t>	optional error code</a:t>
            </a:r>
          </a:p>
          <a:p>
            <a:pPr>
              <a:lnSpc>
                <a:spcPts val="3400"/>
              </a:lnSpc>
            </a:pPr>
            <a:r>
              <a:rPr lang="en-US" dirty="0" smtClean="0"/>
              <a:t>Exceptions are thrown with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throw</a:t>
            </a:r>
            <a:r>
              <a:rPr lang="en-US" dirty="0" smtClean="0"/>
              <a:t> operator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446212" y="2261901"/>
            <a:ext cx="929322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("Value must be 1 or below", 999);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46212" y="5486400"/>
            <a:ext cx="929322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("You cannot divide by zero");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2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Multiple Exceptions - Example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2024062" y="1072316"/>
            <a:ext cx="8174038" cy="54810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(!$_POST['name'])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Exception('No name supplied', 1001);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(!$_POST['email'])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Exception ('No email supplied', 1002);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(!</a:t>
            </a:r>
            <a:r>
              <a:rPr lang="en-US" sz="19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mysql_query</a:t>
            </a: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("insert into </a:t>
            </a:r>
            <a:r>
              <a:rPr lang="en-US" sz="19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sometable</a:t>
            </a: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('".$_POST['name']."', '".$_POST['email']."'"))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Exception ('Unable to save!', 1003);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catch (Exception $e)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$code = $e-&gt;</a:t>
            </a:r>
            <a:r>
              <a:rPr lang="en-US" sz="19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getCode</a:t>
            </a: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($code &gt; 1000 &amp;&amp; $code &lt; 1003)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"Please fill in all the data";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elseif</a:t>
            </a: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($code == 1004)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"Database error or </a:t>
            </a:r>
            <a:r>
              <a:rPr lang="en-US" sz="19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unescaped</a:t>
            </a: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symbols!";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throw $e;</a:t>
            </a: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900" b="1" i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re-throw the exception!</a:t>
            </a:r>
            <a:endParaRPr lang="en-US" sz="1900" b="1" i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085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class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Extending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class is highly recommended</a:t>
            </a:r>
          </a:p>
          <a:p>
            <a:pPr lvl="1"/>
            <a:r>
              <a:rPr lang="en-US" dirty="0"/>
              <a:t>Allows usage of multiple catch blocks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/>
              <a:t>classes of exceptions, instead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distinguishing </a:t>
            </a:r>
            <a:r>
              <a:rPr lang="en-US" dirty="0"/>
              <a:t>them by their code</a:t>
            </a:r>
          </a:p>
          <a:p>
            <a:pPr lvl="1"/>
            <a:r>
              <a:rPr lang="en-US" dirty="0"/>
              <a:t>Each exception class can have predefined error and code</a:t>
            </a:r>
          </a:p>
          <a:p>
            <a:pPr lvl="2"/>
            <a:r>
              <a:rPr lang="en-US" dirty="0"/>
              <a:t>No need to set when </a:t>
            </a:r>
            <a:r>
              <a:rPr lang="en-US" dirty="0" smtClean="0"/>
              <a:t>throwing,</a:t>
            </a:r>
            <a:br>
              <a:rPr lang="en-US" dirty="0" smtClean="0"/>
            </a:br>
            <a:r>
              <a:rPr lang="en-US" dirty="0" smtClean="0"/>
              <a:t>constructor </a:t>
            </a:r>
            <a:r>
              <a:rPr lang="en-US" dirty="0"/>
              <a:t>may be without parameters</a:t>
            </a:r>
          </a:p>
          <a:p>
            <a:pPr lvl="2"/>
            <a:r>
              <a:rPr lang="en-US" dirty="0"/>
              <a:t>Methods of the class may contain more functionality</a:t>
            </a:r>
          </a:p>
          <a:p>
            <a:pPr>
              <a:lnSpc>
                <a:spcPts val="3400"/>
              </a:lnSpc>
            </a:pPr>
            <a:endParaRPr lang="bg-BG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1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Extending –  Examples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extensions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is no different than simply extending any other class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81236" y="2286000"/>
            <a:ext cx="7623176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20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EMyException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extends 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__construct()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parent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::__construct('</a:t>
            </a:r>
            <a:r>
              <a:rPr lang="en-GB" sz="20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Ooops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!', 101);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GB" sz="20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GB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GB" sz="20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GB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  <a:endParaRPr lang="en-GB" sz="2000" b="1" dirty="0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0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EMyException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</a:t>
            </a:r>
            <a:r>
              <a:rPr lang="en-GB" sz="20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EMyException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$e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"My exception was raised!"."&lt;</a:t>
            </a:r>
            <a:r>
              <a:rPr lang="en-GB" sz="20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$e-&gt;</a:t>
            </a:r>
            <a:r>
              <a:rPr lang="en-GB" sz="20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getMessage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 / code: ".$e-&gt;</a:t>
            </a:r>
            <a:r>
              <a:rPr lang="en-GB" sz="20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getCode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Extending –  Examples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3600"/>
              </a:lnSpc>
              <a:spcBef>
                <a:spcPct val="45000"/>
              </a:spcBef>
            </a:pPr>
            <a:r>
              <a:rPr lang="en-US" sz="3600" dirty="0"/>
              <a:t>Example with multiple catch blocks</a:t>
            </a:r>
          </a:p>
          <a:p>
            <a:pPr>
              <a:lnSpc>
                <a:spcPts val="3600"/>
              </a:lnSpc>
              <a:spcBef>
                <a:spcPct val="45000"/>
              </a:spcBef>
            </a:pPr>
            <a:endParaRPr lang="en-US" sz="3600" dirty="0"/>
          </a:p>
          <a:p>
            <a:pPr>
              <a:lnSpc>
                <a:spcPts val="3600"/>
              </a:lnSpc>
              <a:spcBef>
                <a:spcPct val="45000"/>
              </a:spcBef>
            </a:pPr>
            <a:endParaRPr lang="en-US" sz="3600" dirty="0"/>
          </a:p>
          <a:p>
            <a:pPr>
              <a:lnSpc>
                <a:spcPts val="3600"/>
              </a:lnSpc>
              <a:spcBef>
                <a:spcPct val="45000"/>
              </a:spcBef>
            </a:pPr>
            <a:endParaRPr lang="en-US" sz="3600" dirty="0"/>
          </a:p>
          <a:p>
            <a:pPr>
              <a:lnSpc>
                <a:spcPts val="3600"/>
              </a:lnSpc>
              <a:spcBef>
                <a:spcPct val="45000"/>
              </a:spcBef>
            </a:pPr>
            <a:endParaRPr lang="en-US" sz="3600" dirty="0"/>
          </a:p>
          <a:p>
            <a:pPr>
              <a:lnSpc>
                <a:spcPts val="3600"/>
              </a:lnSpc>
              <a:spcBef>
                <a:spcPct val="45000"/>
              </a:spcBef>
            </a:pPr>
            <a:endParaRPr lang="en-US" sz="3600" dirty="0"/>
          </a:p>
          <a:p>
            <a:pPr>
              <a:lnSpc>
                <a:spcPts val="3600"/>
              </a:lnSpc>
              <a:spcBef>
                <a:spcPct val="45000"/>
              </a:spcBef>
            </a:pPr>
            <a:r>
              <a:rPr lang="en-US" sz="3600" dirty="0"/>
              <a:t>Much better than having single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with complex code to handle different types of exceptions</a:t>
            </a:r>
            <a:endParaRPr lang="bg-BG" sz="3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185193" y="1676400"/>
            <a:ext cx="7815262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$a = 5;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$b = 2;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$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$a/$b;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throw new 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EMyException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GB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EMyException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echo 'My exception was raised';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(Exception $e)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echo 'You cannot divide by zero';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Exception Handlers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set_exception_handler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($callback) </a:t>
            </a:r>
            <a:r>
              <a:rPr lang="en-US" sz="3200" dirty="0"/>
              <a:t>– sets the function, specified by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$callback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/>
              <a:t>as exception handler</a:t>
            </a:r>
          </a:p>
          <a:p>
            <a:pPr lvl="1"/>
            <a:r>
              <a:rPr lang="en-US" sz="3000" dirty="0"/>
              <a:t>All exceptions, not stopped by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try…catch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/>
              <a:t>constructs are sent </a:t>
            </a:r>
            <a:r>
              <a:rPr lang="en-US" sz="3000" dirty="0" smtClean="0"/>
              <a:t>to</a:t>
            </a:r>
            <a:br>
              <a:rPr lang="en-US" sz="3000" dirty="0" smtClean="0"/>
            </a:br>
            <a:r>
              <a:rPr lang="en-US" sz="3000" dirty="0" smtClean="0"/>
              <a:t>this </a:t>
            </a:r>
            <a:r>
              <a:rPr lang="en-US" sz="3000" dirty="0"/>
              <a:t>function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133600" y="3585699"/>
            <a:ext cx="78867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ex_handler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($exception)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echo "Uncaught: ".$exception-&gt;</a:t>
            </a:r>
            <a:r>
              <a:rPr lang="en-US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getMessage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set_exception_handler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ex_handler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Exception ('boom');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'this line is not executed';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9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Try-catch Construct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Exception Class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Throwing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Creating Custom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Global Exception Handlers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Setting the Level of Output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@ Operator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412" y="2517145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Warnings Handler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43000"/>
            <a:ext cx="11804822" cy="5334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3200" dirty="0"/>
              <a:t>Warnings are different from exceptions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/>
              <a:t>They are recoverable – engine can continue execution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/>
              <a:t>Different function for settings global handler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set_error_handler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/>
              <a:t>– similar to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set_exception_handler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/>
              <a:t>The callback function gets other parameters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/>
              <a:t>Can be used to convert warnings into exceptions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/>
              <a:t>Optional second parameter defines the level of errors caught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9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errors that cannot be caught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dirty="0" smtClean="0"/>
              <a:t> class,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set_exception_handler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set_error_handler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Parse errors</a:t>
            </a:r>
          </a:p>
          <a:p>
            <a:pPr lvl="1"/>
            <a:r>
              <a:rPr lang="en-US" dirty="0" smtClean="0"/>
              <a:t>Fatal errors</a:t>
            </a:r>
          </a:p>
          <a:p>
            <a:pPr lvl="1"/>
            <a:r>
              <a:rPr lang="en-US" dirty="0" smtClean="0"/>
              <a:t>Core errors</a:t>
            </a:r>
          </a:p>
          <a:p>
            <a:r>
              <a:rPr lang="en-US" dirty="0" smtClean="0"/>
              <a:t>Example: calling a function</a:t>
            </a:r>
            <a:br>
              <a:rPr lang="en-US" dirty="0" smtClean="0"/>
            </a:br>
            <a:r>
              <a:rPr lang="en-US" dirty="0" smtClean="0"/>
              <a:t>that does not exist: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Impossible to Catch Errors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444804" y="4495800"/>
            <a:ext cx="406920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GB" dirty="0" smtClean="0"/>
              <a:t>$</a:t>
            </a:r>
            <a:r>
              <a:rPr lang="en-GB" dirty="0"/>
              <a:t>a = 2;</a:t>
            </a:r>
          </a:p>
          <a:p>
            <a:r>
              <a:rPr lang="en-GB" dirty="0"/>
              <a:t>$b = 3;</a:t>
            </a:r>
          </a:p>
          <a:p>
            <a:r>
              <a:rPr lang="en-GB" dirty="0" err="1"/>
              <a:t>multiply_two</a:t>
            </a:r>
            <a:r>
              <a:rPr lang="en-GB" dirty="0"/>
              <a:t>(</a:t>
            </a:r>
            <a:r>
              <a:rPr lang="en-GB" dirty="0" err="1"/>
              <a:t>a,b</a:t>
            </a:r>
            <a:r>
              <a:rPr lang="en-GB" dirty="0"/>
              <a:t>);</a:t>
            </a:r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7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die</a:t>
            </a:r>
            <a:r>
              <a:rPr lang="en-US" dirty="0" smtClean="0"/>
              <a:t> Function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43000"/>
            <a:ext cx="11804822" cy="53340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function is commonly used alias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Stops execution of the program</a:t>
            </a:r>
          </a:p>
          <a:p>
            <a:pPr lvl="1"/>
            <a:r>
              <a:rPr lang="en-US" dirty="0"/>
              <a:t>Takes one optional parameter – string or integer status</a:t>
            </a:r>
          </a:p>
          <a:p>
            <a:pPr lvl="1"/>
            <a:r>
              <a:rPr lang="en-US" dirty="0"/>
              <a:t>If status is string, it is printed before exiting</a:t>
            </a:r>
          </a:p>
          <a:p>
            <a:pPr lvl="1"/>
            <a:r>
              <a:rPr lang="en-US" dirty="0"/>
              <a:t>Exiting with status 0 means program finished successfully</a:t>
            </a:r>
          </a:p>
          <a:p>
            <a:pPr lvl="2"/>
            <a:r>
              <a:rPr lang="en-US" dirty="0"/>
              <a:t>Any other status means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9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die</a:t>
            </a:r>
            <a:r>
              <a:rPr lang="en-US" dirty="0" smtClean="0"/>
              <a:t> Function – Example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43000"/>
            <a:ext cx="11804822" cy="5334000"/>
          </a:xfrm>
        </p:spPr>
        <p:txBody>
          <a:bodyPr>
            <a:noAutofit/>
          </a:bodyPr>
          <a:lstStyle/>
          <a:p>
            <a:pPr>
              <a:lnSpc>
                <a:spcPts val="29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commonly used this way:</a:t>
            </a:r>
          </a:p>
          <a:p>
            <a:pPr>
              <a:lnSpc>
                <a:spcPts val="2900"/>
              </a:lnSpc>
            </a:pPr>
            <a:endParaRPr lang="en-US" sz="3200" dirty="0"/>
          </a:p>
          <a:p>
            <a:pPr>
              <a:lnSpc>
                <a:spcPts val="2900"/>
              </a:lnSpc>
            </a:pPr>
            <a:endParaRPr lang="en-US" sz="1200" dirty="0"/>
          </a:p>
          <a:p>
            <a:pPr lvl="1">
              <a:lnSpc>
                <a:spcPts val="2900"/>
              </a:lnSpc>
            </a:pPr>
            <a:r>
              <a:rPr lang="en-US" dirty="0"/>
              <a:t>If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dirty="0"/>
              <a:t> fails, it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2">
              <a:lnSpc>
                <a:spcPts val="2900"/>
              </a:lnSpc>
            </a:pPr>
            <a:r>
              <a:rPr lang="en-US" dirty="0"/>
              <a:t>PHP continues with execution of the next </a:t>
            </a:r>
            <a:r>
              <a:rPr lang="en-US" dirty="0" smtClean="0"/>
              <a:t>statement</a:t>
            </a:r>
            <a:br>
              <a:rPr lang="en-US" dirty="0" smtClean="0"/>
            </a:br>
            <a:r>
              <a:rPr lang="en-US" dirty="0" smtClean="0"/>
              <a:t>to evaluate </a:t>
            </a:r>
            <a:r>
              <a:rPr lang="en-US" dirty="0"/>
              <a:t>the logical expression</a:t>
            </a:r>
          </a:p>
          <a:p>
            <a:pPr lvl="1">
              <a:lnSpc>
                <a:spcPts val="2900"/>
              </a:lnSpc>
            </a:pPr>
            <a:r>
              <a:rPr lang="en-US" dirty="0"/>
              <a:t>If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mysql_connect</a:t>
            </a:r>
            <a:r>
              <a:rPr lang="en-US" dirty="0"/>
              <a:t> succeeds, PHP does not </a:t>
            </a:r>
            <a:r>
              <a:rPr lang="en-US" dirty="0" smtClean="0"/>
              <a:t>execute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other statement</a:t>
            </a:r>
          </a:p>
          <a:p>
            <a:pPr lvl="2">
              <a:lnSpc>
                <a:spcPts val="2900"/>
              </a:lnSpc>
            </a:pPr>
            <a:r>
              <a:rPr lang="en-US" dirty="0"/>
              <a:t>The logical result will be true anyway</a:t>
            </a:r>
          </a:p>
          <a:p>
            <a:pPr lvl="1">
              <a:lnSpc>
                <a:spcPts val="2900"/>
              </a:lnSpc>
            </a:pPr>
            <a:r>
              <a:rPr lang="en-US" dirty="0"/>
              <a:t>Same can be done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  <a:p>
            <a:pPr lvl="2">
              <a:lnSpc>
                <a:spcPts val="2900"/>
              </a:lnSpc>
            </a:pPr>
            <a:r>
              <a:rPr lang="en-US" dirty="0"/>
              <a:t>The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dirty="0"/>
              <a:t>" approach is inherited by Perl and many developers prefer 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36612" y="1828800"/>
            <a:ext cx="10553700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mysql_connect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 or die ('Unable to connect DB server');</a:t>
            </a:r>
          </a:p>
        </p:txBody>
      </p:sp>
    </p:spTree>
    <p:extLst>
      <p:ext uri="{BB962C8B-B14F-4D97-AF65-F5344CB8AC3E}">
        <p14:creationId xmlns:p14="http://schemas.microsoft.com/office/powerpoint/2010/main" val="285881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@ operator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43000"/>
            <a:ext cx="11804822" cy="5334000"/>
          </a:xfrm>
        </p:spPr>
        <p:txBody>
          <a:bodyPr>
            <a:noAutofit/>
          </a:bodyPr>
          <a:lstStyle/>
          <a:p>
            <a:pPr>
              <a:lnSpc>
                <a:spcPts val="3300"/>
              </a:lnSpc>
            </a:pPr>
            <a:r>
              <a:rPr lang="en-US" sz="3200" dirty="0"/>
              <a:t>Expressions in PHP can be prefixed with @</a:t>
            </a:r>
          </a:p>
          <a:p>
            <a:pPr lvl="1">
              <a:lnSpc>
                <a:spcPts val="3300"/>
              </a:lnSpc>
            </a:pPr>
            <a:r>
              <a:rPr lang="en-US" dirty="0"/>
              <a:t>Error control operator</a:t>
            </a:r>
          </a:p>
          <a:p>
            <a:pPr lvl="1">
              <a:lnSpc>
                <a:spcPts val="3300"/>
              </a:lnSpc>
            </a:pPr>
            <a:r>
              <a:rPr lang="en-US" dirty="0"/>
              <a:t>If error occurs during operation execution, it is ignored</a:t>
            </a:r>
          </a:p>
          <a:p>
            <a:pPr lvl="1">
              <a:lnSpc>
                <a:spcPts val="3300"/>
              </a:lnSpc>
            </a:pPr>
            <a:r>
              <a:rPr lang="en-US" dirty="0"/>
              <a:t>Can be used with function calls, variables, include </a:t>
            </a:r>
            <a:r>
              <a:rPr lang="en-US" dirty="0" smtClean="0"/>
              <a:t>calls,</a:t>
            </a:r>
            <a:br>
              <a:rPr lang="en-US" dirty="0" smtClean="0"/>
            </a:br>
            <a:r>
              <a:rPr lang="en-US" dirty="0" smtClean="0"/>
              <a:t>constants</a:t>
            </a:r>
            <a:r>
              <a:rPr lang="en-US" dirty="0"/>
              <a:t>, etc.</a:t>
            </a:r>
          </a:p>
          <a:p>
            <a:pPr lvl="1">
              <a:lnSpc>
                <a:spcPts val="3300"/>
              </a:lnSpc>
            </a:pPr>
            <a:r>
              <a:rPr lang="en-US" dirty="0"/>
              <a:t>Cannot be used with function and class </a:t>
            </a:r>
            <a:r>
              <a:rPr lang="en-US" dirty="0" smtClean="0"/>
              <a:t>definitions,</a:t>
            </a:r>
            <a:br>
              <a:rPr lang="en-US" dirty="0" smtClean="0"/>
            </a:br>
            <a:r>
              <a:rPr lang="en-US" dirty="0" smtClean="0"/>
              <a:t>conditional </a:t>
            </a:r>
            <a:r>
              <a:rPr lang="en-US" dirty="0"/>
              <a:t>statements, etc.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041524" y="4810852"/>
            <a:ext cx="8102600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mysql_connect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$res = @file ('</a:t>
            </a:r>
            <a:r>
              <a:rPr lang="en-US" sz="26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no_such_file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or die ('…');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$value = @$</a:t>
            </a:r>
            <a:r>
              <a:rPr lang="en-US" sz="26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my_array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</a:t>
            </a:r>
            <a:r>
              <a:rPr lang="en-US" sz="26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no_such_key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$value = @2 / 0;</a:t>
            </a:r>
          </a:p>
        </p:txBody>
      </p:sp>
    </p:spTree>
    <p:extLst>
      <p:ext uri="{BB962C8B-B14F-4D97-AF65-F5344CB8AC3E}">
        <p14:creationId xmlns:p14="http://schemas.microsoft.com/office/powerpoint/2010/main" val="419405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@ Operator</a:t>
            </a:r>
            <a:endParaRPr lang="en-GB" dirty="0"/>
          </a:p>
        </p:txBody>
      </p:sp>
      <p:pic>
        <p:nvPicPr>
          <p:cNvPr id="1026" name="Picture 2" descr="http://printmediacentr.com/files/2011/05/Dont-Try-This-At-Home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295400"/>
            <a:ext cx="77152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16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325880"/>
          </a:xfrm>
        </p:spPr>
        <p:txBody>
          <a:bodyPr>
            <a:noAutofit/>
          </a:bodyPr>
          <a:lstStyle/>
          <a:p>
            <a:r>
              <a:rPr lang="en-GB" sz="3200" dirty="0"/>
              <a:t>Try-catch </a:t>
            </a:r>
            <a:r>
              <a:rPr lang="en-GB" sz="3200" dirty="0" smtClean="0"/>
              <a:t>Construct</a:t>
            </a:r>
            <a:endParaRPr lang="en-GB" sz="3200" dirty="0"/>
          </a:p>
          <a:p>
            <a:r>
              <a:rPr lang="en-GB" sz="3200" dirty="0"/>
              <a:t>The Exception </a:t>
            </a:r>
            <a:r>
              <a:rPr lang="en-GB" sz="3200" dirty="0" smtClean="0"/>
              <a:t>Class</a:t>
            </a:r>
            <a:endParaRPr lang="en-GB" sz="3200" dirty="0"/>
          </a:p>
          <a:p>
            <a:r>
              <a:rPr lang="en-GB" sz="3200" dirty="0"/>
              <a:t>Throwing </a:t>
            </a:r>
            <a:r>
              <a:rPr lang="en-GB" sz="3200" dirty="0" smtClean="0"/>
              <a:t>Exceptions</a:t>
            </a:r>
            <a:endParaRPr lang="en-GB" sz="3200" dirty="0"/>
          </a:p>
          <a:p>
            <a:r>
              <a:rPr lang="en-GB" sz="3200" dirty="0"/>
              <a:t>Creating </a:t>
            </a:r>
            <a:r>
              <a:rPr lang="en-GB" sz="3200" dirty="0" smtClean="0"/>
              <a:t>Custom Exceptions</a:t>
            </a:r>
            <a:endParaRPr lang="en-GB" sz="3200" dirty="0"/>
          </a:p>
          <a:p>
            <a:r>
              <a:rPr lang="en-GB" sz="3200" dirty="0"/>
              <a:t>Global </a:t>
            </a:r>
            <a:r>
              <a:rPr lang="en-GB" sz="3200" dirty="0" smtClean="0"/>
              <a:t>Exception Handlers</a:t>
            </a:r>
            <a:endParaRPr lang="en-GB" sz="3200" dirty="0"/>
          </a:p>
          <a:p>
            <a:r>
              <a:rPr lang="en-GB" sz="3200" dirty="0" smtClean="0"/>
              <a:t>Die Function</a:t>
            </a:r>
            <a:endParaRPr lang="en-GB" sz="3200" dirty="0"/>
          </a:p>
          <a:p>
            <a:r>
              <a:rPr lang="en-GB" sz="3200" dirty="0"/>
              <a:t>Setting the </a:t>
            </a:r>
            <a:r>
              <a:rPr lang="en-GB" sz="3200" dirty="0" smtClean="0"/>
              <a:t>Level </a:t>
            </a:r>
            <a:r>
              <a:rPr lang="en-GB" sz="3200" dirty="0"/>
              <a:t>of </a:t>
            </a:r>
            <a:r>
              <a:rPr lang="en-GB" sz="3200" dirty="0" smtClean="0"/>
              <a:t>Output</a:t>
            </a:r>
            <a:endParaRPr lang="en-GB" sz="3200" dirty="0"/>
          </a:p>
          <a:p>
            <a:r>
              <a:rPr lang="en-GB" sz="3200" dirty="0"/>
              <a:t>The @ </a:t>
            </a:r>
            <a:r>
              <a:rPr lang="en-GB" sz="3200" dirty="0" smtClean="0"/>
              <a:t>Operator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6412" y="1447800"/>
            <a:ext cx="44958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6"/>
          </a:xfrm>
        </p:spPr>
        <p:txBody>
          <a:bodyPr>
            <a:noAutofit/>
          </a:bodyPr>
          <a:lstStyle/>
          <a:p>
            <a:pPr>
              <a:lnSpc>
                <a:spcPts val="5500"/>
              </a:lnSpc>
              <a:spcBef>
                <a:spcPct val="30000"/>
              </a:spcBef>
            </a:pPr>
            <a:r>
              <a:rPr lang="en-GB" dirty="0"/>
              <a:t>Exceptions are used to change the normal flow of a script if </a:t>
            </a:r>
            <a:r>
              <a:rPr lang="en-GB" dirty="0" smtClean="0"/>
              <a:t>a specified </a:t>
            </a:r>
            <a:r>
              <a:rPr lang="en-GB" dirty="0"/>
              <a:t>error occurs</a:t>
            </a:r>
            <a:r>
              <a:rPr lang="en-GB" dirty="0" smtClean="0"/>
              <a:t>.</a:t>
            </a:r>
            <a:endParaRPr lang="en-US" dirty="0" smtClean="0"/>
          </a:p>
          <a:p>
            <a:pPr>
              <a:lnSpc>
                <a:spcPts val="5500"/>
              </a:lnSpc>
              <a:spcBef>
                <a:spcPct val="30000"/>
              </a:spcBef>
            </a:pPr>
            <a:r>
              <a:rPr lang="en-US" dirty="0" smtClean="0"/>
              <a:t>Exceptions </a:t>
            </a:r>
            <a:r>
              <a:rPr lang="en-US" dirty="0"/>
              <a:t>are error </a:t>
            </a:r>
            <a:r>
              <a:rPr lang="en-US" dirty="0" smtClean="0"/>
              <a:t>messages that:</a:t>
            </a:r>
            <a:endParaRPr lang="en-US" dirty="0"/>
          </a:p>
          <a:p>
            <a:pPr lvl="1">
              <a:lnSpc>
                <a:spcPts val="5500"/>
              </a:lnSpc>
              <a:spcBef>
                <a:spcPct val="30000"/>
              </a:spcBef>
            </a:pPr>
            <a:r>
              <a:rPr lang="en-US" sz="3000" dirty="0" smtClean="0"/>
              <a:t>Allow </a:t>
            </a:r>
            <a:r>
              <a:rPr lang="en-US" sz="3000" dirty="0"/>
              <a:t>part of application to notify the rest that there is a </a:t>
            </a:r>
            <a:r>
              <a:rPr lang="en-US" sz="3000" dirty="0" smtClean="0"/>
              <a:t>problem.</a:t>
            </a:r>
            <a:endParaRPr lang="en-US" sz="3000" dirty="0"/>
          </a:p>
          <a:p>
            <a:pPr lvl="1">
              <a:lnSpc>
                <a:spcPts val="5500"/>
              </a:lnSpc>
              <a:spcBef>
                <a:spcPct val="30000"/>
              </a:spcBef>
            </a:pPr>
            <a:r>
              <a:rPr lang="en-US" sz="3000" dirty="0" smtClean="0"/>
              <a:t>Are used </a:t>
            </a:r>
            <a:r>
              <a:rPr lang="en-US" sz="3000" dirty="0"/>
              <a:t>when the error does not allow the </a:t>
            </a:r>
            <a:r>
              <a:rPr lang="en-US" sz="3000" dirty="0" smtClean="0"/>
              <a:t>application or </a:t>
            </a:r>
            <a:r>
              <a:rPr lang="en-US" sz="3000" dirty="0"/>
              <a:t>part of </a:t>
            </a:r>
            <a:r>
              <a:rPr lang="en-US" sz="3000" dirty="0" smtClean="0"/>
              <a:t>it</a:t>
            </a:r>
            <a:br>
              <a:rPr lang="en-US" sz="3000" dirty="0" smtClean="0"/>
            </a:br>
            <a:r>
              <a:rPr lang="en-US" sz="3000" dirty="0" smtClean="0"/>
              <a:t>to </a:t>
            </a:r>
            <a:r>
              <a:rPr lang="en-US" sz="3000" dirty="0"/>
              <a:t>continue </a:t>
            </a:r>
            <a:r>
              <a:rPr lang="en-US" sz="3000" dirty="0" smtClean="0"/>
              <a:t>execution.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Exceptions</a:t>
            </a:r>
          </a:p>
        </p:txBody>
      </p:sp>
    </p:spTree>
    <p:extLst>
      <p:ext uri="{BB962C8B-B14F-4D97-AF65-F5344CB8AC3E}">
        <p14:creationId xmlns:p14="http://schemas.microsoft.com/office/powerpoint/2010/main" val="191481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6"/>
          </a:xfrm>
        </p:spPr>
        <p:txBody>
          <a:bodyPr>
            <a:noAutofit/>
          </a:bodyPr>
          <a:lstStyle/>
          <a:p>
            <a:pPr>
              <a:lnSpc>
                <a:spcPts val="5500"/>
              </a:lnSpc>
            </a:pPr>
            <a:r>
              <a:rPr lang="en-US" dirty="0" smtClean="0"/>
              <a:t>PHP </a:t>
            </a:r>
            <a:r>
              <a:rPr lang="en-US" dirty="0"/>
              <a:t>doesn't </a:t>
            </a:r>
            <a:r>
              <a:rPr lang="en-US" dirty="0" smtClean="0"/>
              <a:t>throw any exceptions by default</a:t>
            </a:r>
            <a:endParaRPr lang="en-US" dirty="0"/>
          </a:p>
          <a:p>
            <a:pPr lvl="1">
              <a:lnSpc>
                <a:spcPts val="5500"/>
              </a:lnSpc>
            </a:pPr>
            <a:r>
              <a:rPr lang="en-US" dirty="0"/>
              <a:t>Example: division by zero produces only warning</a:t>
            </a:r>
          </a:p>
          <a:p>
            <a:pPr lvl="1">
              <a:lnSpc>
                <a:spcPts val="5500"/>
              </a:lnSpc>
            </a:pPr>
            <a:r>
              <a:rPr lang="en-US" dirty="0"/>
              <a:t>The program continues </a:t>
            </a:r>
            <a:r>
              <a:rPr lang="en-US" dirty="0" smtClean="0"/>
              <a:t>execution and presents incorrect result</a:t>
            </a:r>
          </a:p>
          <a:p>
            <a:pPr marL="304747" lvl="1" indent="-304747">
              <a:lnSpc>
                <a:spcPts val="5500"/>
              </a:lnSpc>
              <a:buClr>
                <a:srgbClr val="F2B254"/>
              </a:buClr>
              <a:buSzPct val="100000"/>
            </a:pPr>
            <a:r>
              <a:rPr lang="en-US" sz="3400" dirty="0" smtClean="0"/>
              <a:t>However PHP </a:t>
            </a:r>
            <a:r>
              <a:rPr lang="en-US" sz="3400" dirty="0"/>
              <a:t>provides inbuilt engine </a:t>
            </a:r>
            <a:r>
              <a:rPr lang="en-US" sz="3400" dirty="0" smtClean="0"/>
              <a:t>for handling errors</a:t>
            </a:r>
            <a:br>
              <a:rPr lang="en-US" sz="3400" dirty="0" smtClean="0"/>
            </a:br>
            <a:r>
              <a:rPr lang="en-US" sz="3400" dirty="0" smtClean="0"/>
              <a:t>and warnings and turning them in exceptions</a:t>
            </a:r>
          </a:p>
          <a:p>
            <a:pPr marL="304747" lvl="1" indent="-304747">
              <a:lnSpc>
                <a:spcPts val="5500"/>
              </a:lnSpc>
              <a:buClr>
                <a:srgbClr val="F2B254"/>
              </a:buClr>
              <a:buSzPct val="100000"/>
            </a:pPr>
            <a:r>
              <a:rPr lang="en-US" sz="3400" dirty="0" smtClean="0"/>
              <a:t>PHP incorporates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400" dirty="0" smtClean="0"/>
              <a:t> class to handle exceptions</a:t>
            </a:r>
            <a:endParaRPr lang="en-US" sz="3400" dirty="0"/>
          </a:p>
          <a:p>
            <a:pPr>
              <a:lnSpc>
                <a:spcPts val="5500"/>
              </a:lnSpc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Reporting Level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676400"/>
            <a:ext cx="11804822" cy="4800600"/>
          </a:xfrm>
        </p:spPr>
        <p:txBody>
          <a:bodyPr>
            <a:noAutofit/>
          </a:bodyPr>
          <a:lstStyle/>
          <a:p>
            <a:pPr>
              <a:lnSpc>
                <a:spcPts val="5500"/>
              </a:lnSpc>
            </a:pPr>
            <a:r>
              <a:rPr lang="en-US" sz="3600" dirty="0"/>
              <a:t>PHP has many levels of </a:t>
            </a:r>
            <a:r>
              <a:rPr lang="en-US" sz="3600" dirty="0" smtClean="0"/>
              <a:t>errors and </a:t>
            </a:r>
            <a:r>
              <a:rPr lang="en-US" sz="3600" dirty="0" smtClean="0"/>
              <a:t>warnings</a:t>
            </a:r>
            <a:endParaRPr lang="en-US" sz="1800" dirty="0"/>
          </a:p>
          <a:p>
            <a:pPr lvl="1">
              <a:lnSpc>
                <a:spcPts val="5500"/>
              </a:lnSpc>
            </a:pPr>
            <a:r>
              <a:rPr lang="en-US" sz="3600" dirty="0"/>
              <a:t>You can configure which are printed to the </a:t>
            </a:r>
            <a:r>
              <a:rPr lang="en-US" sz="3600" dirty="0" smtClean="0"/>
              <a:t>browser</a:t>
            </a:r>
            <a:br>
              <a:rPr lang="en-US" sz="3600" dirty="0" smtClean="0"/>
            </a:br>
            <a:r>
              <a:rPr lang="en-US" sz="3600" dirty="0" smtClean="0"/>
              <a:t>or </a:t>
            </a:r>
            <a:r>
              <a:rPr lang="en-US" sz="3600" dirty="0"/>
              <a:t>the log </a:t>
            </a:r>
            <a:r>
              <a:rPr lang="en-US" sz="3600" dirty="0" smtClean="0"/>
              <a:t>files</a:t>
            </a:r>
            <a:endParaRPr lang="en-US" sz="1800" dirty="0"/>
          </a:p>
          <a:p>
            <a:pPr lvl="1">
              <a:lnSpc>
                <a:spcPts val="5500"/>
              </a:lnSpc>
            </a:pPr>
            <a:r>
              <a:rPr lang="en-US" sz="3600" dirty="0"/>
              <a:t>The error reporting level is integer representing bit fields</a:t>
            </a:r>
          </a:p>
          <a:p>
            <a:pPr lvl="2">
              <a:lnSpc>
                <a:spcPts val="5500"/>
              </a:lnSpc>
            </a:pPr>
            <a:r>
              <a:rPr lang="en-US" sz="3200" dirty="0"/>
              <a:t>Can be defined as </a:t>
            </a:r>
            <a:r>
              <a:rPr lang="en-US" sz="3200" dirty="0" smtClean="0"/>
              <a:t>Boolean </a:t>
            </a:r>
            <a:r>
              <a:rPr lang="en-US" sz="3200" dirty="0"/>
              <a:t>operations between </a:t>
            </a:r>
            <a:r>
              <a:rPr lang="en-US" sz="3200" dirty="0" smtClean="0"/>
              <a:t>constants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55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E_ERROR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(level 1)</a:t>
            </a:r>
            <a:r>
              <a:rPr lang="en-US" dirty="0" smtClean="0"/>
              <a:t> – </a:t>
            </a:r>
            <a:r>
              <a:rPr lang="en-GB" dirty="0" smtClean="0"/>
              <a:t>Fatal </a:t>
            </a:r>
            <a:r>
              <a:rPr lang="en-GB" dirty="0"/>
              <a:t>run-time errors. Errors that can not be recovered from. Execution of the script is </a:t>
            </a:r>
            <a:r>
              <a:rPr lang="en-GB" dirty="0" smtClean="0"/>
              <a:t>halted</a:t>
            </a:r>
            <a:r>
              <a:rPr lang="en-GB" dirty="0" smtClean="0"/>
              <a:t>;</a:t>
            </a:r>
            <a:endParaRPr lang="en-GB" sz="1800" dirty="0" smtClean="0"/>
          </a:p>
          <a:p>
            <a:pPr>
              <a:lnSpc>
                <a:spcPts val="5500"/>
              </a:lnSpc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E_WARNING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(level 2)</a:t>
            </a:r>
            <a:r>
              <a:rPr lang="en-GB" dirty="0" smtClean="0"/>
              <a:t> – Non-fatal </a:t>
            </a:r>
            <a:r>
              <a:rPr lang="en-GB" dirty="0"/>
              <a:t>run-time errors. Execution of the script is not </a:t>
            </a:r>
            <a:r>
              <a:rPr lang="en-GB" dirty="0" smtClean="0"/>
              <a:t>halted</a:t>
            </a:r>
            <a:r>
              <a:rPr lang="en-GB" dirty="0" smtClean="0"/>
              <a:t>;</a:t>
            </a:r>
            <a:endParaRPr lang="en-GB" sz="1800" dirty="0" smtClean="0"/>
          </a:p>
          <a:p>
            <a:pPr>
              <a:lnSpc>
                <a:spcPts val="5500"/>
              </a:lnSpc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E_NOTICE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(level 8) </a:t>
            </a:r>
            <a:r>
              <a:rPr lang="en-GB" dirty="0" smtClean="0"/>
              <a:t>– </a:t>
            </a:r>
            <a:r>
              <a:rPr lang="en-GB" dirty="0"/>
              <a:t>Run-time notices. The script found something that might be an </a:t>
            </a:r>
            <a:r>
              <a:rPr lang="en-GB" dirty="0" smtClean="0"/>
              <a:t>error or might not;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89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5500"/>
              </a:lnSpc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E_STRICT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(level 2048)</a:t>
            </a:r>
            <a:r>
              <a:rPr lang="en-GB" dirty="0" smtClean="0"/>
              <a:t> – </a:t>
            </a:r>
            <a:r>
              <a:rPr lang="en-GB" sz="3200" dirty="0"/>
              <a:t>Run-time notices. PHP suggest changes to your code to help interoperability and compatibility of the </a:t>
            </a:r>
            <a:r>
              <a:rPr lang="en-GB" sz="3200" dirty="0" smtClean="0"/>
              <a:t>code</a:t>
            </a:r>
            <a:r>
              <a:rPr lang="en-GB" sz="3200" dirty="0" smtClean="0"/>
              <a:t>;</a:t>
            </a:r>
            <a:endParaRPr lang="en-GB" sz="1800" dirty="0" smtClean="0"/>
          </a:p>
          <a:p>
            <a:pPr>
              <a:lnSpc>
                <a:spcPts val="5500"/>
              </a:lnSpc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E_RECOVERABLE_ERROR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(level 4096)</a:t>
            </a:r>
            <a:r>
              <a:rPr lang="en-US" dirty="0"/>
              <a:t> – </a:t>
            </a:r>
            <a:r>
              <a:rPr lang="en-GB" sz="3200" dirty="0"/>
              <a:t>Catchable fatal error. This is like an E_ERROR but can be caught by a user defined handle</a:t>
            </a:r>
            <a:r>
              <a:rPr lang="en-GB" sz="3200" dirty="0" smtClean="0"/>
              <a:t>;</a:t>
            </a:r>
            <a:endParaRPr lang="en-GB" sz="2000" dirty="0"/>
          </a:p>
          <a:p>
            <a:pPr>
              <a:lnSpc>
                <a:spcPts val="5500"/>
              </a:lnSpc>
            </a:pP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E_ALL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(level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8192) </a:t>
            </a:r>
            <a:r>
              <a:rPr lang="en-GB" dirty="0" smtClean="0"/>
              <a:t>– </a:t>
            </a:r>
            <a:r>
              <a:rPr lang="en-GB" dirty="0"/>
              <a:t>All errors and warnings, except level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E_STRICT</a:t>
            </a:r>
            <a:r>
              <a:rPr lang="en-GB" dirty="0"/>
              <a:t> (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E_STRICT</a:t>
            </a:r>
            <a:r>
              <a:rPr lang="en-GB" dirty="0"/>
              <a:t> will be part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E_ALL</a:t>
            </a:r>
            <a:r>
              <a:rPr lang="en-GB" dirty="0"/>
              <a:t> as of PHP 6.0</a:t>
            </a:r>
            <a:r>
              <a:rPr lang="en-GB" dirty="0" smtClean="0"/>
              <a:t>);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9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Reporting Level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066800"/>
            <a:ext cx="11804822" cy="5334000"/>
          </a:xfrm>
        </p:spPr>
        <p:txBody>
          <a:bodyPr>
            <a:noAutofit/>
          </a:bodyPr>
          <a:lstStyle/>
          <a:p>
            <a:pPr>
              <a:lnSpc>
                <a:spcPts val="5500"/>
              </a:lnSpc>
            </a:pPr>
            <a:r>
              <a:rPr lang="en-US" sz="3600" dirty="0"/>
              <a:t>Error reporting level can be set in the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php.ini</a:t>
            </a:r>
            <a:r>
              <a:rPr lang="en-US" sz="3600" dirty="0"/>
              <a:t> or at runtime with the </a:t>
            </a: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error_reporting</a:t>
            </a:r>
            <a:r>
              <a:rPr lang="en-US" sz="3600" dirty="0"/>
              <a:t> function</a:t>
            </a:r>
          </a:p>
          <a:p>
            <a:pPr lvl="1">
              <a:lnSpc>
                <a:spcPts val="5500"/>
              </a:lnSpc>
            </a:pPr>
            <a:r>
              <a:rPr lang="en-US" dirty="0"/>
              <a:t>Takes one parameter – the desired error level</a:t>
            </a:r>
          </a:p>
          <a:p>
            <a:pPr lvl="1">
              <a:lnSpc>
                <a:spcPts val="5500"/>
              </a:lnSpc>
            </a:pPr>
            <a:endParaRPr lang="en-US" dirty="0"/>
          </a:p>
          <a:p>
            <a:pPr lvl="1">
              <a:lnSpc>
                <a:spcPts val="55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E_ALL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~E_NOTICE</a:t>
            </a:r>
            <a:r>
              <a:rPr lang="en-US" dirty="0"/>
              <a:t> means all errors except those of level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E_NOTICE</a:t>
            </a:r>
            <a:r>
              <a:rPr lang="en-US" dirty="0"/>
              <a:t>"</a:t>
            </a:r>
          </a:p>
          <a:p>
            <a:pPr lvl="2">
              <a:lnSpc>
                <a:spcPts val="5500"/>
              </a:lnSpc>
            </a:pPr>
            <a:r>
              <a:rPr lang="en-US" dirty="0"/>
              <a:t>This is the default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979612" y="3505200"/>
            <a:ext cx="7526337" cy="618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error_reporting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(E_ALL &amp; ~E_NOTICE);</a:t>
            </a:r>
          </a:p>
        </p:txBody>
      </p:sp>
    </p:spTree>
    <p:extLst>
      <p:ext uri="{BB962C8B-B14F-4D97-AF65-F5344CB8AC3E}">
        <p14:creationId xmlns:p14="http://schemas.microsoft.com/office/powerpoint/2010/main" val="9283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Catching an Exception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066800"/>
            <a:ext cx="11804822" cy="5530010"/>
          </a:xfrm>
        </p:spPr>
        <p:txBody>
          <a:bodyPr>
            <a:noAutofit/>
          </a:bodyPr>
          <a:lstStyle/>
          <a:p>
            <a:pPr lvl="1">
              <a:lnSpc>
                <a:spcPts val="3200"/>
              </a:lnSpc>
            </a:pPr>
            <a:r>
              <a:rPr lang="en-US" dirty="0" smtClean="0"/>
              <a:t>Exceptions can </a:t>
            </a:r>
            <a:r>
              <a:rPr lang="en-US" dirty="0"/>
              <a:t>be caught and some code </a:t>
            </a:r>
            <a:r>
              <a:rPr lang="en-US" dirty="0" smtClean="0"/>
              <a:t>executed</a:t>
            </a:r>
          </a:p>
          <a:p>
            <a:pPr lvl="1"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endParaRPr lang="en-US" sz="3600" dirty="0" smtClean="0"/>
          </a:p>
          <a:p>
            <a:pPr lvl="1">
              <a:lnSpc>
                <a:spcPts val="3200"/>
              </a:lnSpc>
            </a:pPr>
            <a:endParaRPr lang="en-US" sz="3600" dirty="0"/>
          </a:p>
          <a:p>
            <a:pPr lvl="1">
              <a:lnSpc>
                <a:spcPts val="3200"/>
              </a:lnSpc>
            </a:pPr>
            <a:r>
              <a:rPr lang="en-US" dirty="0" smtClean="0"/>
              <a:t>Exception</a:t>
            </a:r>
            <a:r>
              <a:rPr lang="en-US" dirty="0"/>
              <a:t>, raised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try</a:t>
            </a:r>
            <a:r>
              <a:rPr lang="en-US" dirty="0"/>
              <a:t> </a:t>
            </a:r>
            <a:r>
              <a:rPr lang="en-US" dirty="0" smtClean="0"/>
              <a:t>block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caught (</a:t>
            </a:r>
            <a:r>
              <a:rPr lang="en-US" dirty="0" err="1"/>
              <a:t>catched</a:t>
            </a:r>
            <a:r>
              <a:rPr lang="en-US" dirty="0"/>
              <a:t>)</a:t>
            </a:r>
          </a:p>
          <a:p>
            <a:pPr lvl="1">
              <a:lnSpc>
                <a:spcPts val="3200"/>
              </a:lnSpc>
            </a:pPr>
            <a:r>
              <a:rPr lang="en-US" dirty="0"/>
              <a:t>Each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try</a:t>
            </a:r>
            <a:r>
              <a:rPr lang="en-US" dirty="0"/>
              <a:t> block must have at least one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</a:t>
            </a:r>
          </a:p>
          <a:p>
            <a:pPr lvl="1">
              <a:lnSpc>
                <a:spcPts val="3200"/>
              </a:lnSpc>
            </a:pPr>
            <a:r>
              <a:rPr lang="en-US" dirty="0"/>
              <a:t>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may correspond to different classes of exceptions</a:t>
            </a:r>
          </a:p>
          <a:p>
            <a:pPr lvl="2">
              <a:lnSpc>
                <a:spcPts val="3200"/>
              </a:lnSpc>
            </a:pPr>
            <a:r>
              <a:rPr lang="en-US" dirty="0"/>
              <a:t>In this example the catch block will intercept all types of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89012" y="1652976"/>
            <a:ext cx="5715000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 some code that may fail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catch (Exception $e)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echo 'This code failed';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www.dzinepress.com/wp-content/uploads/2012/02/The-Ins-and-Outs-of-PHP-Exception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2212" y="1524000"/>
            <a:ext cx="445302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0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1619</Words>
  <Application>Microsoft Office PowerPoint</Application>
  <PresentationFormat>Custom</PresentationFormat>
  <Paragraphs>332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PHP Exception Handling</vt:lpstr>
      <vt:lpstr>Table of Contents</vt:lpstr>
      <vt:lpstr>Introduction to Exceptions</vt:lpstr>
      <vt:lpstr>PHP Exceptions</vt:lpstr>
      <vt:lpstr>Error Reporting Level</vt:lpstr>
      <vt:lpstr>Level Examples</vt:lpstr>
      <vt:lpstr>Level Examples</vt:lpstr>
      <vt:lpstr>Error Reporting Level</vt:lpstr>
      <vt:lpstr>Catching an Exception</vt:lpstr>
      <vt:lpstr>Catching an Exception - Example</vt:lpstr>
      <vt:lpstr>Catching Exceptions</vt:lpstr>
      <vt:lpstr>The Exception class</vt:lpstr>
      <vt:lpstr>The Exception class - Example</vt:lpstr>
      <vt:lpstr>Creating Custom Exceptions</vt:lpstr>
      <vt:lpstr>Throwing Multiple Exceptions - Example</vt:lpstr>
      <vt:lpstr>Extending the Exception class</vt:lpstr>
      <vt:lpstr>Exception Extending –  Examples</vt:lpstr>
      <vt:lpstr>Exception Extending –  Examples</vt:lpstr>
      <vt:lpstr>Global Exception Handlers</vt:lpstr>
      <vt:lpstr>Global Warnings Handler</vt:lpstr>
      <vt:lpstr>Impossible to Catch Errors</vt:lpstr>
      <vt:lpstr>die Function</vt:lpstr>
      <vt:lpstr>die Function – Example</vt:lpstr>
      <vt:lpstr>The @ operator</vt:lpstr>
      <vt:lpstr>The @ Operator</vt:lpstr>
      <vt:lpstr>Summary</vt:lpstr>
      <vt:lpstr>PowerPoint Presentation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2014-07-18T10:20:14Z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