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9"/>
  </p:notesMasterIdLst>
  <p:handoutMasterIdLst>
    <p:handoutMasterId r:id="rId40"/>
  </p:handoutMasterIdLst>
  <p:sldIdLst>
    <p:sldId id="394" r:id="rId3"/>
    <p:sldId id="395" r:id="rId4"/>
    <p:sldId id="435" r:id="rId5"/>
    <p:sldId id="436" r:id="rId6"/>
    <p:sldId id="453" r:id="rId7"/>
    <p:sldId id="454" r:id="rId8"/>
    <p:sldId id="457" r:id="rId9"/>
    <p:sldId id="438" r:id="rId10"/>
    <p:sldId id="439" r:id="rId11"/>
    <p:sldId id="440" r:id="rId12"/>
    <p:sldId id="441" r:id="rId13"/>
    <p:sldId id="456" r:id="rId14"/>
    <p:sldId id="455" r:id="rId15"/>
    <p:sldId id="464" r:id="rId16"/>
    <p:sldId id="465" r:id="rId17"/>
    <p:sldId id="462" r:id="rId18"/>
    <p:sldId id="443" r:id="rId19"/>
    <p:sldId id="444" r:id="rId20"/>
    <p:sldId id="460" r:id="rId21"/>
    <p:sldId id="463" r:id="rId22"/>
    <p:sldId id="458" r:id="rId23"/>
    <p:sldId id="466" r:id="rId24"/>
    <p:sldId id="468" r:id="rId25"/>
    <p:sldId id="469" r:id="rId26"/>
    <p:sldId id="470" r:id="rId27"/>
    <p:sldId id="471" r:id="rId28"/>
    <p:sldId id="461" r:id="rId29"/>
    <p:sldId id="467" r:id="rId30"/>
    <p:sldId id="472" r:id="rId31"/>
    <p:sldId id="473" r:id="rId32"/>
    <p:sldId id="474" r:id="rId33"/>
    <p:sldId id="475" r:id="rId34"/>
    <p:sldId id="421" r:id="rId35"/>
    <p:sldId id="422" r:id="rId36"/>
    <p:sldId id="459" r:id="rId37"/>
    <p:sldId id="393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FFA500"/>
    <a:srgbClr val="F9F0AB"/>
    <a:srgbClr val="F9E6AB"/>
    <a:srgbClr val="F9FAAB"/>
    <a:srgbClr val="767691"/>
    <a:srgbClr val="7676A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5" autoAdjust="0"/>
    <p:restoredTop sz="94662" autoAdjust="0"/>
  </p:normalViewPr>
  <p:slideViewPr>
    <p:cSldViewPr>
      <p:cViewPr>
        <p:scale>
          <a:sx n="75" d="100"/>
          <a:sy n="75" d="100"/>
        </p:scale>
        <p:origin x="-558" y="2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75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7/26/2014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7/26/2014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8921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5021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8921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5021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90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7324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09957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5021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8921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8921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8921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5021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7/26/2014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peshev.net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composer.org/installer');" TargetMode="External"/><Relationship Id="rId2" Type="http://schemas.openxmlformats.org/officeDocument/2006/relationships/hyperlink" Target="https://getcomposer.org/Composer-Setup.ex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ackagist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fasttracks/details/1033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hp-uroci.devbg.org/" TargetMode="External"/><Relationship Id="rId5" Type="http://schemas.openxmlformats.org/officeDocument/2006/relationships/hyperlink" Target="http://www.php.net/manual/en/cc.license.php" TargetMode="External"/><Relationship Id="rId4" Type="http://schemas.openxmlformats.org/officeDocument/2006/relationships/hyperlink" Target="http://www.php.net/manual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762000"/>
            <a:ext cx="7382341" cy="1171552"/>
          </a:xfrm>
        </p:spPr>
        <p:txBody>
          <a:bodyPr>
            <a:normAutofit/>
          </a:bodyPr>
          <a:lstStyle/>
          <a:p>
            <a:r>
              <a:rPr lang="en-US" dirty="0" smtClean="0"/>
              <a:t>Composer packages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03612" y="1965298"/>
            <a:ext cx="7915741" cy="12351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Installing and Using Composer,</a:t>
            </a:r>
            <a:r>
              <a:rPr lang="en-US" dirty="0" smtClean="0"/>
              <a:t> Packagist, Packaging your code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114800"/>
            <a:ext cx="3187613" cy="525135"/>
          </a:xfrm>
        </p:spPr>
        <p:txBody>
          <a:bodyPr/>
          <a:lstStyle/>
          <a:p>
            <a:r>
              <a:rPr lang="en-US" dirty="0" smtClean="0"/>
              <a:t>Mario Peshev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http://peshev.net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3505200"/>
            <a:ext cx="7321724" cy="255904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2811" y="1447497"/>
            <a:ext cx="8959373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Download and Install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12" y="2743200"/>
            <a:ext cx="5080000" cy="2884868"/>
          </a:xfrm>
          <a:prstGeom prst="roundRect">
            <a:avLst>
              <a:gd name="adj" fmla="val 16667"/>
            </a:avLst>
          </a:prstGeom>
          <a:ln w="28575">
            <a:solidFill>
              <a:schemeClr val="tx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9881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12" y="13837"/>
            <a:ext cx="9786000" cy="11107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Download and Install for NON-Windows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903" y="1219200"/>
            <a:ext cx="11913034" cy="2971801"/>
          </a:xfrm>
        </p:spPr>
        <p:txBody>
          <a:bodyPr>
            <a:normAutofit/>
          </a:bodyPr>
          <a:lstStyle/>
          <a:p>
            <a:pPr>
              <a:buSzPct val="80000"/>
            </a:pPr>
            <a:r>
              <a:rPr lang="en-US" sz="3200" dirty="0" smtClean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Download</a:t>
            </a:r>
            <a:r>
              <a:rPr lang="en-US" sz="3200" dirty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: </a:t>
            </a:r>
            <a:r>
              <a:rPr lang="en-US" sz="3200" dirty="0" smtClean="0"/>
              <a:t>$ curl </a:t>
            </a:r>
            <a:r>
              <a:rPr lang="en-US" sz="3200" dirty="0"/>
              <a:t>-sS https://getcomposer.org/installer | </a:t>
            </a:r>
            <a:r>
              <a:rPr lang="en-US" sz="3200" dirty="0" smtClean="0"/>
              <a:t>php</a:t>
            </a:r>
          </a:p>
          <a:p>
            <a:pPr marL="0" indent="0">
              <a:buNone/>
            </a:pPr>
            <a:endParaRPr lang="en-US" sz="3200" dirty="0"/>
          </a:p>
          <a:p>
            <a:pPr>
              <a:buSzPct val="80000"/>
            </a:pPr>
            <a:r>
              <a:rPr lang="en-US" sz="3200" dirty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If you don’t have curl: </a:t>
            </a:r>
            <a:endParaRPr lang="en-US" sz="3200" dirty="0" smtClean="0">
              <a:solidFill>
                <a:srgbClr val="F3BE60"/>
              </a:solidFill>
              <a:latin typeface="Calibri (Body)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3200" dirty="0" smtClean="0"/>
              <a:t>$ php </a:t>
            </a:r>
            <a:r>
              <a:rPr lang="pt-BR" sz="3200" dirty="0"/>
              <a:t>-r "readfile('https://getcomposer.org/installer');" | php</a:t>
            </a: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457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12" y="13837"/>
            <a:ext cx="9786000" cy="11107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Download and Install for NON-Windows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791" y="1219200"/>
            <a:ext cx="11913034" cy="2209801"/>
          </a:xfrm>
        </p:spPr>
        <p:txBody>
          <a:bodyPr>
            <a:normAutofit/>
          </a:bodyPr>
          <a:lstStyle/>
          <a:p>
            <a:pPr>
              <a:buSzPct val="80000"/>
            </a:pPr>
            <a:r>
              <a:rPr lang="en-US" sz="3200" dirty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recommended directory </a:t>
            </a:r>
            <a:r>
              <a:rPr lang="en-US" sz="3200" dirty="0" smtClean="0"/>
              <a:t>is /usr/local/bin</a:t>
            </a:r>
          </a:p>
          <a:p>
            <a:pPr marL="0" indent="0">
              <a:buNone/>
            </a:pPr>
            <a:endParaRPr lang="en-US" sz="3200" dirty="0" smtClean="0"/>
          </a:p>
          <a:p>
            <a:pPr>
              <a:buSzPct val="80000"/>
            </a:pPr>
            <a:r>
              <a:rPr lang="en-US" sz="3200" dirty="0"/>
              <a:t>install composer to a </a:t>
            </a:r>
            <a:r>
              <a:rPr lang="en-US" sz="3200" dirty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specific directory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79412" y="3505200"/>
            <a:ext cx="113538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/path/to/my/project</a:t>
            </a:r>
          </a:p>
          <a:p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curl -sS https://getcomposer.org/installer | php -- --install-dir=bin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07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12" y="13837"/>
            <a:ext cx="9786000" cy="1110780"/>
          </a:xfrm>
        </p:spPr>
        <p:txBody>
          <a:bodyPr>
            <a:normAutofit/>
          </a:bodyPr>
          <a:lstStyle/>
          <a:p>
            <a:r>
              <a:rPr lang="en-US" dirty="0" smtClean="0"/>
              <a:t>Download and Install on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219200"/>
            <a:ext cx="10652823" cy="4695600"/>
          </a:xfrm>
        </p:spPr>
        <p:txBody>
          <a:bodyPr>
            <a:normAutofit/>
          </a:bodyPr>
          <a:lstStyle/>
          <a:p>
            <a:pPr>
              <a:buSzPct val="80000"/>
            </a:pPr>
            <a:r>
              <a:rPr lang="en-US" sz="3200" dirty="0"/>
              <a:t>Download </a:t>
            </a:r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getcomposer.org/Composer-Setup.exe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 </a:t>
            </a:r>
            <a:r>
              <a:rPr lang="pt-BR" sz="3200" dirty="0">
                <a:solidFill>
                  <a:srgbClr val="FFC000"/>
                </a:solidFill>
              </a:rPr>
              <a:t>php -r "readfile('</a:t>
            </a:r>
            <a:r>
              <a:rPr lang="pt-BR" sz="3200" dirty="0">
                <a:solidFill>
                  <a:srgbClr val="FFC000"/>
                </a:solidFill>
                <a:hlinkClick r:id="rId3"/>
              </a:rPr>
              <a:t>https://getcomposer.org/installer');</a:t>
            </a:r>
            <a:r>
              <a:rPr lang="pt-BR" sz="3200" dirty="0">
                <a:solidFill>
                  <a:srgbClr val="FFC000"/>
                </a:solidFill>
              </a:rPr>
              <a:t>" | </a:t>
            </a:r>
            <a:r>
              <a:rPr lang="pt-BR" sz="3200" dirty="0" smtClean="0">
                <a:solidFill>
                  <a:srgbClr val="FFC000"/>
                </a:solidFill>
              </a:rPr>
              <a:t>php</a:t>
            </a:r>
          </a:p>
          <a:p>
            <a:pPr marL="0" indent="0">
              <a:buNone/>
            </a:pPr>
            <a:endParaRPr lang="en-US" sz="3200" dirty="0" smtClean="0">
              <a:solidFill>
                <a:srgbClr val="FFC000"/>
              </a:solidFill>
            </a:endParaRPr>
          </a:p>
          <a:p>
            <a:pPr>
              <a:buSzPct val="80000"/>
            </a:pPr>
            <a:r>
              <a:rPr lang="en-US" sz="3200" dirty="0" smtClean="0"/>
              <a:t>If you don’t use the Composer-Setup installer - don’t forget </a:t>
            </a:r>
            <a:r>
              <a:rPr lang="en-US" sz="3200" dirty="0"/>
              <a:t>to </a:t>
            </a:r>
            <a:r>
              <a:rPr lang="en-US" sz="3200" dirty="0" smtClean="0"/>
              <a:t>set </a:t>
            </a:r>
            <a:r>
              <a:rPr lang="en-US" sz="3200" dirty="0"/>
              <a:t>up your </a:t>
            </a:r>
            <a:r>
              <a:rPr lang="en-US" sz="3200" dirty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$PATH </a:t>
            </a:r>
            <a:r>
              <a:rPr lang="en-US" sz="3200" dirty="0"/>
              <a:t>so that you can just call </a:t>
            </a:r>
            <a:r>
              <a:rPr lang="en-US" sz="3200" dirty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composer</a:t>
            </a:r>
            <a:r>
              <a:rPr lang="en-US" sz="3200" dirty="0"/>
              <a:t> from any directory in your </a:t>
            </a:r>
            <a:r>
              <a:rPr lang="en-US" sz="3200" dirty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command line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6905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" y="1447497"/>
            <a:ext cx="12188824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Packagist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2" y="2783267"/>
            <a:ext cx="6019800" cy="13121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782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12" y="13837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 smtClean="0"/>
              <a:t>Packagist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3212" y="1219200"/>
            <a:ext cx="11506200" cy="4724400"/>
          </a:xfrm>
        </p:spPr>
        <p:txBody>
          <a:bodyPr>
            <a:noAutofit/>
          </a:bodyPr>
          <a:lstStyle/>
          <a:p>
            <a:pPr>
              <a:buSzPct val="80000"/>
            </a:pPr>
            <a:r>
              <a:rPr lang="en-US" sz="3200" dirty="0"/>
              <a:t>Packagist is the main Composer </a:t>
            </a:r>
            <a:r>
              <a:rPr lang="en-US" sz="3200" dirty="0" smtClean="0"/>
              <a:t>repository</a:t>
            </a:r>
          </a:p>
          <a:p>
            <a:pPr>
              <a:buSzPct val="80000"/>
            </a:pPr>
            <a:r>
              <a:rPr lang="en-US" sz="3200" dirty="0"/>
              <a:t>A Composer repository </a:t>
            </a:r>
            <a:r>
              <a:rPr lang="en-US" sz="3200" dirty="0" smtClean="0"/>
              <a:t>is a </a:t>
            </a:r>
            <a:r>
              <a:rPr lang="en-US" sz="3200" dirty="0"/>
              <a:t>place where you can get packages </a:t>
            </a:r>
            <a:r>
              <a:rPr lang="en-US" sz="3200" dirty="0" smtClean="0"/>
              <a:t>from</a:t>
            </a:r>
          </a:p>
          <a:p>
            <a:pPr>
              <a:buSzPct val="80000"/>
            </a:pPr>
            <a:r>
              <a:rPr lang="en-US" sz="3200" dirty="0" smtClean="0"/>
              <a:t>You </a:t>
            </a:r>
            <a:r>
              <a:rPr lang="en-US" sz="3200" dirty="0"/>
              <a:t>can automatically </a:t>
            </a:r>
            <a:r>
              <a:rPr lang="en-US" sz="3200" dirty="0"/>
              <a:t>require</a:t>
            </a:r>
            <a:r>
              <a:rPr lang="en-US" sz="3200" dirty="0"/>
              <a:t> any package that is available </a:t>
            </a:r>
            <a:r>
              <a:rPr lang="en-US" sz="3200" dirty="0" smtClean="0"/>
              <a:t>there</a:t>
            </a:r>
          </a:p>
          <a:p>
            <a:pPr>
              <a:buSzPct val="80000"/>
            </a:pPr>
            <a:r>
              <a:rPr lang="en-US" sz="3200" dirty="0" smtClean="0">
                <a:hlinkClick r:id="rId2"/>
              </a:rPr>
              <a:t>https://packagist.org</a:t>
            </a:r>
            <a:r>
              <a:rPr lang="en-US" sz="3200" dirty="0" smtClean="0"/>
              <a:t> – You can browse all available packages on the official website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53241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" y="1447497"/>
            <a:ext cx="12188824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Using Composer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2438400"/>
            <a:ext cx="2895600" cy="350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1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12" y="152400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 smtClean="0"/>
              <a:t>Autoloading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3212" y="1219200"/>
            <a:ext cx="9253622" cy="1495200"/>
          </a:xfrm>
        </p:spPr>
        <p:txBody>
          <a:bodyPr>
            <a:normAutofit/>
          </a:bodyPr>
          <a:lstStyle/>
          <a:p>
            <a:pPr>
              <a:buSzPct val="80000"/>
            </a:pPr>
            <a:r>
              <a:rPr lang="en-US" sz="3200" dirty="0"/>
              <a:t>To use it, just add the following line to your code's bootstrap process: </a:t>
            </a:r>
            <a:endParaRPr lang="en-US" sz="3200" dirty="0">
              <a:solidFill>
                <a:srgbClr val="F3BE60"/>
              </a:solidFill>
              <a:latin typeface="Calibri (Body)"/>
              <a:cs typeface="Consolas" panose="020B0609020204030204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5612" y="2584318"/>
            <a:ext cx="86106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require ‘vendor/autoload.php’;</a:t>
            </a:r>
          </a:p>
        </p:txBody>
      </p:sp>
    </p:spTree>
    <p:extLst>
      <p:ext uri="{BB962C8B-B14F-4D97-AF65-F5344CB8AC3E}">
        <p14:creationId xmlns:p14="http://schemas.microsoft.com/office/powerpoint/2010/main" val="419535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12" y="13837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 smtClean="0"/>
              <a:t>Adding a library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3212" y="1219200"/>
            <a:ext cx="10972800" cy="5410200"/>
          </a:xfrm>
        </p:spPr>
        <p:txBody>
          <a:bodyPr>
            <a:normAutofit/>
          </a:bodyPr>
          <a:lstStyle/>
          <a:p>
            <a:pPr>
              <a:buSzPct val="80000"/>
            </a:pPr>
            <a:r>
              <a:rPr lang="en-US" sz="3200" dirty="0"/>
              <a:t>To add a library to your project, create a </a:t>
            </a:r>
            <a:r>
              <a:rPr lang="en-US" sz="3200" dirty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file</a:t>
            </a:r>
            <a:r>
              <a:rPr lang="en-US" sz="3200" dirty="0"/>
              <a:t> named </a:t>
            </a:r>
            <a:r>
              <a:rPr lang="en-US" sz="3200" dirty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composer.json</a:t>
            </a:r>
            <a:r>
              <a:rPr lang="en-US" sz="3200" dirty="0"/>
              <a:t> with content that resembles this example</a:t>
            </a:r>
            <a:r>
              <a:rPr lang="en-US" sz="3200" dirty="0" smtClean="0"/>
              <a:t>:</a:t>
            </a:r>
          </a:p>
          <a:p>
            <a:pPr>
              <a:buSzPct val="80000"/>
            </a:pPr>
            <a:endParaRPr lang="en-US" sz="3200" dirty="0"/>
          </a:p>
          <a:p>
            <a:pPr>
              <a:buSzPct val="80000"/>
            </a:pPr>
            <a:endParaRPr lang="en-US" sz="3200" dirty="0" smtClean="0"/>
          </a:p>
          <a:p>
            <a:pPr>
              <a:buSzPct val="80000"/>
            </a:pPr>
            <a:endParaRPr lang="en-US" sz="3200" dirty="0"/>
          </a:p>
          <a:p>
            <a:pPr>
              <a:buSzPct val="80000"/>
            </a:pPr>
            <a:endParaRPr lang="en-US" sz="3200" dirty="0" smtClean="0"/>
          </a:p>
          <a:p>
            <a:pPr>
              <a:buSzPct val="80000"/>
            </a:pPr>
            <a:r>
              <a:rPr lang="en-US" sz="3200" dirty="0" smtClean="0"/>
              <a:t>You must run composer to have your dependencies installed:</a:t>
            </a:r>
          </a:p>
          <a:p>
            <a:pPr marL="0" indent="0">
              <a:buSzPct val="80000"/>
              <a:buNone/>
            </a:pPr>
            <a:r>
              <a:rPr lang="en-US" sz="32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php composer.phar install</a:t>
            </a:r>
          </a:p>
          <a:p>
            <a:pPr marL="0" indent="0">
              <a:buSzPct val="80000"/>
              <a:buNone/>
            </a:pPr>
            <a:endParaRPr lang="en-US" sz="3200" dirty="0" smtClean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5612" y="2501900"/>
            <a:ext cx="86106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"require": {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"illuminate/foundation": "1.0.*“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}, 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"minimum-stability": "dev“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16097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12188825" cy="3352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Using Composer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3322343"/>
            <a:ext cx="12188825" cy="682101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3600" dirty="0" smtClean="0">
                <a:solidFill>
                  <a:schemeClr val="tx1"/>
                </a:solidFill>
              </a:rPr>
              <a:t>Live Demo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25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7012" y="990600"/>
            <a:ext cx="11804822" cy="4816476"/>
          </a:xfrm>
        </p:spPr>
        <p:txBody>
          <a:bodyPr>
            <a:no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PHP package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Composer overview</a:t>
            </a:r>
            <a:endParaRPr lang="en-US" sz="3200" dirty="0" smtClean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Advantages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Download and install </a:t>
            </a: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Autoloading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Packagist</a:t>
            </a:r>
            <a:endParaRPr lang="en-US" sz="3200" dirty="0" smtClean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Using Composer</a:t>
            </a:r>
            <a:endParaRPr lang="en-US" sz="3200" dirty="0" smtClean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Packaging </a:t>
            </a:r>
            <a:r>
              <a:rPr lang="en-US" sz="3200" dirty="0" smtClean="0"/>
              <a:t>your own </a:t>
            </a:r>
            <a:r>
              <a:rPr lang="en-US" sz="3200" dirty="0" smtClean="0"/>
              <a:t>code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Famous Libraries Examples</a:t>
            </a:r>
            <a:endParaRPr lang="en-US" sz="3200" dirty="0" smtClean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 smtClean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904" y="1371600"/>
            <a:ext cx="2787266" cy="278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" y="1447497"/>
            <a:ext cx="12188824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Packaging Your </a:t>
            </a:r>
            <a:r>
              <a:rPr lang="en-US" dirty="0"/>
              <a:t>O</a:t>
            </a:r>
            <a:r>
              <a:rPr lang="en-US" dirty="0" smtClean="0"/>
              <a:t>wn Code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12" y="2667000"/>
            <a:ext cx="3886200" cy="29146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510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3212" y="1168400"/>
            <a:ext cx="10320422" cy="1219200"/>
          </a:xfrm>
        </p:spPr>
        <p:txBody>
          <a:bodyPr>
            <a:normAutofit/>
          </a:bodyPr>
          <a:lstStyle/>
          <a:p>
            <a:pPr>
              <a:buSzPct val="80000"/>
            </a:pPr>
            <a:r>
              <a:rPr lang="en-US" sz="3200" dirty="0" smtClean="0"/>
              <a:t>Using custom repositories key:</a:t>
            </a:r>
            <a:endParaRPr lang="en-US" sz="3200" dirty="0">
              <a:solidFill>
                <a:srgbClr val="F3BE60"/>
              </a:solidFill>
              <a:latin typeface="Calibri (Body)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12" y="0"/>
            <a:ext cx="9577597" cy="976763"/>
          </a:xfrm>
        </p:spPr>
        <p:txBody>
          <a:bodyPr>
            <a:normAutofit/>
          </a:bodyPr>
          <a:lstStyle/>
          <a:p>
            <a:r>
              <a:rPr lang="en-US" b="0" dirty="0"/>
              <a:t>Packaging Your Own Code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15924" y="1905000"/>
            <a:ext cx="10860088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"repositories": [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"type": "package",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"package": {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"name": "weaverryan/derp-dangerzone",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"version": "dev-master",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"source": {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"url": "git://github.com/weaverryan/derp-dangerzone.git",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"type": "git",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"reference": "master"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},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605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3212" y="1168400"/>
            <a:ext cx="10320422" cy="1219200"/>
          </a:xfrm>
        </p:spPr>
        <p:txBody>
          <a:bodyPr>
            <a:normAutofit/>
          </a:bodyPr>
          <a:lstStyle/>
          <a:p>
            <a:pPr marL="0" indent="0">
              <a:buSzPct val="80000"/>
              <a:buNone/>
            </a:pPr>
            <a:endParaRPr lang="en-US" sz="3200" dirty="0" smtClean="0">
              <a:solidFill>
                <a:srgbClr val="F3BE60"/>
              </a:solidFill>
              <a:latin typeface="Calibri (Body)"/>
              <a:cs typeface="Consolas" panose="020B0609020204030204" pitchFamily="49" charset="0"/>
            </a:endParaRPr>
          </a:p>
          <a:p>
            <a:pPr>
              <a:buSzPct val="80000"/>
            </a:pPr>
            <a:endParaRPr lang="en-US" sz="3200" dirty="0">
              <a:solidFill>
                <a:srgbClr val="F3BE60"/>
              </a:solidFill>
              <a:latin typeface="Calibri (Body)"/>
              <a:cs typeface="Consolas" panose="020B0609020204030204" pitchFamily="49" charset="0"/>
            </a:endParaRPr>
          </a:p>
          <a:p>
            <a:pPr>
              <a:buSzPct val="80000"/>
            </a:pPr>
            <a:endParaRPr lang="en-US" sz="3200" dirty="0" smtClean="0">
              <a:solidFill>
                <a:srgbClr val="F3BE60"/>
              </a:solidFill>
              <a:latin typeface="Calibri (Body)"/>
              <a:cs typeface="Consolas" panose="020B0609020204030204" pitchFamily="49" charset="0"/>
            </a:endParaRPr>
          </a:p>
          <a:p>
            <a:pPr>
              <a:buSzPct val="80000"/>
            </a:pPr>
            <a:endParaRPr lang="en-US" sz="3200" dirty="0">
              <a:solidFill>
                <a:srgbClr val="F3BE60"/>
              </a:solidFill>
              <a:latin typeface="Calibri (Body)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12" y="0"/>
            <a:ext cx="9577597" cy="976763"/>
          </a:xfrm>
        </p:spPr>
        <p:txBody>
          <a:bodyPr>
            <a:normAutofit/>
          </a:bodyPr>
          <a:lstStyle/>
          <a:p>
            <a:r>
              <a:rPr lang="en-US" b="0" dirty="0"/>
              <a:t>Packaging Your Own </a:t>
            </a:r>
            <a:r>
              <a:rPr lang="en-US" b="0" dirty="0" smtClean="0"/>
              <a:t>Code (2)</a:t>
            </a:r>
            <a:endParaRPr lang="en-US" b="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15924" y="1371600"/>
            <a:ext cx="10174288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"autoload": {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"psr-0" : {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"Weaverryan\\DangerZone" : "src"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28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3212" y="1168400"/>
            <a:ext cx="10320422" cy="1219200"/>
          </a:xfrm>
        </p:spPr>
        <p:txBody>
          <a:bodyPr>
            <a:normAutofit/>
          </a:bodyPr>
          <a:lstStyle/>
          <a:p>
            <a:pPr>
              <a:buSzPct val="80000"/>
            </a:pPr>
            <a:r>
              <a:rPr lang="en-US" sz="3200" dirty="0" smtClean="0"/>
              <a:t>You can later require it </a:t>
            </a:r>
            <a:endParaRPr lang="en-US" sz="3200" dirty="0">
              <a:solidFill>
                <a:srgbClr val="F3BE60"/>
              </a:solidFill>
              <a:latin typeface="Calibri (Body)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12" y="0"/>
            <a:ext cx="9577597" cy="976763"/>
          </a:xfrm>
        </p:spPr>
        <p:txBody>
          <a:bodyPr>
            <a:normAutofit/>
          </a:bodyPr>
          <a:lstStyle/>
          <a:p>
            <a:r>
              <a:rPr lang="en-US" b="0" dirty="0"/>
              <a:t>Packaging Your Own </a:t>
            </a:r>
            <a:r>
              <a:rPr lang="en-US" b="0" dirty="0" smtClean="0"/>
              <a:t>Code (3)</a:t>
            </a:r>
            <a:endParaRPr lang="en-US" b="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15924" y="1905000"/>
            <a:ext cx="10174288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"require":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"weaverryan/derp-dangerzone": "dev-master"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65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3212" y="1168400"/>
            <a:ext cx="11582400" cy="5689600"/>
          </a:xfrm>
        </p:spPr>
        <p:txBody>
          <a:bodyPr>
            <a:normAutofit/>
          </a:bodyPr>
          <a:lstStyle/>
          <a:p>
            <a:pPr>
              <a:buSzPct val="80000"/>
            </a:pPr>
            <a:r>
              <a:rPr lang="en-US" sz="3200" dirty="0" smtClean="0"/>
              <a:t>You can simplify the packaging by creating a 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composer.json</a:t>
            </a:r>
            <a:r>
              <a:rPr lang="en-US" sz="3200" dirty="0" smtClean="0"/>
              <a:t> file in the library itself with a simillar content</a:t>
            </a:r>
          </a:p>
          <a:p>
            <a:pPr>
              <a:buSzPct val="80000"/>
            </a:pPr>
            <a:endParaRPr lang="en-US" sz="3200" dirty="0">
              <a:solidFill>
                <a:srgbClr val="F3BE60"/>
              </a:solidFill>
              <a:cs typeface="Consolas" panose="020B0609020204030204" pitchFamily="49" charset="0"/>
            </a:endParaRPr>
          </a:p>
          <a:p>
            <a:pPr>
              <a:buSzPct val="80000"/>
            </a:pPr>
            <a:endParaRPr lang="en-US" sz="3200" dirty="0" smtClean="0">
              <a:solidFill>
                <a:srgbClr val="F3BE60"/>
              </a:solidFill>
              <a:cs typeface="Consolas" panose="020B0609020204030204" pitchFamily="49" charset="0"/>
            </a:endParaRPr>
          </a:p>
          <a:p>
            <a:pPr>
              <a:buSzPct val="80000"/>
            </a:pPr>
            <a:endParaRPr lang="en-US" sz="3200" dirty="0">
              <a:solidFill>
                <a:srgbClr val="F3BE60"/>
              </a:solidFill>
              <a:cs typeface="Consolas" panose="020B0609020204030204" pitchFamily="49" charset="0"/>
            </a:endParaRPr>
          </a:p>
          <a:p>
            <a:pPr>
              <a:buSzPct val="80000"/>
            </a:pPr>
            <a:endParaRPr lang="en-US" sz="3200" dirty="0" smtClean="0">
              <a:solidFill>
                <a:srgbClr val="F3BE60"/>
              </a:solidFill>
              <a:cs typeface="Consolas" panose="020B0609020204030204" pitchFamily="49" charset="0"/>
            </a:endParaRPr>
          </a:p>
          <a:p>
            <a:pPr>
              <a:buSzPct val="80000"/>
            </a:pPr>
            <a:endParaRPr lang="en-US" sz="3200" dirty="0">
              <a:solidFill>
                <a:srgbClr val="F3BE60"/>
              </a:solidFill>
              <a:cs typeface="Consolas" panose="020B0609020204030204" pitchFamily="49" charset="0"/>
            </a:endParaRPr>
          </a:p>
          <a:p>
            <a:pPr>
              <a:buSzPct val="80000"/>
            </a:pPr>
            <a:r>
              <a:rPr lang="en-US" sz="3200" dirty="0" smtClean="0">
                <a:cs typeface="Consolas" panose="020B0609020204030204" pitchFamily="49" charset="0"/>
              </a:rPr>
              <a:t>Version and Source keys are removed. Composer will look at branches and tags to get information</a:t>
            </a:r>
            <a:endParaRPr lang="en-US" sz="3200" dirty="0"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12" y="0"/>
            <a:ext cx="9577597" cy="976763"/>
          </a:xfrm>
        </p:spPr>
        <p:txBody>
          <a:bodyPr>
            <a:normAutofit/>
          </a:bodyPr>
          <a:lstStyle/>
          <a:p>
            <a:r>
              <a:rPr lang="en-US" b="0" dirty="0"/>
              <a:t>Packaging Your Own </a:t>
            </a:r>
            <a:r>
              <a:rPr lang="en-US" b="0" dirty="0" smtClean="0"/>
              <a:t>Code (4)</a:t>
            </a:r>
            <a:endParaRPr lang="en-US" b="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01636" y="2362200"/>
            <a:ext cx="10174288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"name": "weaverryan/derp-dangerzone",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"autoload": {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"psr-0" : {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"Weaverryan\\DangerZone" : "src"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82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3212" y="1168400"/>
            <a:ext cx="11430000" cy="5384800"/>
          </a:xfrm>
        </p:spPr>
        <p:txBody>
          <a:bodyPr>
            <a:normAutofit/>
          </a:bodyPr>
          <a:lstStyle/>
          <a:p>
            <a:pPr>
              <a:buSzPct val="80000"/>
            </a:pPr>
            <a:r>
              <a:rPr lang="en-US" sz="3200" dirty="0" smtClean="0"/>
              <a:t>Update your 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composer.json</a:t>
            </a:r>
            <a:r>
              <a:rPr lang="en-US" sz="3200" dirty="0" smtClean="0"/>
              <a:t> to have the following:</a:t>
            </a:r>
          </a:p>
          <a:p>
            <a:pPr>
              <a:buSzPct val="80000"/>
            </a:pPr>
            <a:endParaRPr lang="en-US" sz="3200" dirty="0">
              <a:solidFill>
                <a:srgbClr val="F3BE60"/>
              </a:solidFill>
              <a:latin typeface="Calibri (Body)"/>
              <a:cs typeface="Consolas" panose="020B0609020204030204" pitchFamily="49" charset="0"/>
            </a:endParaRPr>
          </a:p>
          <a:p>
            <a:pPr>
              <a:buSzPct val="80000"/>
            </a:pPr>
            <a:endParaRPr lang="en-US" sz="3200" dirty="0" smtClean="0">
              <a:solidFill>
                <a:srgbClr val="F3BE60"/>
              </a:solidFill>
              <a:latin typeface="Calibri (Body)"/>
              <a:cs typeface="Consolas" panose="020B0609020204030204" pitchFamily="49" charset="0"/>
            </a:endParaRPr>
          </a:p>
          <a:p>
            <a:pPr>
              <a:buSzPct val="80000"/>
            </a:pPr>
            <a:endParaRPr lang="en-US" sz="3200" dirty="0">
              <a:solidFill>
                <a:srgbClr val="F3BE60"/>
              </a:solidFill>
              <a:latin typeface="Calibri (Body)"/>
              <a:cs typeface="Consolas" panose="020B0609020204030204" pitchFamily="49" charset="0"/>
            </a:endParaRPr>
          </a:p>
          <a:p>
            <a:pPr>
              <a:buSzPct val="80000"/>
            </a:pPr>
            <a:endParaRPr lang="en-US" sz="3200" dirty="0" smtClean="0">
              <a:solidFill>
                <a:srgbClr val="F3BE60"/>
              </a:solidFill>
              <a:latin typeface="Calibri (Body)"/>
              <a:cs typeface="Consolas" panose="020B0609020204030204" pitchFamily="49" charset="0"/>
            </a:endParaRPr>
          </a:p>
          <a:p>
            <a:pPr>
              <a:buSzPct val="80000"/>
            </a:pPr>
            <a:endParaRPr lang="en-US" sz="3200" dirty="0">
              <a:solidFill>
                <a:srgbClr val="F3BE60"/>
              </a:solidFill>
              <a:latin typeface="Calibri (Body)"/>
              <a:cs typeface="Consolas" panose="020B0609020204030204" pitchFamily="49" charset="0"/>
            </a:endParaRPr>
          </a:p>
          <a:p>
            <a:pPr>
              <a:buSzPct val="80000"/>
            </a:pPr>
            <a:r>
              <a:rPr lang="en-US" sz="3200" dirty="0">
                <a:cs typeface="Consolas" panose="020B0609020204030204" pitchFamily="49" charset="0"/>
              </a:rPr>
              <a:t>Now, instead of a packages key, </a:t>
            </a:r>
            <a:r>
              <a:rPr lang="en-US" sz="3200" dirty="0" smtClean="0">
                <a:cs typeface="Consolas" panose="020B0609020204030204" pitchFamily="49" charset="0"/>
              </a:rPr>
              <a:t>you </a:t>
            </a:r>
            <a:r>
              <a:rPr lang="en-US" sz="3200" dirty="0">
                <a:cs typeface="Consolas" panose="020B0609020204030204" pitchFamily="49" charset="0"/>
              </a:rPr>
              <a:t>have a simpler vcs key, which consumes the repository's 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composer.json</a:t>
            </a:r>
            <a:r>
              <a:rPr lang="en-US" sz="3200" dirty="0">
                <a:cs typeface="Consolas" panose="020B0609020204030204" pitchFamily="49" charset="0"/>
              </a:rPr>
              <a:t> file</a:t>
            </a:r>
            <a:endParaRPr lang="en-US" sz="3200" dirty="0"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12" y="0"/>
            <a:ext cx="9577597" cy="976763"/>
          </a:xfrm>
        </p:spPr>
        <p:txBody>
          <a:bodyPr>
            <a:normAutofit/>
          </a:bodyPr>
          <a:lstStyle/>
          <a:p>
            <a:r>
              <a:rPr lang="en-US" b="0" dirty="0"/>
              <a:t>Packaging Your Own </a:t>
            </a:r>
            <a:r>
              <a:rPr lang="en-US" b="0" dirty="0" smtClean="0"/>
              <a:t>Code (5)</a:t>
            </a:r>
            <a:endParaRPr lang="en-US" b="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15924" y="1905000"/>
            <a:ext cx="10174288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"repositories": [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"type": "vcs",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"url": "https://github.com/weaverryan/derp-dangerzone"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82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3212" y="1168400"/>
            <a:ext cx="11430000" cy="5384800"/>
          </a:xfrm>
        </p:spPr>
        <p:txBody>
          <a:bodyPr>
            <a:normAutofit/>
          </a:bodyPr>
          <a:lstStyle/>
          <a:p>
            <a:pPr>
              <a:buSzPct val="80000"/>
            </a:pPr>
            <a:r>
              <a:rPr lang="en-US" sz="3200" dirty="0" smtClean="0"/>
              <a:t>In order to register you package with packagist you have to fill a form in the official website</a:t>
            </a:r>
          </a:p>
          <a:p>
            <a:pPr>
              <a:buSzPct val="80000"/>
            </a:pPr>
            <a:r>
              <a:rPr lang="en-US" sz="3200" dirty="0" smtClean="0"/>
              <a:t>Once you have registered you library with Packagist and it has been crawled – you can use it by just requiring it</a:t>
            </a:r>
            <a:endParaRPr lang="en-US" sz="3200" dirty="0"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12" y="0"/>
            <a:ext cx="9577597" cy="976763"/>
          </a:xfrm>
        </p:spPr>
        <p:txBody>
          <a:bodyPr>
            <a:normAutofit/>
          </a:bodyPr>
          <a:lstStyle/>
          <a:p>
            <a:r>
              <a:rPr lang="en-US" b="0" dirty="0" smtClean="0"/>
              <a:t>Registering with Packagist</a:t>
            </a:r>
            <a:endParaRPr lang="en-US" b="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2436" y="3657600"/>
            <a:ext cx="10174288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"require":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"weaverryan/derp-dangerzone": "dev-master"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98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411718"/>
            <a:ext cx="12188825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Packaging Your Own Code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3322343"/>
            <a:ext cx="12188825" cy="682101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3600" dirty="0" smtClean="0">
                <a:solidFill>
                  <a:schemeClr val="tx1"/>
                </a:solidFill>
              </a:rPr>
              <a:t>Live Demo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30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" y="1447497"/>
            <a:ext cx="12188824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Famous Libraries Examples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2" y="2514600"/>
            <a:ext cx="4724400" cy="31810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614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12" y="13837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 smtClean="0"/>
              <a:t>Facebook SDK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3212" y="1219200"/>
            <a:ext cx="11430000" cy="5410200"/>
          </a:xfrm>
        </p:spPr>
        <p:txBody>
          <a:bodyPr>
            <a:normAutofit/>
          </a:bodyPr>
          <a:lstStyle/>
          <a:p>
            <a:pPr>
              <a:buSzPct val="80000"/>
            </a:pPr>
            <a:r>
              <a:rPr lang="en-US" sz="3200" dirty="0" smtClean="0"/>
              <a:t>The Facebook SDK is added to Packagist</a:t>
            </a:r>
          </a:p>
          <a:p>
            <a:pPr>
              <a:buSzPct val="80000"/>
            </a:pPr>
            <a:endParaRPr lang="en-US" sz="3200" dirty="0"/>
          </a:p>
          <a:p>
            <a:pPr>
              <a:buSzPct val="80000"/>
            </a:pPr>
            <a:endParaRPr lang="en-US" sz="3200" dirty="0" smtClean="0"/>
          </a:p>
          <a:p>
            <a:pPr>
              <a:buSzPct val="80000"/>
            </a:pPr>
            <a:endParaRPr lang="en-US" sz="3200" dirty="0"/>
          </a:p>
          <a:p>
            <a:pPr>
              <a:buSzPct val="80000"/>
            </a:pPr>
            <a:r>
              <a:rPr lang="en-US" sz="3200" dirty="0" smtClean="0"/>
              <a:t>Run composer and you will have a file </a:t>
            </a:r>
            <a:r>
              <a:rPr lang="en-US" sz="3200" dirty="0" smtClean="0"/>
              <a:t>named</a:t>
            </a:r>
            <a:r>
              <a:rPr lang="en-US" sz="3200" dirty="0"/>
              <a:t> </a:t>
            </a:r>
            <a:r>
              <a:rPr lang="en-US" sz="3200" dirty="0">
                <a:solidFill>
                  <a:srgbClr val="F3BE60"/>
                </a:solidFill>
              </a:rPr>
              <a:t>composer.lock</a:t>
            </a:r>
            <a:r>
              <a:rPr lang="en-US" sz="3200" dirty="0"/>
              <a:t> and a directory </a:t>
            </a:r>
            <a:r>
              <a:rPr lang="en-US" sz="3200" dirty="0" smtClean="0"/>
              <a:t>named </a:t>
            </a:r>
            <a:r>
              <a:rPr lang="en-US" sz="3200" dirty="0" smtClean="0">
                <a:solidFill>
                  <a:srgbClr val="F3BE60"/>
                </a:solidFill>
              </a:rPr>
              <a:t>vendor</a:t>
            </a:r>
          </a:p>
          <a:p>
            <a:pPr>
              <a:buSzPct val="80000"/>
            </a:pPr>
            <a:r>
              <a:rPr lang="en-US" sz="3200" dirty="0"/>
              <a:t>The lock file sets the dependency to one specific </a:t>
            </a:r>
            <a:r>
              <a:rPr lang="en-US" sz="3200" dirty="0" smtClean="0"/>
              <a:t>revision</a:t>
            </a:r>
          </a:p>
          <a:p>
            <a:pPr>
              <a:buSzPct val="80000"/>
            </a:pPr>
            <a:r>
              <a:rPr lang="en-US" sz="3200" dirty="0"/>
              <a:t>In the vendor directory you will find the Facebook </a:t>
            </a:r>
            <a:r>
              <a:rPr lang="en-US" sz="3200" dirty="0" smtClean="0"/>
              <a:t>SDK</a:t>
            </a:r>
            <a:endParaRPr lang="en-US" sz="3200" dirty="0"/>
          </a:p>
          <a:p>
            <a:pPr>
              <a:buSzPct val="80000"/>
            </a:pPr>
            <a:endParaRPr lang="en-US" sz="3200" dirty="0" smtClean="0"/>
          </a:p>
          <a:p>
            <a:pPr>
              <a:buSzPct val="80000"/>
            </a:pPr>
            <a:endParaRPr lang="en-US" sz="3200" dirty="0"/>
          </a:p>
          <a:p>
            <a:pPr marL="0" indent="0">
              <a:buSzPct val="80000"/>
              <a:buNone/>
            </a:pPr>
            <a:endParaRPr lang="en-US" sz="3200" dirty="0" smtClean="0"/>
          </a:p>
          <a:p>
            <a:pPr>
              <a:buSzPct val="80000"/>
            </a:pPr>
            <a:endParaRPr lang="en-US" sz="3200" dirty="0"/>
          </a:p>
          <a:p>
            <a:pPr>
              <a:buSzPct val="80000"/>
            </a:pPr>
            <a:endParaRPr lang="en-US" sz="3200" dirty="0" smtClean="0"/>
          </a:p>
          <a:p>
            <a:pPr>
              <a:buSzPct val="80000"/>
            </a:pPr>
            <a:endParaRPr lang="en-US" sz="3200" dirty="0"/>
          </a:p>
          <a:p>
            <a:pPr>
              <a:buSzPct val="80000"/>
            </a:pPr>
            <a:endParaRPr lang="en-US" sz="3200" dirty="0" smtClean="0"/>
          </a:p>
          <a:p>
            <a:pPr>
              <a:buSzPct val="80000"/>
            </a:pPr>
            <a:endParaRPr lang="en-US" sz="3200" dirty="0" smtClean="0"/>
          </a:p>
          <a:p>
            <a:pPr>
              <a:buSzPct val="80000"/>
            </a:pPr>
            <a:endParaRPr lang="en-US" sz="3200" dirty="0" smtClean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90536" y="1828800"/>
            <a:ext cx="86106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"require": {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"facebook/php-sdk": "dev-master"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32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37012" y="1219200"/>
            <a:ext cx="8655051" cy="941082"/>
          </a:xfrm>
        </p:spPr>
        <p:txBody>
          <a:bodyPr/>
          <a:lstStyle/>
          <a:p>
            <a:pPr algn="l">
              <a:lnSpc>
                <a:spcPct val="110000"/>
              </a:lnSpc>
            </a:pPr>
            <a:r>
              <a:rPr lang="en-US" dirty="0" smtClean="0"/>
              <a:t>PHP package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79612" y="2221832"/>
            <a:ext cx="8229600" cy="1442309"/>
          </a:xfrm>
        </p:spPr>
        <p:txBody>
          <a:bodyPr/>
          <a:lstStyle/>
          <a:p>
            <a:pPr algn="l"/>
            <a:r>
              <a:rPr lang="en-US" dirty="0" smtClean="0"/>
              <a:t>import(‘weatherForecast.arras.*’);</a:t>
            </a:r>
          </a:p>
          <a:p>
            <a:pPr algn="l"/>
            <a:r>
              <a:rPr lang="en-US" dirty="0" smtClean="0"/>
              <a:t>include(‘weather.arras.*’);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556" y="3789000"/>
            <a:ext cx="2666838" cy="227695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4213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12" y="13837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 smtClean="0"/>
              <a:t>PHP Unit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3212" y="1219200"/>
            <a:ext cx="10320422" cy="1371600"/>
          </a:xfrm>
        </p:spPr>
        <p:txBody>
          <a:bodyPr>
            <a:normAutofit/>
          </a:bodyPr>
          <a:lstStyle/>
          <a:p>
            <a:pPr>
              <a:buSzPct val="80000"/>
            </a:pPr>
            <a:r>
              <a:rPr lang="en-US" sz="3200" dirty="0" smtClean="0"/>
              <a:t>The Unit Testing library </a:t>
            </a:r>
            <a:r>
              <a:rPr lang="en-US" sz="3200" dirty="0" smtClean="0">
                <a:solidFill>
                  <a:srgbClr val="F3BE60"/>
                </a:solidFill>
              </a:rPr>
              <a:t>PHP Unit </a:t>
            </a:r>
            <a:r>
              <a:rPr lang="en-US" sz="3200" dirty="0" smtClean="0"/>
              <a:t>is also added to Packagist</a:t>
            </a:r>
            <a:endParaRPr lang="en-US" sz="3200" dirty="0" smtClean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5612" y="2057400"/>
            <a:ext cx="86106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require":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phpunit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phpunit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4.3.*@dev"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32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12" y="13837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 smtClean="0"/>
              <a:t>Laravel Framework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3212" y="1219200"/>
            <a:ext cx="10744200" cy="5029200"/>
          </a:xfrm>
        </p:spPr>
        <p:txBody>
          <a:bodyPr>
            <a:normAutofit/>
          </a:bodyPr>
          <a:lstStyle/>
          <a:p>
            <a:pPr>
              <a:buSzPct val="80000"/>
            </a:pPr>
            <a:r>
              <a:rPr lang="en-US" sz="3200" dirty="0" smtClean="0"/>
              <a:t>The Famous MVC Framework – </a:t>
            </a:r>
            <a:r>
              <a:rPr lang="en-US" sz="3200" dirty="0" smtClean="0">
                <a:solidFill>
                  <a:srgbClr val="F3BE60"/>
                </a:solidFill>
              </a:rPr>
              <a:t>Laravel</a:t>
            </a:r>
            <a:r>
              <a:rPr lang="en-US" sz="3200" dirty="0" smtClean="0"/>
              <a:t> can be obtained from </a:t>
            </a:r>
            <a:r>
              <a:rPr lang="en-US" sz="3200" dirty="0" smtClean="0">
                <a:solidFill>
                  <a:srgbClr val="F3BE60"/>
                </a:solidFill>
              </a:rPr>
              <a:t>Packagist</a:t>
            </a:r>
            <a:r>
              <a:rPr lang="en-US" sz="3200" dirty="0" smtClean="0"/>
              <a:t> too</a:t>
            </a:r>
          </a:p>
          <a:p>
            <a:pPr>
              <a:buSzPct val="80000"/>
            </a:pPr>
            <a:endParaRPr lang="en-US" sz="3200" dirty="0"/>
          </a:p>
          <a:p>
            <a:pPr>
              <a:buSzPct val="80000"/>
            </a:pPr>
            <a:endParaRPr lang="en-US" sz="3200" dirty="0" smtClean="0"/>
          </a:p>
          <a:p>
            <a:pPr>
              <a:buSzPct val="80000"/>
            </a:pPr>
            <a:endParaRPr lang="en-US" sz="3200" dirty="0"/>
          </a:p>
          <a:p>
            <a:pPr>
              <a:buSzPct val="80000"/>
            </a:pPr>
            <a:endParaRPr lang="en-US" sz="3200" dirty="0" smtClean="0"/>
          </a:p>
          <a:p>
            <a:pPr marL="0" indent="0">
              <a:buSzPct val="80000"/>
              <a:buNone/>
            </a:pPr>
            <a:r>
              <a:rPr lang="en-US" sz="3200" dirty="0" smtClean="0"/>
              <a:t>		And a thousand more libraries on Packagist…</a:t>
            </a:r>
            <a:endParaRPr lang="en-US" sz="3200" dirty="0" smtClean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5612" y="2501900"/>
            <a:ext cx="86106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"require": {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"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laravel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laravel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"dev-master"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32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411718"/>
            <a:ext cx="12188825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Famous Libraries Examples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3322343"/>
            <a:ext cx="12188825" cy="682101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3600" dirty="0" smtClean="0">
                <a:solidFill>
                  <a:schemeClr val="tx1"/>
                </a:solidFill>
              </a:rPr>
              <a:t>Live Demo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37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251636"/>
            <a:ext cx="11804821" cy="504507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SzPct val="80000"/>
            </a:pPr>
            <a:r>
              <a:rPr lang="en-US" sz="3200" dirty="0" smtClean="0">
                <a:cs typeface="Consolas" panose="020B0609020204030204" pitchFamily="49" charset="0"/>
              </a:rPr>
              <a:t>Easy to use – just list your dependencies</a:t>
            </a:r>
          </a:p>
          <a:p>
            <a:pPr marL="0" indent="0">
              <a:lnSpc>
                <a:spcPct val="100000"/>
              </a:lnSpc>
              <a:buSzPct val="80000"/>
              <a:buNone/>
            </a:pPr>
            <a:r>
              <a:rPr lang="en-US" sz="3200" dirty="0" smtClean="0">
                <a:cs typeface="Consolas" panose="020B0609020204030204" pitchFamily="49" charset="0"/>
              </a:rPr>
              <a:t>in a</a:t>
            </a:r>
            <a:r>
              <a:rPr lang="en-US" sz="3200" dirty="0" smtClean="0">
                <a:solidFill>
                  <a:srgbClr val="F3BE60"/>
                </a:solidFill>
                <a:cs typeface="Consolas" panose="020B0609020204030204" pitchFamily="49" charset="0"/>
              </a:rPr>
              <a:t> composer.json </a:t>
            </a:r>
            <a:r>
              <a:rPr lang="en-US" sz="3200" dirty="0" smtClean="0">
                <a:cs typeface="Consolas" panose="020B0609020204030204" pitchFamily="49" charset="0"/>
              </a:rPr>
              <a:t>file</a:t>
            </a:r>
          </a:p>
          <a:p>
            <a:pPr>
              <a:lnSpc>
                <a:spcPct val="100000"/>
              </a:lnSpc>
              <a:buSzPct val="80000"/>
            </a:pPr>
            <a:r>
              <a:rPr lang="en-US" sz="3200" dirty="0" smtClean="0"/>
              <a:t>Packagist </a:t>
            </a:r>
            <a:r>
              <a:rPr lang="en-US" sz="3200" dirty="0"/>
              <a:t>is the </a:t>
            </a:r>
            <a:r>
              <a:rPr lang="en-US" sz="3200" dirty="0">
                <a:solidFill>
                  <a:srgbClr val="F3BE60"/>
                </a:solidFill>
                <a:cs typeface="Consolas" panose="020B0609020204030204" pitchFamily="49" charset="0"/>
              </a:rPr>
              <a:t>default</a:t>
            </a:r>
            <a:r>
              <a:rPr lang="en-US" sz="3200" dirty="0"/>
              <a:t> package </a:t>
            </a:r>
            <a:r>
              <a:rPr lang="en-US" sz="3200" dirty="0" smtClean="0"/>
              <a:t>repository</a:t>
            </a:r>
          </a:p>
          <a:p>
            <a:pPr>
              <a:lnSpc>
                <a:spcPct val="100000"/>
              </a:lnSpc>
              <a:buSzPct val="80000"/>
            </a:pPr>
            <a:r>
              <a:rPr lang="en-US" sz="3200" dirty="0" smtClean="0"/>
              <a:t>You can package your own code</a:t>
            </a:r>
          </a:p>
          <a:p>
            <a:pPr>
              <a:lnSpc>
                <a:spcPct val="100000"/>
              </a:lnSpc>
              <a:buSzPct val="80000"/>
            </a:pPr>
            <a:r>
              <a:rPr lang="en-US" sz="3200" dirty="0" smtClean="0"/>
              <a:t>You can submit your package to </a:t>
            </a:r>
            <a:r>
              <a:rPr lang="en-US" sz="3200" dirty="0" smtClean="0">
                <a:solidFill>
                  <a:srgbClr val="F3BE60"/>
                </a:solidFill>
              </a:rPr>
              <a:t>Packagist</a:t>
            </a:r>
            <a:endParaRPr lang="en-US" sz="3200" dirty="0" smtClean="0">
              <a:solidFill>
                <a:srgbClr val="F3BE60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038" y="1273518"/>
            <a:ext cx="3224360" cy="322436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309225" y="4696475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736106" y="3750828"/>
              <a:ext cx="6376595" cy="145783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PHP &amp; MySQL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softuni.bg/trainings/fasttracks/details/1033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PHP &amp; </a:t>
            </a:r>
            <a:r>
              <a:rPr lang="en-US" dirty="0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0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614" y="1143000"/>
            <a:ext cx="11804822" cy="5570355"/>
          </a:xfrm>
        </p:spPr>
        <p:txBody>
          <a:bodyPr>
            <a:normAutofit/>
          </a:bodyPr>
          <a:lstStyle/>
          <a:p>
            <a:pPr>
              <a:buSzPct val="80000"/>
            </a:pPr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PHP Manual</a:t>
            </a:r>
            <a:r>
              <a:rPr lang="en-US" sz="2000" dirty="0" smtClean="0"/>
              <a:t>" </a:t>
            </a:r>
            <a:r>
              <a:rPr lang="en-US" sz="2000" dirty="0"/>
              <a:t>by The PHP </a:t>
            </a:r>
            <a:r>
              <a:rPr lang="en-US" sz="2000" dirty="0" smtClean="0"/>
              <a:t>Group under </a:t>
            </a:r>
            <a:r>
              <a:rPr lang="en-US" sz="2000" dirty="0" smtClean="0">
                <a:hlinkClick r:id="rId5"/>
              </a:rPr>
              <a:t>CC-BY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6"/>
              </a:rPr>
              <a:t>PHP and MySQL Web Development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81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SzPct val="80000"/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  <a:buSzPct val="80000"/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-77788" y="1219200"/>
            <a:ext cx="11804822" cy="4038600"/>
          </a:xfrm>
        </p:spPr>
        <p:txBody>
          <a:bodyPr>
            <a:normAutofit/>
          </a:bodyPr>
          <a:lstStyle/>
          <a:p>
            <a:pPr lvl="1"/>
            <a:r>
              <a:rPr lang="en-US" dirty="0" smtClean="0">
                <a:latin typeface="Calibri (Body)"/>
                <a:cs typeface="Consolas" panose="020B0609020204030204" pitchFamily="49" charset="0"/>
              </a:rPr>
              <a:t>A</a:t>
            </a:r>
            <a:r>
              <a:rPr lang="en-US" dirty="0" smtClean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directory 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containing something. In this case it is PHP code, but in theory it could be 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anything. </a:t>
            </a:r>
          </a:p>
          <a:p>
            <a:pPr lvl="1"/>
            <a:r>
              <a:rPr lang="en-US" dirty="0" smtClean="0">
                <a:latin typeface="Calibri (Body)"/>
                <a:cs typeface="Consolas" panose="020B0609020204030204" pitchFamily="49" charset="0"/>
              </a:rPr>
              <a:t>U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sed 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to help you logically group related 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elements just like you 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write classes to group related functions and data 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together.</a:t>
            </a:r>
            <a:endParaRPr lang="en-US" dirty="0">
              <a:solidFill>
                <a:srgbClr val="FDF4E3"/>
              </a:solidFill>
              <a:latin typeface="Calibri (Body)"/>
              <a:cs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dirty="0">
              <a:solidFill>
                <a:srgbClr val="FDF4E3"/>
              </a:solidFill>
              <a:latin typeface="Calibri (Body)"/>
              <a:cs typeface="Consolas" panose="020B0609020204030204" pitchFamily="49" charset="0"/>
            </a:endParaRP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PHP package</a:t>
            </a:r>
            <a:r>
              <a:rPr lang="bg-BG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26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4895" y="1066800"/>
            <a:ext cx="8655051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Composer overview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751012" y="2133600"/>
            <a:ext cx="8229600" cy="692873"/>
          </a:xfrm>
        </p:spPr>
        <p:txBody>
          <a:bodyPr/>
          <a:lstStyle/>
          <a:p>
            <a:r>
              <a:rPr lang="en-US" dirty="0"/>
              <a:t>requires PHP 5.3.2+ to run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8012" y="3124200"/>
            <a:ext cx="2348819" cy="278726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21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-77788" y="1219200"/>
            <a:ext cx="11804822" cy="3450601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Calibri (Body)"/>
                <a:cs typeface="Consolas" panose="020B0609020204030204" pitchFamily="49" charset="0"/>
              </a:rPr>
              <a:t>D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ependency 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manager for </a:t>
            </a:r>
            <a:r>
              <a:rPr lang="en-US" dirty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PHP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. </a:t>
            </a:r>
            <a:endParaRPr lang="en-US" dirty="0" smtClean="0">
              <a:solidFill>
                <a:srgbClr val="FDF4E3"/>
              </a:solidFill>
              <a:latin typeface="Calibri (Body)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List 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your project’s dependencies in a </a:t>
            </a:r>
            <a:r>
              <a:rPr lang="en-US" dirty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composer.json file 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and 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with a few simple 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commands - </a:t>
            </a:r>
            <a:r>
              <a:rPr lang="en-US" dirty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Composer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 will automatically download your project’s dependencies and setup autoloading for you.</a:t>
            </a: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Composer</a:t>
            </a:r>
            <a:r>
              <a:rPr lang="bg-BG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46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-77788" y="1219200"/>
            <a:ext cx="11804822" cy="3450601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It is </a:t>
            </a:r>
            <a:r>
              <a:rPr lang="en-US" dirty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not a package manager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. </a:t>
            </a:r>
            <a:endParaRPr lang="en-US" dirty="0" smtClean="0">
              <a:solidFill>
                <a:srgbClr val="FDF4E3"/>
              </a:solidFill>
              <a:latin typeface="Calibri (Body)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It deals 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with </a:t>
            </a:r>
            <a:r>
              <a:rPr lang="en-US" dirty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"packages"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 or libraries, but it manages them on a per-project basis, installing them in a directory (e.g. vendor) inside your project. </a:t>
            </a:r>
            <a:endParaRPr lang="en-US" dirty="0" smtClean="0">
              <a:solidFill>
                <a:srgbClr val="FDF4E3"/>
              </a:solidFill>
              <a:latin typeface="Calibri (Body)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By 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default </a:t>
            </a:r>
            <a:r>
              <a:rPr lang="en-US" dirty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it will never install anything globally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Composer</a:t>
            </a:r>
            <a:r>
              <a:rPr lang="bg-BG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7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410" y="1371600"/>
            <a:ext cx="6480175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Advantages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196" y="2590800"/>
            <a:ext cx="3761601" cy="295873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159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29060" name="Rectangle 4"/>
          <p:cNvSpPr>
            <a:spLocks noGrp="1" noChangeArrowheads="1"/>
          </p:cNvSpPr>
          <p:nvPr>
            <p:ph idx="1"/>
          </p:nvPr>
        </p:nvSpPr>
        <p:spPr>
          <a:xfrm>
            <a:off x="303212" y="1193698"/>
            <a:ext cx="11804822" cy="5181600"/>
          </a:xfrm>
          <a:noFill/>
          <a:ln/>
        </p:spPr>
        <p:txBody>
          <a:bodyPr>
            <a:normAutofit/>
          </a:bodyPr>
          <a:lstStyle/>
          <a:p>
            <a:pPr>
              <a:buSzPct val="80000"/>
            </a:pPr>
            <a:r>
              <a:rPr lang="en-US" sz="3200" dirty="0" smtClean="0"/>
              <a:t>lot </a:t>
            </a:r>
            <a:r>
              <a:rPr lang="en-US" sz="3200" dirty="0"/>
              <a:t>of PHP libraries that are compatible with </a:t>
            </a:r>
            <a:r>
              <a:rPr lang="en-US" sz="3200" dirty="0" smtClean="0"/>
              <a:t>Composer</a:t>
            </a:r>
          </a:p>
          <a:p>
            <a:pPr>
              <a:buSzPct val="80000"/>
            </a:pPr>
            <a:r>
              <a:rPr lang="en-US" sz="3200" dirty="0" smtClean="0"/>
              <a:t>Already use PHP framework</a:t>
            </a:r>
          </a:p>
          <a:p>
            <a:pPr>
              <a:buSzPct val="80000"/>
            </a:pPr>
            <a:r>
              <a:rPr lang="en-US" sz="3200" dirty="0" smtClean="0"/>
              <a:t>ready </a:t>
            </a:r>
            <a:r>
              <a:rPr lang="en-US" sz="3200" dirty="0"/>
              <a:t>to be used in your </a:t>
            </a:r>
            <a:r>
              <a:rPr lang="en-US" sz="3200" dirty="0" smtClean="0"/>
              <a:t>project</a:t>
            </a:r>
          </a:p>
          <a:p>
            <a:pPr>
              <a:buSzPct val="80000"/>
            </a:pPr>
            <a:r>
              <a:rPr lang="en-US" sz="3200" dirty="0" smtClean="0"/>
              <a:t>these </a:t>
            </a:r>
            <a:r>
              <a:rPr lang="en-US" sz="3200" dirty="0"/>
              <a:t>“packages” are listed on </a:t>
            </a:r>
            <a:endParaRPr lang="en-US" sz="3200" dirty="0" smtClean="0"/>
          </a:p>
          <a:p>
            <a:pPr marL="0" indent="0"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dirty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Packagist</a:t>
            </a:r>
            <a:r>
              <a:rPr lang="en-US" sz="3200" i="1" dirty="0" smtClean="0"/>
              <a:t> is the </a:t>
            </a:r>
            <a:r>
              <a:rPr lang="en-US" sz="3200" i="1" dirty="0"/>
              <a:t>official repository for </a:t>
            </a:r>
            <a:r>
              <a:rPr lang="en-US" sz="3200" i="1" dirty="0" smtClean="0"/>
              <a:t>Composer-compatible </a:t>
            </a:r>
            <a:r>
              <a:rPr lang="en-US" sz="3200" i="1" dirty="0"/>
              <a:t>PHP </a:t>
            </a:r>
            <a:r>
              <a:rPr lang="en-US" sz="3200" i="1" dirty="0" smtClean="0"/>
              <a:t>libraries!</a:t>
            </a:r>
            <a:endParaRPr lang="bg-BG" sz="3200" i="1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 smtClean="0"/>
              <a:t>Composer?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2971800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1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ftUni Color Them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1312</Words>
  <Application>Microsoft Office PowerPoint</Application>
  <PresentationFormat>Custom</PresentationFormat>
  <Paragraphs>290</Paragraphs>
  <Slides>36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SoftUni 16x9</vt:lpstr>
      <vt:lpstr>Composer packages</vt:lpstr>
      <vt:lpstr>Table of Contents</vt:lpstr>
      <vt:lpstr>PHP package</vt:lpstr>
      <vt:lpstr>What is PHP package?</vt:lpstr>
      <vt:lpstr>Composer overview</vt:lpstr>
      <vt:lpstr>What is Composer?</vt:lpstr>
      <vt:lpstr>What is Composer?</vt:lpstr>
      <vt:lpstr>Advantages </vt:lpstr>
      <vt:lpstr>Why use Composer?</vt:lpstr>
      <vt:lpstr>Download and Install</vt:lpstr>
      <vt:lpstr>Download and Install for NON-Windows users</vt:lpstr>
      <vt:lpstr>Download and Install for NON-Windows users</vt:lpstr>
      <vt:lpstr>Download and Install on Windows</vt:lpstr>
      <vt:lpstr>Packagist</vt:lpstr>
      <vt:lpstr>Packagist</vt:lpstr>
      <vt:lpstr>Using Composer</vt:lpstr>
      <vt:lpstr>Autoloading</vt:lpstr>
      <vt:lpstr>Adding a library</vt:lpstr>
      <vt:lpstr>Using Composer</vt:lpstr>
      <vt:lpstr>Packaging Your Own Code</vt:lpstr>
      <vt:lpstr>Packaging Your Own Code</vt:lpstr>
      <vt:lpstr>Packaging Your Own Code (2)</vt:lpstr>
      <vt:lpstr>Packaging Your Own Code (3)</vt:lpstr>
      <vt:lpstr>Packaging Your Own Code (4)</vt:lpstr>
      <vt:lpstr>Packaging Your Own Code (5)</vt:lpstr>
      <vt:lpstr>Registering with Packagist</vt:lpstr>
      <vt:lpstr>Packaging Your Own Code</vt:lpstr>
      <vt:lpstr>Famous Libraries Examples</vt:lpstr>
      <vt:lpstr>Facebook SDK</vt:lpstr>
      <vt:lpstr>PHP Unit</vt:lpstr>
      <vt:lpstr>Laravel Framework</vt:lpstr>
      <vt:lpstr>Famous Libraries Examples</vt:lpstr>
      <vt:lpstr>Summary</vt:lpstr>
      <vt:lpstr>PHP &amp; MySQL</vt:lpstr>
      <vt:lpstr>License</vt:lpstr>
      <vt:lpstr>Free Trainings @ Software University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&amp; MySQL Course</dc:title>
  <dc:subject>C# Basics Course</dc:subject>
  <dc:creator/>
  <cp:keywords>PHP, Web,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2014-07-25T23:49:05Z</dcterms:modified>
  <cp:category>programming, PHP,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