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274" r:id="rId3"/>
    <p:sldId id="276" r:id="rId4"/>
    <p:sldId id="353" r:id="rId5"/>
    <p:sldId id="394" r:id="rId6"/>
    <p:sldId id="398" r:id="rId7"/>
    <p:sldId id="399" r:id="rId8"/>
    <p:sldId id="401" r:id="rId9"/>
    <p:sldId id="402" r:id="rId10"/>
    <p:sldId id="403" r:id="rId11"/>
    <p:sldId id="404" r:id="rId12"/>
    <p:sldId id="406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349" r:id="rId55"/>
    <p:sldId id="351" r:id="rId56"/>
    <p:sldId id="352" r:id="rId57"/>
    <p:sldId id="393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33" autoAdjust="0"/>
  </p:normalViewPr>
  <p:slideViewPr>
    <p:cSldViewPr>
      <p:cViewPr varScale="1">
        <p:scale>
          <a:sx n="88" d="100"/>
          <a:sy n="88" d="100"/>
        </p:scale>
        <p:origin x="5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2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273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348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13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663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52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7126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667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3649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004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833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491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953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4406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810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9574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9161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2296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0192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99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360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3010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42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8456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8311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239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7012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8915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0667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686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99091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0890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0043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5147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670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4177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2382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31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3881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504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675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0522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0066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4064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5503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674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667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226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8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peshev.net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PHP, Apache, and MySQL Settings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Going Beyond the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www.peshev.net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www.blackboxtoolkit.com/images/setting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30480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05239"/>
            <a:ext cx="11804822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Get the runtime value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Get the value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variable which is stored in the file: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Change the value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See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33998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ini_set(“include_path”, “c:/php/PEAR”);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4486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ini_get(“upload_max_filesize”);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4785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1925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get_cfg_var(“upload_max_filesize”);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4572000"/>
          </a:xfrm>
        </p:spPr>
        <p:txBody>
          <a:bodyPr>
            <a:normAutofit/>
          </a:bodyPr>
          <a:lstStyle/>
          <a:p>
            <a:r>
              <a:rPr lang="en-US" dirty="0"/>
              <a:t>Apache has two core modules (versions)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prefork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worker</a:t>
            </a:r>
          </a:p>
          <a:p>
            <a:pPr lvl="1"/>
            <a:r>
              <a:rPr lang="en-US" dirty="0"/>
              <a:t>Different behavior</a:t>
            </a:r>
          </a:p>
          <a:p>
            <a:pPr lvl="1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Prefork</a:t>
            </a:r>
            <a:r>
              <a:rPr lang="en-US" dirty="0"/>
              <a:t> is </a:t>
            </a:r>
            <a:r>
              <a:rPr lang="en-US" dirty="0" smtClean="0"/>
              <a:t>process-based</a:t>
            </a:r>
            <a:r>
              <a:rPr lang="en-US" dirty="0"/>
              <a:t>, </a:t>
            </a:r>
            <a:r>
              <a:rPr lang="en-US" dirty="0" smtClean="0"/>
              <a:t>does not </a:t>
            </a:r>
            <a:r>
              <a:rPr lang="en-US" dirty="0"/>
              <a:t>utilize threads much, better for </a:t>
            </a:r>
            <a:r>
              <a:rPr lang="en-US" dirty="0" smtClean="0"/>
              <a:t>single / dual </a:t>
            </a:r>
            <a:r>
              <a:rPr lang="en-US" dirty="0"/>
              <a:t>core CPU servers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Worker</a:t>
            </a:r>
            <a:r>
              <a:rPr lang="en-US" dirty="0"/>
              <a:t> utilizes </a:t>
            </a:r>
            <a:r>
              <a:rPr lang="en-US" dirty="0" smtClean="0"/>
              <a:t>threaded architecture </a:t>
            </a:r>
            <a:r>
              <a:rPr lang="en-US" dirty="0"/>
              <a:t>– better for </a:t>
            </a:r>
            <a:r>
              <a:rPr lang="en-US" dirty="0" smtClean="0"/>
              <a:t>multi-core / CPU </a:t>
            </a:r>
            <a:r>
              <a:rPr lang="en-US" dirty="0"/>
              <a:t>servers</a:t>
            </a:r>
          </a:p>
          <a:p>
            <a:pPr lvl="1"/>
            <a:r>
              <a:rPr lang="en-US" dirty="0" smtClean="0"/>
              <a:t>The two modules perform differently on different tests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Prefork</a:t>
            </a:r>
            <a:r>
              <a:rPr lang="en-US" dirty="0" smtClean="0"/>
              <a:t> vs.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Load a module:</a:t>
            </a:r>
          </a:p>
          <a:p>
            <a:endParaRPr lang="en-US" dirty="0"/>
          </a:p>
          <a:p>
            <a:r>
              <a:rPr lang="en-US" dirty="0" smtClean="0"/>
              <a:t>Use conditional configuration settings: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Load </a:t>
            </a:r>
            <a:r>
              <a:rPr lang="en-US" dirty="0" err="1" smtClean="0"/>
              <a:t>mod_php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Modules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898" y="20574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LoadModule ssl_module modules/mod_ssl.so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898" y="3439886"/>
            <a:ext cx="109439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&lt;IfModule dir_module&gt;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DirectoryIndex index.php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DirectoryIndex index.html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&lt;/IfModule&gt;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98" y="5573486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LoadModule php5_module “C:/Program Files/PHP/php5apache2_2.dll”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13802"/>
              </p:ext>
            </p:extLst>
          </p:nvPr>
        </p:nvGraphicFramePr>
        <p:xfrm>
          <a:off x="512916" y="1767840"/>
          <a:ext cx="10915496" cy="3642360"/>
        </p:xfrm>
        <a:graphic>
          <a:graphicData uri="http://schemas.openxmlformats.org/drawingml/2006/table">
            <a:tbl>
              <a:tblPr/>
              <a:tblGrid>
                <a:gridCol w="4038600"/>
                <a:gridCol w="1481364"/>
                <a:gridCol w="53955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MaxKeepAliveRequests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number of persistent connections allowed at the same 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closing a dead persistent connection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0968"/>
              </p:ext>
            </p:extLst>
          </p:nvPr>
        </p:nvGraphicFramePr>
        <p:xfrm>
          <a:off x="436716" y="1767840"/>
          <a:ext cx="11372696" cy="4044696"/>
        </p:xfrm>
        <a:graphic>
          <a:graphicData uri="http://schemas.openxmlformats.org/drawingml/2006/table">
            <a:tbl>
              <a:tblPr/>
              <a:tblGrid>
                <a:gridCol w="1997682"/>
                <a:gridCol w="4521807"/>
                <a:gridCol w="485320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 (Linux) /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logs/error.log(Windows)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LogLevel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warn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level of logging; possible values –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debug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info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notice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warn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crit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alert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emerg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LogFormat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"%h %l %u %t \"%r\" %&gt;s %b"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Specifies nicknames for different log formats; can be used for site-specific access logs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9087"/>
              </p:ext>
            </p:extLst>
          </p:nvPr>
        </p:nvGraphicFramePr>
        <p:xfrm>
          <a:off x="436716" y="1676400"/>
          <a:ext cx="11372696" cy="4062984"/>
        </p:xfrm>
        <a:graphic>
          <a:graphicData uri="http://schemas.openxmlformats.org/drawingml/2006/table">
            <a:tbl>
              <a:tblPr/>
              <a:tblGrid>
                <a:gridCol w="3007332"/>
                <a:gridCol w="2165957"/>
                <a:gridCol w="619940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HostnameLookups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If turned on, logs the host names of remote clients instead of IP addresses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 / Group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#-1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user and group that the Apache process should work 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(shown 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4648200"/>
          </a:xfrm>
        </p:spPr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supports multiple sites on the same IP address / port</a:t>
            </a:r>
          </a:p>
          <a:p>
            <a:pPr lvl="1"/>
            <a:r>
              <a:rPr lang="en-US" dirty="0" smtClean="0"/>
              <a:t>Specified in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US" dirty="0" smtClean="0"/>
              <a:t> directives</a:t>
            </a:r>
          </a:p>
          <a:p>
            <a:pPr lvl="1"/>
            <a:r>
              <a:rPr lang="en-US" dirty="0" smtClean="0"/>
              <a:t>Usually virtual hosts are separated in different files</a:t>
            </a:r>
          </a:p>
          <a:p>
            <a:pPr lvl="1"/>
            <a:r>
              <a:rPr lang="en-US" dirty="0"/>
              <a:t>Requires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NameVirtualHost</a:t>
            </a:r>
            <a:r>
              <a:rPr lang="en-US" dirty="0"/>
              <a:t> directive</a:t>
            </a:r>
          </a:p>
          <a:p>
            <a:pPr lvl="2"/>
            <a:r>
              <a:rPr lang="en-US" dirty="0"/>
              <a:t>Sets the IP address and port on which A</a:t>
            </a:r>
            <a:r>
              <a:rPr lang="en-US" dirty="0" smtClean="0"/>
              <a:t>pache </a:t>
            </a:r>
            <a:r>
              <a:rPr lang="en-US" dirty="0"/>
              <a:t>will receive requests for the name-based virtual hosts</a:t>
            </a:r>
          </a:p>
          <a:p>
            <a:pPr lvl="2"/>
            <a:r>
              <a:rPr lang="en-US" dirty="0"/>
              <a:t>IP and Port can be replaced with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(any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648200"/>
            <a:ext cx="11804822" cy="190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ServerName</a:t>
            </a:r>
            <a:r>
              <a:rPr lang="en-US" dirty="0"/>
              <a:t> specifies the </a:t>
            </a:r>
            <a:r>
              <a:rPr lang="en-US" dirty="0" smtClean="0"/>
              <a:t>domain </a:t>
            </a:r>
            <a:r>
              <a:rPr lang="en-US" dirty="0"/>
              <a:t>name of the virtual host</a:t>
            </a:r>
          </a:p>
          <a:p>
            <a:pPr>
              <a:lnSpc>
                <a:spcPts val="36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ServerAlias</a:t>
            </a:r>
            <a:r>
              <a:rPr lang="en-US" dirty="0"/>
              <a:t> specifies additional names (domains) for this virtual host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Host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1295400"/>
            <a:ext cx="10943998" cy="3126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NameVirtualHost *:80</a:t>
            </a:r>
          </a:p>
          <a:p>
            <a:pPr>
              <a:buClr>
                <a:srgbClr val="F2B254"/>
              </a:buClr>
              <a:buSzPct val="100000"/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&lt;VirtualHost *:80&gt;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ServerName example.com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ServerAlias www.example.com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DocumentRoot /var/www/example/htdocs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ErrorLog /var/www/example/logs/err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CustomLog /var/www/example/logs/custom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&lt;/VirtualHost&gt;</a:t>
            </a:r>
          </a:p>
        </p:txBody>
      </p:sp>
    </p:spTree>
    <p:extLst>
      <p:ext uri="{BB962C8B-B14F-4D97-AF65-F5344CB8AC3E}">
        <p14:creationId xmlns:p14="http://schemas.microsoft.com/office/powerpoint/2010/main" val="4124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PHP Settings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Changing Settings at Runtime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Modification through .</a:t>
            </a:r>
            <a:r>
              <a:rPr lang="en-US" dirty="0" err="1" smtClean="0"/>
              <a:t>htaccess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Apache Settings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Virtual Hosts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Modules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MySQL Settings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Database Performance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1242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2578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DocumentRoot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Sets the root directory for this host</a:t>
            </a:r>
          </a:p>
          <a:p>
            <a:pPr lvl="1"/>
            <a:r>
              <a:rPr lang="en-US" dirty="0"/>
              <a:t>Passed to PHP in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SERVER[“DOCUMENT_ROOT”]</a:t>
            </a:r>
            <a:r>
              <a:rPr lang="en-US" dirty="0" smtClean="0"/>
              <a:t> </a:t>
            </a:r>
            <a:r>
              <a:rPr lang="en-US" dirty="0"/>
              <a:t>variable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careful with the ending slash!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ErrorLog</a:t>
            </a:r>
            <a:r>
              <a:rPr lang="en-US" dirty="0"/>
              <a:t> sets the host-specific error log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CustomLog</a:t>
            </a:r>
            <a:r>
              <a:rPr lang="en-US" dirty="0"/>
              <a:t> sets the location and format for the host access log file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Host Example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3886200"/>
            <a:ext cx="11804822" cy="2133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/>
              <a:t> directive is used to define URL-specific settings</a:t>
            </a:r>
          </a:p>
          <a:p>
            <a:pPr lvl="1"/>
            <a:r>
              <a:rPr lang="en-US" dirty="0"/>
              <a:t>Settings are </a:t>
            </a:r>
            <a:r>
              <a:rPr lang="en-US" dirty="0" smtClean="0"/>
              <a:t>directory-based</a:t>
            </a:r>
            <a:endParaRPr lang="en-US" dirty="0"/>
          </a:p>
          <a:p>
            <a:pPr lvl="1"/>
            <a:r>
              <a:rPr lang="en-US" dirty="0"/>
              <a:t>Can be placed in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US" dirty="0"/>
              <a:t> or </a:t>
            </a:r>
            <a:r>
              <a:rPr lang="en-US" dirty="0" smtClean="0"/>
              <a:t>be </a:t>
            </a:r>
            <a:r>
              <a:rPr lang="en-US" dirty="0"/>
              <a:t>server-wide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Directive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1576698"/>
            <a:ext cx="109439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&lt;VirtualHost *:80&gt;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&lt;Location /admin&gt;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Require valid-user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&lt;/Location&gt;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&lt;/VirtualHost&gt;</a:t>
            </a:r>
          </a:p>
        </p:txBody>
      </p:sp>
    </p:spTree>
    <p:extLst>
      <p:ext uri="{BB962C8B-B14F-4D97-AF65-F5344CB8AC3E}">
        <p14:creationId xmlns:p14="http://schemas.microsoft.com/office/powerpoint/2010/main" val="37622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038600"/>
            <a:ext cx="11804822" cy="2209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dirty="0" smtClean="0"/>
              <a:t> </a:t>
            </a:r>
            <a:r>
              <a:rPr lang="en-US" dirty="0"/>
              <a:t>directive is used to define </a:t>
            </a:r>
            <a:r>
              <a:rPr lang="en-US" dirty="0" smtClean="0"/>
              <a:t>file system directory settings</a:t>
            </a:r>
          </a:p>
          <a:p>
            <a:pPr lvl="1"/>
            <a:r>
              <a:rPr lang="en-US" dirty="0" smtClean="0"/>
              <a:t>Can be defined server-wide or host-specific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Directive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1482133"/>
            <a:ext cx="1094399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&lt;VirtualHost *:80&gt;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&lt;Directory /var/www/includes&gt;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Allow from 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Deny from all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&lt;/Directory&gt;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&lt;/VirtualHost&gt;</a:t>
            </a:r>
          </a:p>
        </p:txBody>
      </p:sp>
    </p:spTree>
    <p:extLst>
      <p:ext uri="{BB962C8B-B14F-4D97-AF65-F5344CB8AC3E}">
        <p14:creationId xmlns:p14="http://schemas.microsoft.com/office/powerpoint/2010/main" val="27031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3498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Deny from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Allow from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/>
              <a:t> directives are used to limit access to certain hosts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Deny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Allow</a:t>
            </a:r>
            <a:r>
              <a:rPr lang="en-US" dirty="0"/>
              <a:t> values are lists of hosts (space-separated), partial domain names, partial IPs or </a:t>
            </a:r>
            <a:r>
              <a:rPr lang="en-US" dirty="0" smtClean="0"/>
              <a:t>“all”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/>
              <a:t> directive sets whether deny or allow should be higher priority</a:t>
            </a:r>
          </a:p>
          <a:p>
            <a:pPr lvl="2"/>
            <a:r>
              <a:rPr lang="en-US" sz="2800" dirty="0"/>
              <a:t>Value is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Allow,Deny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800" dirty="0" smtClean="0"/>
              <a:t>or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Deny,Allow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800" dirty="0" smtClean="0"/>
              <a:t>The first </a:t>
            </a:r>
            <a:r>
              <a:rPr lang="en-US" sz="2800" dirty="0"/>
              <a:t>is with higher priority, if </a:t>
            </a:r>
            <a:r>
              <a:rPr lang="en-US" sz="2800" dirty="0" smtClean="0"/>
              <a:t>a host </a:t>
            </a:r>
            <a:r>
              <a:rPr lang="en-US" sz="2800" dirty="0"/>
              <a:t>is not matched, </a:t>
            </a:r>
            <a:r>
              <a:rPr lang="en-US" sz="2800" dirty="0" smtClean="0"/>
              <a:t>the second </a:t>
            </a:r>
            <a:r>
              <a:rPr lang="en-US" sz="2800" dirty="0"/>
              <a:t>in list is used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 and 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 and Allow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1066800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Deny from all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Allow, Deny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614" y="2438400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 from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partial domain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Deny from 192.168 # partial IP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Deny, Allow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584" y="3830708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 from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192.168.0.1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Deny from 85.187.0.0/16 # deny a network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Deny, Allow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614" y="5213194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 from 2001:db8::a00:20ff:fea7:ccea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Deny from all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Allow, Deny</a:t>
            </a:r>
          </a:p>
        </p:txBody>
      </p:sp>
    </p:spTree>
    <p:extLst>
      <p:ext uri="{BB962C8B-B14F-4D97-AF65-F5344CB8AC3E}">
        <p14:creationId xmlns:p14="http://schemas.microsoft.com/office/powerpoint/2010/main" val="17838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4648200"/>
          </a:xfrm>
        </p:spPr>
        <p:txBody>
          <a:bodyPr>
            <a:normAutofit/>
          </a:bodyPr>
          <a:lstStyle/>
          <a:p>
            <a:r>
              <a:rPr lang="en-US" dirty="0"/>
              <a:t>Sets values of several additional directory-based options</a:t>
            </a:r>
          </a:p>
          <a:p>
            <a:pPr lvl="1"/>
            <a:r>
              <a:rPr lang="en-US" dirty="0"/>
              <a:t>Each option is prefixed with + or – to 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off</a:t>
            </a:r>
            <a:r>
              <a:rPr lang="en-US" dirty="0"/>
              <a:t>; if no prefix is supplied,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dirty="0"/>
              <a:t> is assumed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– whether CGI scripts execution is allowed in the directory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FollowSymLinks</a:t>
            </a:r>
            <a:r>
              <a:rPr lang="en-US" dirty="0"/>
              <a:t> – whether Apache should use only files or can follow symbolic links in the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Options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752600"/>
            <a:ext cx="11804822" cy="3048000"/>
          </a:xfrm>
        </p:spPr>
        <p:txBody>
          <a:bodyPr>
            <a:normAutofit/>
          </a:bodyPr>
          <a:lstStyle/>
          <a:p>
            <a:pPr marL="438203" lvl="1" indent="-342900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Indexes</a:t>
            </a:r>
            <a:r>
              <a:rPr lang="en-US" dirty="0" smtClean="0"/>
              <a:t> </a:t>
            </a:r>
            <a:r>
              <a:rPr lang="en-US" dirty="0"/>
              <a:t>– If a URL maps to directory and there is no file that matches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DirectoryIndex</a:t>
            </a:r>
            <a:r>
              <a:rPr lang="en-US" dirty="0"/>
              <a:t> directive then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mod_autoindex</a:t>
            </a:r>
            <a:r>
              <a:rPr lang="en-US" dirty="0"/>
              <a:t> will return page with the list of files in the directory</a:t>
            </a:r>
          </a:p>
          <a:p>
            <a:pPr marL="438203" lvl="1" indent="-34290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Turning this on for hosts / locations that do not explicitly require it is considered security risk!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Options Directive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4832194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Directory 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/www/docs&gt;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Options +Indexes +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FollowSymLinks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ExecCGI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22968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 marL="133457" indent="-342900"/>
            <a:r>
              <a:rPr lang="en-US" dirty="0" smtClean="0"/>
              <a:t>To set up a virtual host:</a:t>
            </a:r>
          </a:p>
          <a:p>
            <a:pPr marL="609653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Set your domain name to point to your external IP address</a:t>
            </a:r>
          </a:p>
          <a:p>
            <a:pPr marL="914400" lvl="2" indent="-514350"/>
            <a:r>
              <a:rPr lang="en-US" dirty="0" smtClean="0">
                <a:latin typeface="+mj-lt"/>
                <a:cs typeface="Consolas" pitchFamily="49" charset="0"/>
              </a:rPr>
              <a:t>For testing you can modify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hosts</a:t>
            </a:r>
            <a:r>
              <a:rPr lang="en-US" dirty="0" smtClean="0">
                <a:latin typeface="+mj-lt"/>
                <a:cs typeface="Consolas" pitchFamily="49" charset="0"/>
              </a:rPr>
              <a:t> file</a:t>
            </a:r>
          </a:p>
          <a:p>
            <a:pPr marL="1219147" lvl="3" indent="-514350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/hosts</a:t>
            </a:r>
            <a:r>
              <a:rPr lang="en-US" dirty="0" smtClean="0">
                <a:latin typeface="+mj-lt"/>
                <a:cs typeface="Consolas" pitchFamily="49" charset="0"/>
              </a:rPr>
              <a:t> on Linux</a:t>
            </a:r>
          </a:p>
          <a:p>
            <a:pPr marL="1219147" lvl="3" indent="-514350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C:\WINDOWS\System32\drivers\etc\hosts</a:t>
            </a:r>
            <a:r>
              <a:rPr lang="en-US" dirty="0" smtClean="0">
                <a:latin typeface="+mj-lt"/>
                <a:cs typeface="Consolas" pitchFamily="49" charset="0"/>
              </a:rPr>
              <a:t> on Windows</a:t>
            </a:r>
          </a:p>
          <a:p>
            <a:pPr marL="609653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Add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NameVirtualHost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directives in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9653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Restart Apache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Virtual Host – Exampl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07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495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dirty="0"/>
              <a:t> is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dirty="0"/>
              <a:t> over </a:t>
            </a:r>
            <a:r>
              <a:rPr lang="en-US" dirty="0" smtClean="0"/>
              <a:t>SSL / TLS</a:t>
            </a:r>
            <a:endParaRPr lang="en-US" dirty="0"/>
          </a:p>
          <a:p>
            <a:r>
              <a:rPr lang="en-US" dirty="0"/>
              <a:t>Apache has separate module for handling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</a:p>
          <a:p>
            <a:r>
              <a:rPr lang="en-US" dirty="0"/>
              <a:t>Running virtual host over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dirty="0"/>
              <a:t> requires </a:t>
            </a:r>
            <a:r>
              <a:rPr lang="en-US" dirty="0" smtClean="0"/>
              <a:t>a certificate </a:t>
            </a:r>
            <a:r>
              <a:rPr lang="en-US" dirty="0"/>
              <a:t>and connection on port 443</a:t>
            </a:r>
          </a:p>
          <a:p>
            <a:pPr lvl="1"/>
            <a:r>
              <a:rPr lang="en-US" dirty="0"/>
              <a:t>In Linux the packages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openssl</a:t>
            </a:r>
            <a:r>
              <a:rPr lang="en-US" dirty="0"/>
              <a:t> and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-cert</a:t>
            </a:r>
            <a:r>
              <a:rPr lang="en-US" dirty="0" smtClean="0"/>
              <a:t> </a:t>
            </a:r>
            <a:r>
              <a:rPr lang="en-US" dirty="0"/>
              <a:t>are necessary too</a:t>
            </a:r>
          </a:p>
          <a:p>
            <a:pPr lvl="1"/>
            <a:r>
              <a:rPr lang="en-US" dirty="0"/>
              <a:t>Apache has automated script for generating certificates –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apache2-ssl-certificate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49530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dirty="0"/>
              <a:t>Example of virtual host with </a:t>
            </a:r>
            <a:r>
              <a:rPr lang="en-US" dirty="0" smtClean="0"/>
              <a:t>SSL: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ts val="3100"/>
              </a:lnSpc>
            </a:pPr>
            <a:endParaRPr lang="en-US" dirty="0"/>
          </a:p>
          <a:p>
            <a:pPr>
              <a:lnSpc>
                <a:spcPts val="3100"/>
              </a:lnSpc>
            </a:pPr>
            <a:endParaRPr lang="en-US" dirty="0" smtClean="0"/>
          </a:p>
          <a:p>
            <a:pPr>
              <a:lnSpc>
                <a:spcPts val="3100"/>
              </a:lnSpc>
            </a:pPr>
            <a:endParaRPr lang="en-US" dirty="0"/>
          </a:p>
          <a:p>
            <a:pPr>
              <a:lnSpc>
                <a:spcPts val="3100"/>
              </a:lnSpc>
            </a:pPr>
            <a:endParaRPr lang="en-US" dirty="0"/>
          </a:p>
          <a:p>
            <a:pPr>
              <a:lnSpc>
                <a:spcPts val="3100"/>
              </a:lnSpc>
            </a:pPr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SSLEngine</a:t>
            </a:r>
            <a:r>
              <a:rPr lang="en-US" dirty="0"/>
              <a:t> directive turns on the SSL security engine</a:t>
            </a:r>
          </a:p>
          <a:p>
            <a:pPr>
              <a:lnSpc>
                <a:spcPts val="31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SSLCertificateFile</a:t>
            </a:r>
            <a:r>
              <a:rPr lang="en-US" dirty="0"/>
              <a:t> supplies </a:t>
            </a:r>
            <a:r>
              <a:rPr lang="en-US" dirty="0" smtClean="0"/>
              <a:t>a valid </a:t>
            </a:r>
            <a:r>
              <a:rPr lang="en-US" dirty="0"/>
              <a:t>certificate file</a:t>
            </a:r>
          </a:p>
          <a:p>
            <a:pPr lvl="1">
              <a:lnSpc>
                <a:spcPts val="3100"/>
              </a:lnSpc>
            </a:pPr>
            <a:r>
              <a:rPr lang="en-US" dirty="0"/>
              <a:t>The domain property in the file must match the host name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HTTPS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1981200"/>
            <a:ext cx="109439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VirtualHost *:443&gt;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ServerName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phpmyadmin.example.com</a:t>
            </a:r>
          </a:p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DocumentRoot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/usr/shared/phpmyadmin/</a:t>
            </a:r>
          </a:p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SSLEngine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SSLCertificateFile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/etc/apache2/ssl/myadmin.pem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&lt;/VirtualHost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2050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86400"/>
          </a:xfrm>
        </p:spPr>
        <p:txBody>
          <a:bodyPr>
            <a:normAutofit lnSpcReduction="10000"/>
          </a:bodyPr>
          <a:lstStyle/>
          <a:p>
            <a:pPr marL="304907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ensure that </a:t>
            </a:r>
            <a:r>
              <a:rPr lang="bg-BG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httpd-ssl.conf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file will be loaded. Put this code in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:</a:t>
            </a:r>
          </a:p>
          <a:p>
            <a:pPr marL="304907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304907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Create a self-signed SSL certificate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:</a:t>
            </a:r>
          </a:p>
          <a:p>
            <a:pPr marL="304907" indent="-51435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304907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304907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444500" indent="-444500">
              <a:lnSpc>
                <a:spcPts val="31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Define a virtual host on port 443 with SSL engine switched on</a:t>
            </a:r>
          </a:p>
          <a:p>
            <a:pPr marL="444500" indent="-444500">
              <a:lnSpc>
                <a:spcPts val="31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Restart Apache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304907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304907" indent="-514350">
              <a:buFont typeface="+mj-lt"/>
              <a:buAutoNum type="arabicPeriod"/>
            </a:pPr>
            <a:endParaRPr lang="en-US" dirty="0" smtClean="0"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HTTPS – Exampl</a:t>
            </a:r>
            <a:r>
              <a:rPr lang="en-US" dirty="0"/>
              <a:t>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2167053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conf/extra/httpd-ssl.conf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614" y="34290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openssl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genrsa 1024 &gt; host.key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0614" y="4060902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openssl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-new -x509 -nodes -sha1 -days 365 -key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host.key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host.cert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614" y="472210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host.cert host.key &gt; host.pem</a:t>
            </a:r>
          </a:p>
        </p:txBody>
      </p:sp>
    </p:spTree>
    <p:extLst>
      <p:ext uri="{BB962C8B-B14F-4D97-AF65-F5344CB8AC3E}">
        <p14:creationId xmlns:p14="http://schemas.microsoft.com/office/powerpoint/2010/main" val="20241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4495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Apache </a:t>
            </a:r>
            <a:r>
              <a:rPr lang="en-US" dirty="0"/>
              <a:t>module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mod_auth</a:t>
            </a:r>
            <a:r>
              <a:rPr lang="en-US" dirty="0"/>
              <a:t> allows the use of </a:t>
            </a:r>
            <a:r>
              <a:rPr lang="en-US" dirty="0" smtClean="0"/>
              <a:t>basic HTTP authentication</a:t>
            </a:r>
            <a:endParaRPr lang="en-US" dirty="0"/>
          </a:p>
          <a:p>
            <a:pPr lvl="1"/>
            <a:r>
              <a:rPr lang="en-US" dirty="0"/>
              <a:t>Restrict or allow access to certain areas</a:t>
            </a:r>
          </a:p>
          <a:p>
            <a:pPr lvl="2"/>
            <a:r>
              <a:rPr lang="en-US" dirty="0"/>
              <a:t>Requires user and password input</a:t>
            </a:r>
          </a:p>
          <a:p>
            <a:pPr lvl="1"/>
            <a:r>
              <a:rPr lang="en-US" dirty="0"/>
              <a:t>For stronger authentication and scalability use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mod_auth_digest</a:t>
            </a:r>
            <a:r>
              <a:rPr lang="en-US" dirty="0"/>
              <a:t> 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mod_auth_dbm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Usernames and password are </a:t>
            </a:r>
            <a:r>
              <a:rPr lang="en-US" dirty="0" smtClean="0">
                <a:cs typeface="Courier New" pitchFamily="49" charset="0"/>
              </a:rPr>
              <a:t>stored </a:t>
            </a:r>
            <a:r>
              <a:rPr lang="en-US" dirty="0">
                <a:cs typeface="Courier New" pitchFamily="49" charset="0"/>
              </a:rPr>
              <a:t>encrypted in a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mod_auth</a:t>
            </a:r>
            <a:r>
              <a:rPr lang="en-US" dirty="0" smtClean="0"/>
              <a:t> Directives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68480"/>
              </p:ext>
            </p:extLst>
          </p:nvPr>
        </p:nvGraphicFramePr>
        <p:xfrm>
          <a:off x="436716" y="939654"/>
          <a:ext cx="11372696" cy="3294888"/>
        </p:xfrm>
        <a:graphic>
          <a:graphicData uri="http://schemas.openxmlformats.org/drawingml/2006/table">
            <a:tbl>
              <a:tblPr/>
              <a:tblGrid>
                <a:gridCol w="3007332"/>
                <a:gridCol w="836536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AuthType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type of user authentication; possible values –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and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Digest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AuthName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User-friendly name of the realm that requires authorization; must be enclosed in quotation marks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AuthUserFile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Specifies the file which stores users and passwords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AuthGroupFile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Specifies the file which stores the user groups (lists of users); groups cannot be nested or inherited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4278086"/>
            <a:ext cx="11804822" cy="2438399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sz="3000" dirty="0"/>
              <a:t>Example </a:t>
            </a:r>
            <a:r>
              <a:rPr lang="en-US" sz="3000" dirty="0" smtClean="0"/>
              <a:t>content of a 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  <a:r>
              <a:rPr lang="en-US" sz="3000" dirty="0" smtClean="0"/>
              <a:t> file: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2400" dirty="0"/>
          </a:p>
          <a:p>
            <a:pPr>
              <a:lnSpc>
                <a:spcPts val="3100"/>
              </a:lnSpc>
            </a:pP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Never put the </a:t>
            </a:r>
            <a:r>
              <a:rPr lang="en-US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files in the document tree of the site!</a:t>
            </a:r>
            <a:endParaRPr lang="bg-BG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614" y="4800600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Boss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john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Accounting: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mara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ceca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Testers: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chocho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bobo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shusi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Directive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981200"/>
            <a:ext cx="11804822" cy="3048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dirty="0" smtClean="0"/>
              <a:t> sets which </a:t>
            </a:r>
            <a:r>
              <a:rPr lang="en-US" dirty="0"/>
              <a:t>users/groups are allowed to access the realm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possible </a:t>
            </a:r>
            <a:r>
              <a:rPr lang="en-US" dirty="0"/>
              <a:t>values are: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Require user [list of users]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Require group [list of groups]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Require valid-user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htpasswd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295400"/>
            <a:ext cx="11804822" cy="3124200"/>
          </a:xfrm>
        </p:spPr>
        <p:txBody>
          <a:bodyPr>
            <a:normAutofit/>
          </a:bodyPr>
          <a:lstStyle/>
          <a:p>
            <a:r>
              <a:rPr lang="en-US" dirty="0"/>
              <a:t>Apache comes with a small tool for generating user files named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htpasswd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Encrypts the passwords</a:t>
            </a:r>
          </a:p>
          <a:p>
            <a:pPr lvl="1"/>
            <a:r>
              <a:rPr lang="en-US" dirty="0"/>
              <a:t>Usually these files are named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htpasswd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614" y="3920533"/>
            <a:ext cx="1094399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–c flag means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“create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new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file”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–c .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mara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Asks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to supply password</a:t>
            </a:r>
          </a:p>
          <a:p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john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Again asks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31837"/>
            <a:ext cx="10943998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VirtualHost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*:80&gt;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ServerName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example.com</a:t>
            </a: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DocumentRoot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/www/ex/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htdocs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 /admin&gt;</a:t>
            </a: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AuthType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AuthName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"Example admin area"</a:t>
            </a: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AuthUserFile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/www/ex/.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Location&gt;</a:t>
            </a:r>
          </a:p>
          <a:p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VirtualHost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htaccess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216437"/>
            <a:ext cx="11804822" cy="5308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Apache can read additional settings from files in the site document tree</a:t>
            </a:r>
          </a:p>
          <a:p>
            <a:pPr lvl="1"/>
            <a:r>
              <a:rPr lang="en-US" dirty="0"/>
              <a:t>The name of the file is controlled by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AccessFileName</a:t>
            </a:r>
            <a:r>
              <a:rPr lang="en-US" dirty="0"/>
              <a:t> server directive</a:t>
            </a:r>
          </a:p>
          <a:p>
            <a:pPr lvl="1"/>
            <a:r>
              <a:rPr lang="en-US" dirty="0"/>
              <a:t>Usually named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htaccess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htaccess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/>
              <a:t>can be placed all directives, valid for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</a:p>
          <a:p>
            <a:r>
              <a:rPr lang="en-US" dirty="0"/>
              <a:t>Slows down 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It has to read it </a:t>
            </a:r>
            <a:r>
              <a:rPr lang="en-US" dirty="0" smtClean="0"/>
              <a:t>again on </a:t>
            </a:r>
            <a:r>
              <a:rPr lang="en-US" dirty="0"/>
              <a:t>every request</a:t>
            </a:r>
            <a:endParaRPr lang="bg-BG" dirty="0"/>
          </a:p>
          <a:p>
            <a:pPr>
              <a:lnSpc>
                <a:spcPts val="3100"/>
              </a:lnSpc>
            </a:pP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htaccess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3048000"/>
            <a:ext cx="11804822" cy="3584163"/>
          </a:xfrm>
        </p:spPr>
        <p:txBody>
          <a:bodyPr>
            <a:normAutofit/>
          </a:bodyPr>
          <a:lstStyle/>
          <a:p>
            <a:r>
              <a:rPr lang="en-US" sz="3600" dirty="0"/>
              <a:t>Apache reads all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htaccess</a:t>
            </a:r>
            <a:r>
              <a:rPr lang="en-US" sz="3600" dirty="0" smtClean="0"/>
              <a:t> files </a:t>
            </a:r>
            <a:r>
              <a:rPr lang="en-US" sz="3600" dirty="0"/>
              <a:t>in the directories from the document root </a:t>
            </a:r>
            <a:r>
              <a:rPr lang="en-US" sz="3600" dirty="0" smtClean="0"/>
              <a:t>up </a:t>
            </a:r>
            <a:r>
              <a:rPr lang="en-US" sz="3600" dirty="0"/>
              <a:t>to the requested resource and combines them</a:t>
            </a:r>
          </a:p>
          <a:p>
            <a:r>
              <a:rPr lang="en-US" sz="3600" dirty="0"/>
              <a:t>Can contain </a:t>
            </a: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  <a:r>
              <a:rPr lang="en-US" sz="3600" dirty="0"/>
              <a:t> settings</a:t>
            </a:r>
          </a:p>
          <a:p>
            <a:r>
              <a:rPr lang="en-US" sz="3600" dirty="0"/>
              <a:t>Can contain PHP settings with the </a:t>
            </a: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php_value</a:t>
            </a:r>
            <a:r>
              <a:rPr lang="en-US" sz="3600" dirty="0"/>
              <a:t> </a:t>
            </a:r>
            <a:r>
              <a:rPr lang="en-US" sz="3600" dirty="0" smtClean="0"/>
              <a:t>directive</a:t>
            </a:r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137864"/>
            <a:ext cx="10943998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Options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+Indexes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AuthType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Basic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AuthName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"test"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AuthUserFile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".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htpasswd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php_value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register_globals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off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151122"/>
            <a:ext cx="11804822" cy="5481042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  <a:r>
              <a:rPr lang="en-US" dirty="0"/>
              <a:t> allows rule-based rewriting and redirecting of requests</a:t>
            </a:r>
          </a:p>
          <a:p>
            <a:pPr lvl="1"/>
            <a:r>
              <a:rPr lang="en-US" dirty="0"/>
              <a:t>Example: user requests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dirty="0"/>
              <a:t> but the rewrite rules change this to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This is NOT redirecting!</a:t>
            </a:r>
          </a:p>
          <a:p>
            <a:pPr lvl="1"/>
            <a:r>
              <a:rPr lang="en-US" dirty="0"/>
              <a:t>Used to make friendly URLs, rename resources, etc.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1"/>
            <a:r>
              <a:rPr lang="en-US" dirty="0"/>
              <a:t>Operates on per-server or per-directory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79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Directives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7300"/>
              </p:ext>
            </p:extLst>
          </p:nvPr>
        </p:nvGraphicFramePr>
        <p:xfrm>
          <a:off x="436716" y="2054352"/>
          <a:ext cx="11296496" cy="3203448"/>
        </p:xfrm>
        <a:graphic>
          <a:graphicData uri="http://schemas.openxmlformats.org/drawingml/2006/table">
            <a:tbl>
              <a:tblPr/>
              <a:tblGrid>
                <a:gridCol w="5429096"/>
                <a:gridCol w="5867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RewriteEngine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Enables or disables the runtime URL rewriting engine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RewriteBase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Sets the base URL for per-directory (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.htaccess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) rewriting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RewriteRule [pattern][substitution][flags]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If the requested URL matches the pattern it is rewritten with the replacement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; allows </a:t>
                      </a: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using back-references and groups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/>
              <a:t> 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phpinfo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onsolas" panose="020B0609020204030204" pitchFamily="49" charset="0"/>
              </a:rPr>
              <a:t>RewriteRule</a:t>
            </a:r>
            <a:r>
              <a:rPr lang="en-US" dirty="0" smtClean="0">
                <a:cs typeface="Consolas" panose="020B0609020204030204" pitchFamily="49" charset="0"/>
              </a:rPr>
              <a:t> Flags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094998"/>
            <a:ext cx="11804822" cy="5686802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[L]</a:t>
            </a:r>
            <a:r>
              <a:rPr lang="en-US" dirty="0"/>
              <a:t> – rewriting should stop and no other rules should be checked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r>
              <a:rPr lang="en-US" dirty="0"/>
              <a:t> – force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403 Forbidden </a:t>
            </a:r>
            <a:r>
              <a:rPr lang="en-US" dirty="0"/>
              <a:t>response code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[G]</a:t>
            </a:r>
            <a:r>
              <a:rPr lang="en-US" dirty="0"/>
              <a:t> – force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410 Gone</a:t>
            </a:r>
            <a:r>
              <a:rPr lang="en-US" dirty="0" smtClean="0"/>
              <a:t> </a:t>
            </a:r>
            <a:r>
              <a:rPr lang="en-US" dirty="0"/>
              <a:t>response code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[R=(code)]</a:t>
            </a:r>
            <a:r>
              <a:rPr lang="en-US" dirty="0"/>
              <a:t> – force redirect with response code</a:t>
            </a:r>
          </a:p>
          <a:p>
            <a:pPr lvl="1">
              <a:lnSpc>
                <a:spcPts val="3400"/>
              </a:lnSpc>
            </a:pPr>
            <a:r>
              <a:rPr lang="en-US" dirty="0"/>
              <a:t>User is redirected to the result URL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[N]</a:t>
            </a:r>
            <a:r>
              <a:rPr lang="en-US" dirty="0"/>
              <a:t> – restart rewriting with the new address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[NC]</a:t>
            </a:r>
            <a:r>
              <a:rPr lang="en-US" dirty="0"/>
              <a:t> – </a:t>
            </a:r>
            <a:r>
              <a:rPr lang="en-US" dirty="0" smtClean="0"/>
              <a:t>case-insensitive </a:t>
            </a:r>
            <a:r>
              <a:rPr lang="en-US" dirty="0"/>
              <a:t>match</a:t>
            </a:r>
          </a:p>
          <a:p>
            <a:pPr>
              <a:lnSpc>
                <a:spcPts val="34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r>
              <a:rPr lang="en-US" dirty="0"/>
              <a:t> – </a:t>
            </a:r>
            <a:r>
              <a:rPr lang="en-US" dirty="0" smtClean="0"/>
              <a:t>chain the current </a:t>
            </a:r>
            <a:r>
              <a:rPr lang="en-US" dirty="0"/>
              <a:t>rule with the next</a:t>
            </a:r>
          </a:p>
          <a:p>
            <a:pPr lvl="1">
              <a:lnSpc>
                <a:spcPts val="3400"/>
              </a:lnSpc>
            </a:pPr>
            <a:r>
              <a:rPr lang="en-US" dirty="0"/>
              <a:t>If not matched, skips the chained </a:t>
            </a:r>
            <a:r>
              <a:rPr lang="en-US" dirty="0" smtClean="0"/>
              <a:t>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1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Rewriting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914400"/>
            <a:ext cx="10943998" cy="5668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RewriteEngine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Rewrite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directories to index files</a:t>
            </a:r>
          </a:p>
          <a:p>
            <a:pPr>
              <a:lnSpc>
                <a:spcPts val="25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 ^(.*)/$ $1/index.html</a:t>
            </a:r>
          </a:p>
          <a:p>
            <a:pPr>
              <a:lnSpc>
                <a:spcPts val="2500"/>
              </a:lnSpc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Send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 html files to the template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</a:t>
            </a: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so the URLs are friendly</a:t>
            </a: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^(.*).html$ /template.php?page=$1</a:t>
            </a:r>
          </a:p>
          <a:p>
            <a:pPr>
              <a:lnSpc>
                <a:spcPts val="2500"/>
              </a:lnSpc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Generate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human validation image</a:t>
            </a:r>
          </a:p>
          <a:p>
            <a:pPr>
              <a:lnSpc>
                <a:spcPts val="25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 ^captcha.gif$ /captcha_gen.php</a:t>
            </a:r>
          </a:p>
          <a:p>
            <a:pPr>
              <a:lnSpc>
                <a:spcPts val="2500"/>
              </a:lnSpc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Stream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videos</a:t>
            </a:r>
          </a:p>
          <a:p>
            <a:pPr>
              <a:lnSpc>
                <a:spcPts val="25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 ^/(.{10}).swf$ /stream.php?vid=$1</a:t>
            </a:r>
          </a:p>
          <a:p>
            <a:pPr>
              <a:lnSpc>
                <a:spcPts val="2500"/>
              </a:lnSpc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Rewrite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URLs</a:t>
            </a:r>
          </a:p>
          <a:p>
            <a:pPr>
              <a:lnSpc>
                <a:spcPts val="25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 ^/products/(.*)/(.*).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html$             	/product.php?category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=$1&amp;product=$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onsolas" panose="020B0609020204030204" pitchFamily="49" charset="0"/>
              </a:rPr>
              <a:t>RewriteCond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628398"/>
            <a:ext cx="11804822" cy="401040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RewriteCond</a:t>
            </a:r>
            <a:r>
              <a:rPr lang="en-US" dirty="0"/>
              <a:t> directive defines a rule condition</a:t>
            </a:r>
          </a:p>
          <a:p>
            <a:pPr lvl="1"/>
            <a:r>
              <a:rPr lang="en-US" dirty="0"/>
              <a:t>Used to match HTTP headers, connection and request properties, server settings, system properties, etc.</a:t>
            </a:r>
          </a:p>
          <a:p>
            <a:pPr lvl="1"/>
            <a:r>
              <a:rPr lang="en-US" dirty="0"/>
              <a:t>One or more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RewriteCond</a:t>
            </a:r>
            <a:r>
              <a:rPr lang="en-US" dirty="0"/>
              <a:t> directives can precede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RewriteRule</a:t>
            </a:r>
            <a:r>
              <a:rPr lang="en-US" dirty="0"/>
              <a:t> directive</a:t>
            </a:r>
          </a:p>
          <a:p>
            <a:pPr lvl="2"/>
            <a:r>
              <a:rPr lang="en-US" dirty="0"/>
              <a:t>All </a:t>
            </a:r>
            <a:r>
              <a:rPr lang="en-US" dirty="0" smtClean="0"/>
              <a:t>conditions must </a:t>
            </a:r>
            <a:r>
              <a:rPr lang="en-US" dirty="0"/>
              <a:t>match to rewrite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7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RewriteCond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1447800"/>
            <a:ext cx="10943998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Mozilla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 special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RewriteCond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${HTTP_USER_AGENT} ^Mozilla.*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^/index.html$ 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index.mozilla.php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Internal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network special home page</a:t>
            </a: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Use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the 10.0 and 192.168 networks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RewriteCond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%{REMOTE_HOST} ^10.0.*$ [OR]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RewriteCond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%{REMOTE_HOST} ^192.168.*$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^/index.html$ /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index.internal.php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Only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authenticated user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admin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RewriteCond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%{REQUEST_METHOD} ^HEAD$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RewriteCond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%{REMOTE_USER} ^admin$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RewriteRule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.* $1 [F] # Force forbidden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MySQL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5000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my.ini</a:t>
            </a:r>
            <a:r>
              <a:rPr lang="en-US" dirty="0" smtClean="0"/>
              <a:t> file</a:t>
            </a:r>
            <a:r>
              <a:rPr lang="en-US" dirty="0"/>
              <a:t>s</a:t>
            </a:r>
          </a:p>
        </p:txBody>
      </p:sp>
      <p:pic>
        <p:nvPicPr>
          <p:cNvPr id="2050" name="Picture 2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990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MySQL Settings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676400"/>
            <a:ext cx="11804822" cy="4162802"/>
          </a:xfrm>
        </p:spPr>
        <p:txBody>
          <a:bodyPr>
            <a:normAutofit/>
          </a:bodyPr>
          <a:lstStyle/>
          <a:p>
            <a:r>
              <a:rPr lang="en-US" dirty="0"/>
              <a:t>MySQL settings are in </a:t>
            </a:r>
            <a:r>
              <a:rPr lang="en-US" dirty="0" smtClean="0"/>
              <a:t>the following files:</a:t>
            </a:r>
            <a:endParaRPr lang="en-US" dirty="0"/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my.ini</a:t>
            </a:r>
          </a:p>
          <a:p>
            <a:r>
              <a:rPr lang="en-US" dirty="0"/>
              <a:t>Split into sections</a:t>
            </a:r>
          </a:p>
          <a:p>
            <a:pPr lvl="1"/>
            <a:r>
              <a:rPr lang="en-US" dirty="0"/>
              <a:t>Section name is defined in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Settings are in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/>
              <a:t> </a:t>
            </a:r>
            <a:r>
              <a:rPr lang="en-US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502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Settings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48650"/>
              </p:ext>
            </p:extLst>
          </p:nvPr>
        </p:nvGraphicFramePr>
        <p:xfrm>
          <a:off x="436716" y="2438400"/>
          <a:ext cx="11296496" cy="2106168"/>
        </p:xfrm>
        <a:graphic>
          <a:graphicData uri="http://schemas.openxmlformats.org/drawingml/2006/table">
            <a:tbl>
              <a:tblPr/>
              <a:tblGrid>
                <a:gridCol w="3752696"/>
                <a:gridCol w="7543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Setting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connection port (usually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3306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); passed to all clients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bind-address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interfaces to listen on; for security reasons this is usually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127.0.0.1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(allows only local connections)</a:t>
                      </a:r>
                      <a:endParaRPr lang="bg-BG" dirty="0"/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settings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01128"/>
              </p:ext>
            </p:extLst>
          </p:nvPr>
        </p:nvGraphicFramePr>
        <p:xfrm>
          <a:off x="436716" y="2420112"/>
          <a:ext cx="11372696" cy="3294888"/>
        </p:xfrm>
        <a:graphic>
          <a:graphicData uri="http://schemas.openxmlformats.org/drawingml/2006/table">
            <a:tbl>
              <a:tblPr/>
              <a:tblGrid>
                <a:gridCol w="3343882"/>
                <a:gridCol w="802881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Setting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key_buffer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Size of the cache buffer for primary and foreign keys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join_buffer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cache buffer for matching fields from two tables; increase if multiple joins in one query are used often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sort_buffer_size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buffer for sorting; increase when sorting too many rows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thread_cache_size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cache for each thread; increase when running nultiple queries on the same tables in a single script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077686"/>
            <a:ext cx="11804822" cy="1132114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dirty="0" smtClean="0"/>
              <a:t>Fine tuning of MySQL is done in the </a:t>
            </a:r>
            <a:r>
              <a:rPr lang="en-US" dirty="0" err="1" smtClean="0"/>
              <a:t>mysqld</a:t>
            </a:r>
            <a:r>
              <a:rPr lang="en-US" dirty="0" smtClean="0"/>
              <a:t> section</a:t>
            </a:r>
          </a:p>
          <a:p>
            <a:pPr lvl="1">
              <a:lnSpc>
                <a:spcPts val="3100"/>
              </a:lnSpc>
            </a:pPr>
            <a:r>
              <a:rPr lang="en-US" dirty="0" smtClean="0"/>
              <a:t>Defines memory usages for buffers and connections</a:t>
            </a:r>
          </a:p>
        </p:txBody>
      </p:sp>
    </p:spTree>
    <p:extLst>
      <p:ext uri="{BB962C8B-B14F-4D97-AF65-F5344CB8AC3E}">
        <p14:creationId xmlns:p14="http://schemas.microsoft.com/office/powerpoint/2010/main" val="20564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settings (2)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51536"/>
              </p:ext>
            </p:extLst>
          </p:nvPr>
        </p:nvGraphicFramePr>
        <p:xfrm>
          <a:off x="436716" y="1920240"/>
          <a:ext cx="11372696" cy="3642360"/>
        </p:xfrm>
        <a:graphic>
          <a:graphicData uri="http://schemas.openxmlformats.org/drawingml/2006/table">
            <a:tbl>
              <a:tblPr/>
              <a:tblGrid>
                <a:gridCol w="3343882"/>
                <a:gridCol w="802881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Setting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table_cache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per-table cache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thread-concurrency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level of threads; supposed to affect only Solaris platforms (but works well on Linux); set to double the number of CPU cores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wait_timeout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seconds to wait before closing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wait_interactive_timeout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the server waits for a persistent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Tuning –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570" y="1219200"/>
            <a:ext cx="11804822" cy="1143000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en-US" dirty="0"/>
              <a:t>Always play around with the settings, testing with benchmarks</a:t>
            </a:r>
          </a:p>
          <a:p>
            <a:pPr lvl="1">
              <a:lnSpc>
                <a:spcPts val="3400"/>
              </a:lnSpc>
            </a:pPr>
            <a:r>
              <a:rPr lang="en-US" dirty="0"/>
              <a:t>Apache Benchmark (AB)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397039"/>
            <a:ext cx="109439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key_buffer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250M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max_allowed_packet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= 16M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thread_stack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= 128K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thread_cache_size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= 128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max_connections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= 1000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table_cache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6000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thread_concurrency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= 16</a:t>
            </a:r>
          </a:p>
          <a:p>
            <a:pPr>
              <a:lnSpc>
                <a:spcPts val="2700"/>
              </a:lnSpc>
            </a:pP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wait_timeout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= 100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interactive_timeout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= 100</a:t>
            </a:r>
          </a:p>
          <a:p>
            <a:pPr>
              <a:lnSpc>
                <a:spcPts val="2700"/>
              </a:lnSpc>
            </a:pP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connect_timeout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02698"/>
              </p:ext>
            </p:extLst>
          </p:nvPr>
        </p:nvGraphicFramePr>
        <p:xfrm>
          <a:off x="379412" y="1447800"/>
          <a:ext cx="11430000" cy="4520184"/>
        </p:xfrm>
        <a:graphic>
          <a:graphicData uri="http://schemas.openxmlformats.org/drawingml/2006/table">
            <a:tbl>
              <a:tblPr/>
              <a:tblGrid>
                <a:gridCol w="3343882"/>
                <a:gridCol w="1481364"/>
                <a:gridCol w="660475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14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number of significant digits displayed in floating-point numbers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expose_php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Include X-Powered-By: PHP/&lt;version&gt; HTTP header in responses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disable_functions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comma-separated list of which functions should not be available at runtime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disable_classes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comma-separated list of which classes should not be available at runtime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Tuning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814" y="1960437"/>
            <a:ext cx="10943998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join_buffer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2M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sort_buffer_size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= 2M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read_buffer_size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= 2M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read_rnd_buffer_size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 768K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myisam_sort_buffer_size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64M</a:t>
            </a:r>
          </a:p>
          <a:p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query_cache_limit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= 4M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query_cache_size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= 128M</a:t>
            </a:r>
          </a:p>
          <a:p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query_cache_type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= 1</a:t>
            </a:r>
            <a:endParaRPr lang="bg-BG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from changing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my.ini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284514"/>
            <a:ext cx="11277600" cy="4953000"/>
          </a:xfrm>
        </p:spPr>
      </p:pic>
    </p:spTree>
    <p:extLst>
      <p:ext uri="{BB962C8B-B14F-4D97-AF65-F5344CB8AC3E}">
        <p14:creationId xmlns:p14="http://schemas.microsoft.com/office/powerpoint/2010/main" val="18915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from changing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my.ini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" y="1295400"/>
            <a:ext cx="11272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Settings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000" dirty="0" smtClean="0"/>
              <a:t> file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Apache Settings</a:t>
            </a:r>
          </a:p>
          <a:p>
            <a:pPr lvl="1">
              <a:lnSpc>
                <a:spcPct val="100000"/>
              </a:lnSpc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000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Virtual hosts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Modules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MySQL Settings</a:t>
            </a:r>
          </a:p>
          <a:p>
            <a:pPr lvl="1">
              <a:lnSpc>
                <a:spcPct val="100000"/>
              </a:lnSpc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000" dirty="0" smtClean="0"/>
              <a:t> / 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my.ini</a:t>
            </a:r>
            <a:r>
              <a:rPr lang="en-US" sz="3000" dirty="0" smtClean="0"/>
              <a:t> files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Fine tuning and performance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4478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Advanced PHP, Apache, and MySQL Settings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06176"/>
              </p:ext>
            </p:extLst>
          </p:nvPr>
        </p:nvGraphicFramePr>
        <p:xfrm>
          <a:off x="303212" y="990600"/>
          <a:ext cx="11582400" cy="5562600"/>
        </p:xfrm>
        <a:graphic>
          <a:graphicData uri="http://schemas.openxmlformats.org/drawingml/2006/table">
            <a:tbl>
              <a:tblPr/>
              <a:tblGrid>
                <a:gridCol w="3343882"/>
                <a:gridCol w="2334232"/>
                <a:gridCol w="590428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track_vars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Whether or not the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EGPCS ($_ENV, $_GET, $_POST, $_COOKIE, $_SERVER) arrays will be available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register_globals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(Removed in PHP 5.4.0)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to register the EGPCS arrays as global variables (e. g.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$_GET[“name”]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become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$name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variables_order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“EGPCS”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order in which to register the global EGPCS arrays (“GP” means that only $_GET and $_POST will be available)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default_mimetype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“text/html”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MIME type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1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4712"/>
              </p:ext>
            </p:extLst>
          </p:nvPr>
        </p:nvGraphicFramePr>
        <p:xfrm>
          <a:off x="303212" y="1929384"/>
          <a:ext cx="11582400" cy="2947416"/>
        </p:xfrm>
        <a:graphic>
          <a:graphicData uri="http://schemas.openxmlformats.org/drawingml/2006/table">
            <a:tbl>
              <a:tblPr/>
              <a:tblGrid>
                <a:gridCol w="3680432"/>
                <a:gridCol w="2334232"/>
                <a:gridCol w="55677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file_uploads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Whether or not to allow file uploads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upload_tmp_dir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temporary directory to store files at the server during upload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max_file_uploads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number of files allowed to be uploaded at the same time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Directories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61019"/>
              </p:ext>
            </p:extLst>
          </p:nvPr>
        </p:nvGraphicFramePr>
        <p:xfrm>
          <a:off x="303212" y="990600"/>
          <a:ext cx="11582400" cy="5471160"/>
        </p:xfrm>
        <a:graphic>
          <a:graphicData uri="http://schemas.openxmlformats.org/drawingml/2006/table">
            <a:tbl>
              <a:tblPr/>
              <a:tblGrid>
                <a:gridCol w="3680432"/>
                <a:gridCol w="3848707"/>
                <a:gridCol w="4053261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include_path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“.;path/to/php/pear”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path where functions like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include()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and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require()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look for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open_basedir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only base directory (and all its subdirectories) which are accessible to PHP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doc_root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PHP’s “root directory” on the server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extension_dir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“path/to/php”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path where PHP should look for dynamically loadable extensions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1689"/>
              </p:ext>
            </p:extLst>
          </p:nvPr>
        </p:nvGraphicFramePr>
        <p:xfrm>
          <a:off x="303212" y="1909354"/>
          <a:ext cx="11430000" cy="3642360"/>
        </p:xfrm>
        <a:graphic>
          <a:graphicData uri="http://schemas.openxmlformats.org/drawingml/2006/table">
            <a:tbl>
              <a:tblPr/>
              <a:tblGrid>
                <a:gridCol w="3680432"/>
                <a:gridCol w="1481364"/>
                <a:gridCol w="626820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output_buffering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“4M”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How much output should be kept before pushing it to the client (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for unlimited buffer side, integer value for buffer size)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implicit_flush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or not to flush the output buffer after each block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Maximum execution time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memory_limit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“128M”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Maximum memory (in bytes) that a script is allowed to allocate (-1 for no memory limit)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4064</Words>
  <Application>Microsoft Office PowerPoint</Application>
  <PresentationFormat>Custom</PresentationFormat>
  <Paragraphs>764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Advanced PHP, Apache, and MySQL Settings</vt:lpstr>
      <vt:lpstr>Table of Contents</vt:lpstr>
      <vt:lpstr>PHP Settings</vt:lpstr>
      <vt:lpstr>PHP Settings</vt:lpstr>
      <vt:lpstr>Language Settings</vt:lpstr>
      <vt:lpstr>Data Handling Settings</vt:lpstr>
      <vt:lpstr>File Upload Settings</vt:lpstr>
      <vt:lpstr>Paths and Directories</vt:lpstr>
      <vt:lpstr>Other Settings</vt:lpstr>
      <vt:lpstr>Changing Settings at Runtime</vt:lpstr>
      <vt:lpstr>Apache Settings</vt:lpstr>
      <vt:lpstr>Apache Settings</vt:lpstr>
      <vt:lpstr>Prefork vs. Worker</vt:lpstr>
      <vt:lpstr>Apache Modules</vt:lpstr>
      <vt:lpstr>Connection Settings</vt:lpstr>
      <vt:lpstr>Log Settings</vt:lpstr>
      <vt:lpstr>Other Settings</vt:lpstr>
      <vt:lpstr>Virtual Hosts</vt:lpstr>
      <vt:lpstr>Virtual Host Example</vt:lpstr>
      <vt:lpstr>Virtual Host Example (2)</vt:lpstr>
      <vt:lpstr>Location Directive</vt:lpstr>
      <vt:lpstr>Directory Directive</vt:lpstr>
      <vt:lpstr>Deny and Allow</vt:lpstr>
      <vt:lpstr>Deny and Allow – Examples</vt:lpstr>
      <vt:lpstr>The Options Directive</vt:lpstr>
      <vt:lpstr>The Options Directive (2)</vt:lpstr>
      <vt:lpstr>Setting up a Virtual Host – Example</vt:lpstr>
      <vt:lpstr>Using HTTPS</vt:lpstr>
      <vt:lpstr>Configuring HTTPS</vt:lpstr>
      <vt:lpstr>Configuring HTTPS – Example</vt:lpstr>
      <vt:lpstr>HTTP Authentication</vt:lpstr>
      <vt:lpstr>mod_auth Directives</vt:lpstr>
      <vt:lpstr>Require Directive</vt:lpstr>
      <vt:lpstr>The htpasswd Tool</vt:lpstr>
      <vt:lpstr>Authentication – Example</vt:lpstr>
      <vt:lpstr>Using .htaccess</vt:lpstr>
      <vt:lpstr>Example .htaccess</vt:lpstr>
      <vt:lpstr>mod_rewrite</vt:lpstr>
      <vt:lpstr>Rewriting Directives</vt:lpstr>
      <vt:lpstr>RewriteRule Flags</vt:lpstr>
      <vt:lpstr>URL Rewriting – Example</vt:lpstr>
      <vt:lpstr>RewriteCond</vt:lpstr>
      <vt:lpstr>RewriteCond – Example</vt:lpstr>
      <vt:lpstr>MySQL Settings</vt:lpstr>
      <vt:lpstr>MySQL Settings</vt:lpstr>
      <vt:lpstr>Network Settings</vt:lpstr>
      <vt:lpstr>Fine tuning settings</vt:lpstr>
      <vt:lpstr>Fine tuning settings (2)</vt:lpstr>
      <vt:lpstr>MySQL Tuning – Example</vt:lpstr>
      <vt:lpstr>MySQL Tuning – Example (2)</vt:lpstr>
      <vt:lpstr>Result from changing my.cnf / my.ini files</vt:lpstr>
      <vt:lpstr>Result from changing my.cnf / my.ini files</vt:lpstr>
      <vt:lpstr>Summary</vt:lpstr>
      <vt:lpstr>Advanced PHP, Apache, and MySQL Settings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2014-07-22T14:32:33Z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