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276" r:id="rId4"/>
    <p:sldId id="353" r:id="rId5"/>
    <p:sldId id="389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3" r:id="rId14"/>
    <p:sldId id="402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7" r:id="rId40"/>
    <p:sldId id="429" r:id="rId41"/>
    <p:sldId id="430" r:id="rId42"/>
    <p:sldId id="431" r:id="rId43"/>
    <p:sldId id="432" r:id="rId44"/>
    <p:sldId id="433" r:id="rId45"/>
    <p:sldId id="434" r:id="rId46"/>
    <p:sldId id="349" r:id="rId47"/>
    <p:sldId id="351" r:id="rId48"/>
    <p:sldId id="352" r:id="rId49"/>
    <p:sldId id="393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31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1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1499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6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1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2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5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9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8868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142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52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43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10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8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7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73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64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9819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8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35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89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0404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10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1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37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9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1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42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2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56672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6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0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8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peshev.net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Files and Processes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Files, Directories, Permissions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www.officeassist.ca/images/j0305765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012858"/>
            <a:ext cx="4384421" cy="35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to a file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80390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Write the specified string to a file: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Works in a binary-safe manner</a:t>
            </a:r>
          </a:p>
          <a:p>
            <a:pPr lvl="1"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$resource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>
                <a:sym typeface="Wingdings" pitchFamily="2" charset="2"/>
              </a:rPr>
              <a:t>– </a:t>
            </a:r>
            <a:r>
              <a:rPr lang="en-US" noProof="1" smtClean="0">
                <a:sym typeface="Wingdings" pitchFamily="2" charset="2"/>
              </a:rPr>
              <a:t>a pointer to a file</a:t>
            </a:r>
          </a:p>
          <a:p>
            <a:pPr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$string</a:t>
            </a:r>
            <a:r>
              <a:rPr lang="en-US" noProof="1" smtClean="0">
                <a:sym typeface="Wingdings" pitchFamily="2" charset="2"/>
              </a:rPr>
              <a:t> – the contents to write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$length</a:t>
            </a:r>
            <a:r>
              <a:rPr lang="en-US" noProof="1" smtClean="0">
                <a:sym typeface="Wingdings" pitchFamily="2" charset="2"/>
              </a:rPr>
              <a:t> – optional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the number of bytes to write</a:t>
            </a: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1257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fwrite($resource, $string, $length)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to a file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295400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On success, the number of bytes written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Note that the file must be open in a proper mode for writing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Otherwise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fwrite()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will return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4495800"/>
            <a:ext cx="10943998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Example: clear a file and write “Hello World” to it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$file = fopen(“hello.txt”, “w”);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if($file)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fwrite($file, “Hello World”);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 a file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80389"/>
            <a:ext cx="11804822" cy="52410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Close a file, resource or a socket connection:</a:t>
            </a:r>
            <a:br>
              <a:rPr lang="en-US" noProof="1" smtClean="0">
                <a:sym typeface="Wingdings" pitchFamily="2" charset="2"/>
              </a:rPr>
            </a:br>
            <a:r>
              <a:rPr lang="en-US" noProof="1" smtClean="0">
                <a:sym typeface="Wingdings" pitchFamily="2" charset="2"/>
              </a:rPr>
              <a:t/>
            </a:r>
            <a:br>
              <a:rPr lang="en-US" noProof="1" smtClean="0">
                <a:sym typeface="Wingdings" pitchFamily="2" charset="2"/>
              </a:rPr>
            </a:b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$resource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>
                <a:sym typeface="Wingdings" pitchFamily="2" charset="2"/>
              </a:rPr>
              <a:t>– </a:t>
            </a:r>
            <a:r>
              <a:rPr lang="en-US" noProof="1" smtClean="0">
                <a:sym typeface="Wingdings" pitchFamily="2" charset="2"/>
              </a:rPr>
              <a:t>a pointer to the resource to close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On success,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true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Clears all locks to the resource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Changes made to a file may not be saved until it is closed</a:t>
            </a:r>
            <a:endParaRPr lang="en-US" noProof="1">
              <a:latin typeface="+mj-lt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814" y="22098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fclose($resource)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Basic Operations on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cache1.asset-cache.net/gc/71273473-pile-of-paperwork-in-files-gettyimages.jpg?v=1&amp;c=IWSAsset&amp;k=2&amp;d=tJX%2Bg9ux6%2BWtIcvBs370brzcvZaVBq0MF61G1sbBAQw%3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4611" y="1047749"/>
            <a:ext cx="4267201" cy="3676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entire file at once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327990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Read an entire stream: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Read an entire file:</a:t>
            </a:r>
          </a:p>
          <a:p>
            <a:pPr lvl="1"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$filename</a:t>
            </a:r>
            <a:r>
              <a:rPr lang="en-US" b="1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,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$file_include_path</a:t>
            </a:r>
            <a:r>
              <a:rPr lang="en-US" b="1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,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$context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Like fopen()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9733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stream_get_contents($resource)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9784" y="3707560"/>
            <a:ext cx="10943998" cy="86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file_get_contents($filename, $file_include_path,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$context, $offset, $max_length)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entire file at once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219200"/>
            <a:ext cx="11804822" cy="512081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$offset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Specifies the start point of reading</a:t>
            </a:r>
          </a:p>
          <a:p>
            <a:pPr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$max_length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Specifies the maximum number of bytes to read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success, the read content as string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error,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825" y="5562600"/>
            <a:ext cx="10943998" cy="86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Example: display the contents of the file “text.txt”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file_get_contents(“text.txt”);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a string at once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04190"/>
            <a:ext cx="11804822" cy="5149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Open a file, write the data, and close it:</a:t>
            </a:r>
            <a:endParaRPr lang="en-US" noProof="1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$filename</a:t>
            </a:r>
            <a:r>
              <a:rPr lang="en-US" b="1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,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$context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Like fopen() parameters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$data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The string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1257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file_put_contents($filename, $data, $flags, $context)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a string at once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23190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$flags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 – one or more of the following: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FILE_USE_INCLUDE_PATH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FILE_APPEND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LOCK_EX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Combining flags – bitwise OR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On success, the number of bytes written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noProof="1" smtClean="0">
              <a:latin typeface="+mj-lt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58595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file_put_contents(“hello.txt”, “Hello World”)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URL resources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04190"/>
            <a:ext cx="11804822" cy="5149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We can download files given as URLs with the same functions:</a:t>
            </a:r>
            <a:endParaRPr lang="en-US" noProof="1" smtClean="0"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170671"/>
            <a:ext cx="10943998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Example: Read and display the contents of the SoftUni site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$file = fopen(“http://softuni.bg”, “r”);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$content = “”;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while(!feof($file))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$content .= fread($file, 512);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fclose($file);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$content;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reading and writing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47799"/>
            <a:ext cx="11804822" cy="495300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PHP also has the C-style functions:</a:t>
            </a:r>
          </a:p>
          <a:p>
            <a:pPr lvl="1"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fscanf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fprintf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Read / write data parsed according to a format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fgets</a:t>
            </a:r>
            <a:r>
              <a:rPr lang="en-US" noProof="1">
                <a:latin typeface="+mj-lt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fputs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Read / write entire line from / to file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fgetc</a:t>
            </a:r>
            <a:r>
              <a:rPr lang="en-US" noProof="1">
                <a:latin typeface="+mj-lt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fputc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Read / write single character from / 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337020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724867"/>
            <a:ext cx="11804822" cy="459973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Working with Files. Opening, Reading, Writing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Directories. Working with the File </a:t>
            </a:r>
            <a:r>
              <a:rPr lang="en-US" dirty="0" smtClean="0"/>
              <a:t>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Permissions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Accessing External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1242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reading and writing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447800"/>
            <a:ext cx="11804822" cy="3200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PHP also has the C-style functions: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fseek</a:t>
            </a: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ftell</a:t>
            </a:r>
          </a:p>
          <a:p>
            <a:pPr lvl="2">
              <a:lnSpc>
                <a:spcPts val="3600"/>
              </a:lnSpc>
            </a:pP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Get / set the position of the internal file pointer</a:t>
            </a:r>
          </a:p>
          <a:p>
            <a:pPr lvl="1"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rewind</a:t>
            </a:r>
          </a:p>
          <a:p>
            <a:pPr lvl="2">
              <a:lnSpc>
                <a:spcPts val="3600"/>
              </a:lnSpc>
            </a:pP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Set the file pointer at the 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beginning</a:t>
            </a:r>
            <a:endParaRPr lang="en-US" noProof="1"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Advanced Operations on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icons.iconarchive.com/icons/treetog/junior/256/folder-tool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990600"/>
            <a:ext cx="3735388" cy="37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Working with the File System</a:t>
            </a:r>
            <a:endParaRPr lang="en-US" dirty="0"/>
          </a:p>
        </p:txBody>
      </p:sp>
      <p:pic>
        <p:nvPicPr>
          <p:cNvPr id="4098" name="Picture 2" descr="http://icons.iconarchive.com/icons/shek0101/blue/256/blue-fold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69" y="914400"/>
            <a:ext cx="3777343" cy="37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5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Listing files in a directory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List items in a directory according to a pattern:</a:t>
            </a:r>
            <a:endParaRPr lang="en-US" noProof="1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$pattern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Specified in a OS-dependent way</a:t>
            </a:r>
          </a:p>
          <a:p>
            <a:pPr>
              <a:lnSpc>
                <a:spcPts val="36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$flags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– some of the flags that apply are: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GLOB_ONLYDIR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– list only directories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GLOB_NOSORT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– return the items without sorting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GLOB_NOESCAPE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– backslashes in pattern are not considered esaping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657639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glob($pattern, $flags)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Listing files in a directory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981200"/>
            <a:ext cx="11804822" cy="2057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success, an array representing the items in the directory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4146394"/>
            <a:ext cx="10943998" cy="1187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foreach(glob(“*.txt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”)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$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file)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$file . “: ” . filesize($file);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Listing files in a directory (3)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 safer alternative to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glob</a:t>
            </a:r>
            <a:r>
              <a:rPr lang="en-US" noProof="1" smtClean="0">
                <a:sym typeface="Wingdings" pitchFamily="2" charset="2"/>
              </a:rPr>
              <a:t> –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opendir</a:t>
            </a:r>
            <a:r>
              <a:rPr lang="en-US" noProof="1" smtClean="0">
                <a:sym typeface="Wingdings" pitchFamily="2" charset="2"/>
              </a:rPr>
              <a:t> /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readdir</a:t>
            </a:r>
            <a:r>
              <a:rPr lang="en-US" noProof="1" smtClean="0">
                <a:sym typeface="Wingdings" pitchFamily="2" charset="2"/>
              </a:rPr>
              <a:t> /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closedir</a:t>
            </a:r>
          </a:p>
          <a:p>
            <a:pPr lvl="1"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glob</a:t>
            </a:r>
            <a:r>
              <a:rPr lang="en-US" noProof="1" smtClean="0">
                <a:sym typeface="Wingdings" pitchFamily="2" charset="2"/>
              </a:rPr>
              <a:t> may allow shell injection 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Open directory handle to be used in subsequent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readdir()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calls:</a:t>
            </a:r>
          </a:p>
          <a:p>
            <a:pPr marL="0" indent="0">
              <a:lnSpc>
                <a:spcPts val="3600"/>
              </a:lnSpc>
              <a:buNone/>
            </a:pPr>
            <a:endParaRPr lang="en-US" noProof="1" smtClean="0">
              <a:latin typeface="+mj-lt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Read next item in the directory:</a:t>
            </a:r>
          </a:p>
          <a:p>
            <a:pPr>
              <a:lnSpc>
                <a:spcPts val="3600"/>
              </a:lnSpc>
            </a:pPr>
            <a:endParaRPr lang="en-US" noProof="1">
              <a:latin typeface="+mj-lt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Close the directory handle: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33449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opendir($path, $context)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898" y="4553239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readdir($dir_handle)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98" y="57912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closedir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($dir_handle)</a:t>
            </a:r>
          </a:p>
        </p:txBody>
      </p:sp>
    </p:spTree>
    <p:extLst>
      <p:ext uri="{BB962C8B-B14F-4D97-AF65-F5344CB8AC3E}">
        <p14:creationId xmlns:p14="http://schemas.microsoft.com/office/powerpoint/2010/main" val="27597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directory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Create a new directory:</a:t>
            </a:r>
            <a:endParaRPr lang="en-US" noProof="1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$path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The new directory path and name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$mode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Specify the directory permissions (0777 by default)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Ignored on Windows</a:t>
            </a:r>
            <a:endParaRPr lang="en-US" noProof="1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$recursive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If true, create all subdirectories if they do not exist yet</a:t>
            </a:r>
            <a:endParaRPr lang="en-US" noProof="1"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657639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mkdir($path, $mode, $recursive, $context)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functions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Check if a file / directory exists:</a:t>
            </a:r>
            <a:br>
              <a:rPr lang="en-US" noProof="1" smtClean="0">
                <a:cs typeface="Consolas" panose="020B0609020204030204" pitchFamily="49" charset="0"/>
                <a:sym typeface="Wingdings" pitchFamily="2" charset="2"/>
              </a:rPr>
            </a:br>
            <a:endParaRPr lang="en-US" noProof="1" smtClean="0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Copy file / directory</a:t>
            </a:r>
            <a:br>
              <a:rPr lang="en-US" noProof="1" smtClean="0">
                <a:cs typeface="Consolas" panose="020B0609020204030204" pitchFamily="49" charset="0"/>
                <a:sym typeface="Wingdings" pitchFamily="2" charset="2"/>
              </a:rPr>
            </a:br>
            <a:endParaRPr lang="en-US" noProof="1" smtClean="0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Rename file / directory (also used for moving):</a:t>
            </a:r>
            <a:br>
              <a:rPr lang="en-US" noProof="1" smtClean="0">
                <a:cs typeface="Consolas" panose="020B0609020204030204" pitchFamily="49" charset="0"/>
                <a:sym typeface="Wingdings" pitchFamily="2" charset="2"/>
              </a:rPr>
            </a:br>
            <a:endParaRPr lang="en-US" noProof="1" smtClean="0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Delete file:</a:t>
            </a:r>
            <a:br>
              <a:rPr lang="en-US" noProof="1" smtClean="0">
                <a:cs typeface="Consolas" panose="020B0609020204030204" pitchFamily="49" charset="0"/>
                <a:sym typeface="Wingdings" pitchFamily="2" charset="2"/>
              </a:rPr>
            </a:br>
            <a:endParaRPr lang="en-US" noProof="1" smtClean="0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Delete directory:</a:t>
            </a:r>
            <a:endParaRPr lang="en-US" noProof="1"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6002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mkdir($path, $mode, $recursive, $context)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814" y="264523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copy($source, $destination)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96" y="372291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rename($old_name, $new_name)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296" y="478971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6814" y="58674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rmdir($dirname)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handling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486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Given the full path, get only the file name portion (without the directory parts):</a:t>
            </a:r>
          </a:p>
          <a:p>
            <a:pPr marL="0" indent="0">
              <a:lnSpc>
                <a:spcPts val="3600"/>
              </a:lnSpc>
              <a:buNone/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>
                <a:sym typeface="Wingdings" pitchFamily="2" charset="2"/>
              </a:rPr>
              <a:t>Given the full path, get only the </a:t>
            </a:r>
            <a:r>
              <a:rPr lang="en-US" noProof="1" smtClean="0">
                <a:sym typeface="Wingdings" pitchFamily="2" charset="2"/>
              </a:rPr>
              <a:t>directory parts (without </a:t>
            </a:r>
            <a:r>
              <a:rPr lang="en-US" noProof="1">
                <a:sym typeface="Wingdings" pitchFamily="2" charset="2"/>
              </a:rPr>
              <a:t>the </a:t>
            </a:r>
            <a:r>
              <a:rPr lang="en-US" noProof="1" smtClean="0">
                <a:sym typeface="Wingdings" pitchFamily="2" charset="2"/>
              </a:rPr>
              <a:t>file name):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1336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basename($filename)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4" y="38021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dirname($filename)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6814" y="4832194"/>
            <a:ext cx="109439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Example: Show the file and directories of a given path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$path = “home/avatar/file.txt”;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basename($path); // temp.txt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dirname($path);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home/avatar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Directories and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cons.iconarchive.com/icons/cornmanthe3rd/plex/512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85" y="774172"/>
            <a:ext cx="3797827" cy="379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Opening, Reading, and Writing</a:t>
            </a:r>
            <a:endParaRPr lang="en-US" dirty="0"/>
          </a:p>
        </p:txBody>
      </p:sp>
      <p:pic>
        <p:nvPicPr>
          <p:cNvPr id="2054" name="Picture 6" descr="https://cdn1.iconfinder.com/data/icons/Pry_Black_png/256/Documents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685800"/>
            <a:ext cx="4408488" cy="44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Reading, writing, and Executing Rights</a:t>
            </a:r>
            <a:endParaRPr lang="en-US" dirty="0"/>
          </a:p>
        </p:txBody>
      </p:sp>
      <p:pic>
        <p:nvPicPr>
          <p:cNvPr id="6146" name="Picture 2" descr="http://icons.iconarchive.com/icons/iconshock/cms/256/user-logi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4" y="1143000"/>
            <a:ext cx="3343502" cy="33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Permissions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990600"/>
            <a:ext cx="11804822" cy="5867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Linux permissions are defined at three levels – owner, group, and others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Each folder / file has owner and group IDs</a:t>
            </a:r>
          </a:p>
          <a:p>
            <a:pPr lvl="1">
              <a:lnSpc>
                <a:spcPts val="3300"/>
              </a:lnSpc>
            </a:pPr>
            <a:r>
              <a:rPr lang="en-US" dirty="0"/>
              <a:t>Read, write and execute rights are assigned for owner, group and other users separately</a:t>
            </a:r>
          </a:p>
          <a:p>
            <a:pPr lvl="1">
              <a:lnSpc>
                <a:spcPts val="3300"/>
              </a:lnSpc>
            </a:pPr>
            <a:r>
              <a:rPr lang="en-US" dirty="0"/>
              <a:t>In binary the rights are presented as 3 by 3 </a:t>
            </a:r>
            <a:r>
              <a:rPr lang="en-US" dirty="0" smtClean="0"/>
              <a:t>bits</a:t>
            </a:r>
            <a:endParaRPr lang="en-US" dirty="0"/>
          </a:p>
          <a:p>
            <a:pPr lvl="2">
              <a:lnSpc>
                <a:spcPts val="3300"/>
              </a:lnSpc>
            </a:pPr>
            <a:r>
              <a:rPr lang="en-US" sz="3200" dirty="0"/>
              <a:t>Usual decimal representation is set of 3 numbers from 0 to 7 (octal representation)</a:t>
            </a:r>
          </a:p>
          <a:p>
            <a:pPr lvl="2">
              <a:lnSpc>
                <a:spcPts val="33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Example:</a:t>
            </a:r>
            <a:r>
              <a:rPr lang="en-US" sz="3200" dirty="0"/>
              <a:t> 777 means full rights for </a:t>
            </a:r>
            <a:r>
              <a:rPr lang="en-US" sz="3200" dirty="0" smtClean="0"/>
              <a:t>everyone</a:t>
            </a:r>
            <a:endParaRPr lang="en-US" sz="3200" dirty="0"/>
          </a:p>
          <a:p>
            <a:pPr lvl="2">
              <a:lnSpc>
                <a:spcPts val="33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Example:</a:t>
            </a:r>
            <a:r>
              <a:rPr lang="en-US" sz="3200" dirty="0"/>
              <a:t> 760 means full rights for owner, read and write for group members, no access for the rest</a:t>
            </a:r>
            <a:endParaRPr lang="bg-BG" sz="3200" dirty="0"/>
          </a:p>
          <a:p>
            <a:pPr lvl="1"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permissions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371600"/>
            <a:ext cx="11804822" cy="48006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 the group / owner ID of the file / directory: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Get all permissions of the file / directory as an integer: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Including system file type – socket, link, directory, pipe, etc.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filegroup($filename)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27353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fileowner($filename)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9786" y="44117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fileperms($filename)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permissions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Change the group / owner ID of the file / directory: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Change the mode (permissions) of a file / directory: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$mode</a:t>
            </a:r>
            <a:r>
              <a:rPr lang="en-US" noProof="1" smtClean="0">
                <a:sym typeface="Wingdings" pitchFamily="2" charset="2"/>
              </a:rPr>
              <a:t> is specified as integer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To ensure proper work,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$mode</a:t>
            </a:r>
            <a:r>
              <a:rPr lang="en-US" noProof="1" smtClean="0">
                <a:sym typeface="Wingdings" pitchFamily="2" charset="2"/>
              </a:rPr>
              <a:t> should be given in octal mode </a:t>
            </a:r>
            <a:br>
              <a:rPr lang="en-US" noProof="1" smtClean="0">
                <a:sym typeface="Wingdings" pitchFamily="2" charset="2"/>
              </a:rPr>
            </a:br>
            <a:r>
              <a:rPr lang="en-US" noProof="1" smtClean="0">
                <a:sym typeface="Wingdings" pitchFamily="2" charset="2"/>
              </a:rPr>
              <a:t>(e. g. 0755)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9050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chgrp($filename, $group)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25829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chown($filename, $user)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9786" y="41910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chmod($filename, $mode)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permission checks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Check if PHP can access a file for reading / writing: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PHP scripts are usually executed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apache</a:t>
            </a:r>
            <a:r>
              <a:rPr lang="en-US" noProof="1" smtClean="0">
                <a:sym typeface="Wingdings" pitchFamily="2" charset="2"/>
              </a:rPr>
              <a:t> user and interit its rights, but not always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These functions check if the user that executes the script has access to the specified file</a:t>
            </a: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9050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is_readable($filename)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25829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is_writeable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($filename)</a:t>
            </a:r>
          </a:p>
        </p:txBody>
      </p:sp>
    </p:spTree>
    <p:extLst>
      <p:ext uri="{BB962C8B-B14F-4D97-AF65-F5344CB8AC3E}">
        <p14:creationId xmlns:p14="http://schemas.microsoft.com/office/powerpoint/2010/main" val="28950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icons.iconarchive.com/icons/musett/antares/256/Private-Folder-Blac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63" y="1127651"/>
            <a:ext cx="3444349" cy="34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Accessing External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36171" y="5633051"/>
            <a:ext cx="9958554" cy="692873"/>
          </a:xfrm>
        </p:spPr>
        <p:txBody>
          <a:bodyPr/>
          <a:lstStyle/>
          <a:p>
            <a:r>
              <a:rPr lang="en-US" dirty="0" smtClean="0"/>
              <a:t>Executing external commands through PHP</a:t>
            </a:r>
            <a:endParaRPr lang="en-US" dirty="0"/>
          </a:p>
        </p:txBody>
      </p:sp>
      <p:pic>
        <p:nvPicPr>
          <p:cNvPr id="8194" name="Picture 2" descr="https://cdn1.iconfinder.com/data/icons/DarkGlass_Reworked/128x128/apps/panel_settin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066800"/>
            <a:ext cx="3581398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0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processes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828800"/>
            <a:ext cx="11804822" cy="381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PHP </a:t>
            </a:r>
            <a:r>
              <a:rPr lang="en-US" dirty="0"/>
              <a:t>can start and communicate with other processes</a:t>
            </a:r>
          </a:p>
          <a:p>
            <a:pPr lvl="1">
              <a:defRPr/>
            </a:pPr>
            <a:r>
              <a:rPr lang="en-US" dirty="0"/>
              <a:t>Can start </a:t>
            </a:r>
            <a:r>
              <a:rPr lang="en-US" dirty="0" smtClean="0"/>
              <a:t>a process</a:t>
            </a:r>
            <a:r>
              <a:rPr lang="en-US" dirty="0"/>
              <a:t>, send to its input  stream and read </a:t>
            </a:r>
            <a:r>
              <a:rPr lang="en-US" dirty="0" smtClean="0"/>
              <a:t>output / error </a:t>
            </a:r>
            <a:r>
              <a:rPr lang="en-US" dirty="0"/>
              <a:t>data</a:t>
            </a:r>
          </a:p>
          <a:p>
            <a:pPr lvl="1">
              <a:defRPr/>
            </a:pPr>
            <a:r>
              <a:rPr lang="en-US" dirty="0"/>
              <a:t>The process inherits the permissions of the </a:t>
            </a:r>
            <a:r>
              <a:rPr lang="en-US" dirty="0" smtClean="0"/>
              <a:t>PHP / Apache </a:t>
            </a:r>
            <a:r>
              <a:rPr lang="en-US" dirty="0"/>
              <a:t>process, unless </a:t>
            </a:r>
            <a:r>
              <a:rPr lang="en-US" dirty="0" smtClean="0"/>
              <a:t>otherwise specified</a:t>
            </a:r>
            <a:endParaRPr lang="en-US" dirty="0"/>
          </a:p>
          <a:p>
            <a:pPr lvl="1">
              <a:defRPr/>
            </a:pPr>
            <a:r>
              <a:rPr lang="en-US" dirty="0"/>
              <a:t>Common use is sending email or processing uploaded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a program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Start a process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wait</a:t>
            </a:r>
            <a:r>
              <a:rPr lang="en-US" noProof="1" smtClean="0">
                <a:sym typeface="Wingdings" pitchFamily="2" charset="2"/>
              </a:rPr>
              <a:t> for it to finish:</a:t>
            </a:r>
          </a:p>
          <a:p>
            <a:pPr marL="0" indent="0">
              <a:lnSpc>
                <a:spcPts val="3600"/>
              </a:lnSpc>
              <a:buNone/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 the last line of output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$output</a:t>
            </a:r>
            <a:r>
              <a:rPr lang="en-US" noProof="1" smtClean="0">
                <a:sym typeface="Wingdings" pitchFamily="2" charset="2"/>
              </a:rPr>
              <a:t> – optional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Array that receives all output data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$return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>
                <a:sym typeface="Wingdings" pitchFamily="2" charset="2"/>
              </a:rPr>
              <a:t>– optional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Gets the return code of the process</a:t>
            </a:r>
            <a:endParaRPr lang="en-US" noProof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17526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exec($command, $output, $return)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6814" y="5460160"/>
            <a:ext cx="10943998" cy="86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$list = 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exec(“ls –l /”, $list);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a program through the shell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219200"/>
            <a:ext cx="11804822" cy="362128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Execute a program through the shell: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 the entire output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Like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exec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waits</a:t>
            </a:r>
            <a:r>
              <a:rPr lang="en-US" noProof="1" smtClean="0">
                <a:sym typeface="Wingdings" pitchFamily="2" charset="2"/>
              </a:rPr>
              <a:t> for the program to finish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1905000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shell_exec($command)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814" y="4396098"/>
            <a:ext cx="109439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$lines = shell_exec(“set”);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($lines as $line)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if(preg_match(“/BASH=(.*)/”, $line, $chunk))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echo $chunk[1];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a file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Open a file and return the associated resource: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noProof="1" smtClean="0">
                <a:sym typeface="Wingdings" pitchFamily="2" charset="2"/>
              </a:rPr>
              <a:t/>
            </a:r>
            <a:br>
              <a:rPr lang="en-US" noProof="1" smtClean="0">
                <a:sym typeface="Wingdings" pitchFamily="2" charset="2"/>
              </a:rPr>
            </a:b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$name</a:t>
            </a:r>
            <a:r>
              <a:rPr lang="en-US" noProof="1">
                <a:sym typeface="Wingdings" pitchFamily="2" charset="2"/>
              </a:rPr>
              <a:t> – </a:t>
            </a:r>
            <a:r>
              <a:rPr lang="en-US" noProof="1" smtClean="0">
                <a:sym typeface="Wingdings" pitchFamily="2" charset="2"/>
              </a:rPr>
              <a:t>the file to open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$mode</a:t>
            </a:r>
            <a:r>
              <a:rPr lang="en-US" noProof="1">
                <a:sym typeface="Wingdings" pitchFamily="2" charset="2"/>
              </a:rPr>
              <a:t> – </a:t>
            </a:r>
            <a:r>
              <a:rPr lang="en-US" noProof="1" smtClean="0">
                <a:sym typeface="Wingdings" pitchFamily="2" charset="2"/>
              </a:rPr>
              <a:t>the mode of file opening: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“w” </a:t>
            </a:r>
            <a:r>
              <a:rPr lang="en-US" dirty="0"/>
              <a:t>– open for writing, clear all content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“r” </a:t>
            </a:r>
            <a:r>
              <a:rPr lang="en-US" noProof="1">
                <a:sym typeface="Wingdings" pitchFamily="2" charset="2"/>
              </a:rPr>
              <a:t>– open for reading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“a” </a:t>
            </a:r>
            <a:r>
              <a:rPr lang="en-US" dirty="0"/>
              <a:t>– open for writing, keep content, append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“x” </a:t>
            </a:r>
            <a:r>
              <a:rPr lang="en-US" dirty="0"/>
              <a:t>– open new file for writing, if file exists – fail</a:t>
            </a: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9733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fopen($name, $mode, $use_include_path, $context)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processes and attaching pipes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2" y="1564778"/>
            <a:ext cx="11804822" cy="445502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Pipes are streams – one program writes on one end, another reads at the other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FIFO (First </a:t>
            </a:r>
            <a:r>
              <a:rPr lang="en-US" dirty="0" smtClean="0"/>
              <a:t>In</a:t>
            </a:r>
            <a:r>
              <a:rPr lang="en-US" dirty="0"/>
              <a:t>, </a:t>
            </a:r>
            <a:r>
              <a:rPr lang="en-US" dirty="0" smtClean="0"/>
              <a:t>First Out</a:t>
            </a:r>
            <a:r>
              <a:rPr lang="en-US" dirty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Each process has at least three pipes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2">
              <a:lnSpc>
                <a:spcPts val="3600"/>
              </a:lnSpc>
            </a:pPr>
            <a:r>
              <a:rPr lang="en-US" dirty="0"/>
              <a:t>Process reads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, writes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PHP can start process and define handlers for its pipes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Can define more pipes if needed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a process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94752"/>
            <a:ext cx="11804822" cy="5382248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Start a process with given pipe descriptors, working directory, and other details:</a:t>
            </a:r>
          </a:p>
          <a:p>
            <a:pPr>
              <a:lnSpc>
                <a:spcPts val="3600"/>
              </a:lnSpc>
            </a:pPr>
            <a:endParaRPr lang="en-US" sz="3600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$dir</a:t>
            </a: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 – 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optional</a:t>
            </a: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Sets the current directory for the process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$environment</a:t>
            </a:r>
            <a:r>
              <a:rPr lang="en-US" noProof="1">
                <a:cs typeface="Consolas" panose="020B0609020204030204" pitchFamily="49" charset="0"/>
                <a:sym typeface="Wingdings" pitchFamily="2" charset="2"/>
              </a:rPr>
              <a:t> – 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array, optional</a:t>
            </a: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Environment variables to be passed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$other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Other options, mainly for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786" y="2079172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proc_open($command, $descriptors, $pipes, $dir, $environment, $other)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a process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990600"/>
            <a:ext cx="11804822" cy="5791200"/>
          </a:xfrm>
        </p:spPr>
        <p:txBody>
          <a:bodyPr>
            <a:normAutofit/>
          </a:bodyPr>
          <a:lstStyle/>
          <a:p>
            <a:pPr lvl="1">
              <a:lnSpc>
                <a:spcPts val="32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$descriptors</a:t>
            </a: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 – </a:t>
            </a:r>
            <a:r>
              <a:rPr lang="en-US" dirty="0"/>
              <a:t>indexed array of arrays</a:t>
            </a:r>
          </a:p>
          <a:p>
            <a:pPr lvl="2">
              <a:lnSpc>
                <a:spcPts val="3200"/>
              </a:lnSpc>
            </a:pPr>
            <a:r>
              <a:rPr lang="en-US" sz="2800" dirty="0"/>
              <a:t>0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2800" dirty="0"/>
              <a:t> (stdin), 1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2800" dirty="0"/>
              <a:t> (stdout), 2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sz="2800" dirty="0"/>
              <a:t> (stderr)</a:t>
            </a:r>
          </a:p>
          <a:p>
            <a:pPr lvl="2">
              <a:lnSpc>
                <a:spcPts val="3200"/>
              </a:lnSpc>
            </a:pPr>
            <a:r>
              <a:rPr lang="en-US" sz="2800" dirty="0"/>
              <a:t>For each must be specified indexed array</a:t>
            </a:r>
          </a:p>
          <a:p>
            <a:pPr lvl="3">
              <a:lnSpc>
                <a:spcPts val="3200"/>
              </a:lnSpc>
            </a:pPr>
            <a:r>
              <a:rPr lang="en-US" dirty="0" smtClean="0"/>
              <a:t>The first </a:t>
            </a:r>
            <a:r>
              <a:rPr lang="en-US" dirty="0"/>
              <a:t>element is either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“file”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“pipe”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ts val="3200"/>
              </a:lnSpc>
            </a:pPr>
            <a:r>
              <a:rPr lang="en-US" dirty="0"/>
              <a:t>In case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“pipe”</a:t>
            </a:r>
            <a:r>
              <a:rPr lang="en-US" dirty="0" smtClean="0"/>
              <a:t>, the second </a:t>
            </a:r>
            <a:r>
              <a:rPr lang="en-US" dirty="0"/>
              <a:t>element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“r”</a:t>
            </a:r>
            <a:r>
              <a:rPr lang="en-US" dirty="0" smtClean="0"/>
              <a:t> </a:t>
            </a:r>
            <a:r>
              <a:rPr lang="en-US" dirty="0"/>
              <a:t>for reading pipe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“w”</a:t>
            </a:r>
            <a:r>
              <a:rPr lang="en-US" dirty="0" smtClean="0"/>
              <a:t> </a:t>
            </a:r>
            <a:r>
              <a:rPr lang="en-US" dirty="0"/>
              <a:t>for writing pipe</a:t>
            </a:r>
          </a:p>
          <a:p>
            <a:pPr lvl="3">
              <a:lnSpc>
                <a:spcPts val="3200"/>
              </a:lnSpc>
            </a:pPr>
            <a:r>
              <a:rPr lang="en-US" dirty="0"/>
              <a:t>In case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en-US" dirty="0" smtClean="0"/>
              <a:t>, the second </a:t>
            </a:r>
            <a:r>
              <a:rPr lang="en-US" dirty="0"/>
              <a:t>element is the file, third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“r”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“w”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“a”</a:t>
            </a:r>
            <a:r>
              <a:rPr lang="en-US" dirty="0" smtClean="0"/>
              <a:t> </a:t>
            </a:r>
            <a:r>
              <a:rPr lang="en-US" dirty="0"/>
              <a:t>for read, write or append</a:t>
            </a:r>
          </a:p>
          <a:p>
            <a:pPr lvl="2">
              <a:lnSpc>
                <a:spcPts val="3200"/>
              </a:lnSpc>
            </a:pPr>
            <a:r>
              <a:rPr lang="en-US" sz="2800" dirty="0"/>
              <a:t>For each of the items in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descriptors</a:t>
            </a:r>
            <a:r>
              <a:rPr lang="en-US" sz="2800" dirty="0" smtClean="0"/>
              <a:t>, an element with the same index is created in the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pipes</a:t>
            </a:r>
            <a:r>
              <a:rPr lang="en-US" sz="2800" dirty="0" smtClean="0"/>
              <a:t> array</a:t>
            </a:r>
            <a:endParaRPr lang="en-US" sz="2800" dirty="0"/>
          </a:p>
          <a:p>
            <a:pPr lvl="3">
              <a:lnSpc>
                <a:spcPts val="3200"/>
              </a:lnSpc>
            </a:pPr>
            <a:r>
              <a:rPr lang="en-US" dirty="0"/>
              <a:t>The items in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$pipes</a:t>
            </a:r>
            <a:r>
              <a:rPr lang="en-US" dirty="0"/>
              <a:t> are used to </a:t>
            </a:r>
            <a:r>
              <a:rPr lang="en-US" dirty="0" smtClean="0"/>
              <a:t>read / write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a process (3)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11804822" cy="57912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Opening a process – example: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noProof="1">
                <a:sym typeface="Wingdings" pitchFamily="2" charset="2"/>
              </a:rPr>
              <a:t/>
            </a:r>
            <a:br>
              <a:rPr lang="en-US" noProof="1">
                <a:sym typeface="Wingdings" pitchFamily="2" charset="2"/>
              </a:rPr>
            </a:b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noProof="1">
                <a:sym typeface="Wingdings" pitchFamily="2" charset="2"/>
              </a:rPr>
              <a:t/>
            </a:r>
            <a:br>
              <a:rPr lang="en-US" noProof="1">
                <a:sym typeface="Wingdings" pitchFamily="2" charset="2"/>
              </a:rPr>
            </a:br>
            <a:endParaRPr lang="en-US" noProof="1" smtClean="0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Pipes can be read and written like ordinary files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 process is closed with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proc_close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1524000"/>
            <a:ext cx="10943998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$spec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 (</a:t>
            </a: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0 =&gt; array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(“pipe”, “r”),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1 =&gt; array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(“pipe”, “w”),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2 =&gt; array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(“file”, “/var/log/mylog.log”, “a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”));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$env = array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(“PATH”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“/bin/bash”);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proc_open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(“/bin/bash”,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$spec, $pipes,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“/”,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$env);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tdIn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$pipes[0];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tdOut 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$pipes[1];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fwrite($stdIn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“date”);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fread($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tdOut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128);</a:t>
            </a: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fclose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($stdIn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fclose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($stdOut</a:t>
            </a: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proc_close($</a:t>
            </a:r>
            <a:r>
              <a:rPr lang="en-US" sz="1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process);</a:t>
            </a:r>
            <a:endParaRPr lang="en-US" sz="1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Accessing External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36171" y="5633051"/>
            <a:ext cx="9958554" cy="69287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s://cdn1.iconfinder.com/data/icons/_dock_icons___by_adrenn/256/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38" y="738640"/>
            <a:ext cx="4127274" cy="412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provides various functions for working with files and directories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Opening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Reading / writing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Closing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There are ways to access external </a:t>
            </a:r>
            <a:br>
              <a:rPr lang="en-US" sz="3000" dirty="0" smtClean="0"/>
            </a:br>
            <a:r>
              <a:rPr lang="en-US" sz="3000" dirty="0" smtClean="0"/>
              <a:t>processes from the PHP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can get the result from the process </a:t>
            </a:r>
            <a:br>
              <a:rPr lang="en-US" sz="2800" dirty="0" smtClean="0"/>
            </a:br>
            <a:r>
              <a:rPr lang="en-US" sz="2800" smtClean="0"/>
              <a:t>from our code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7526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Files and Processes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a file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371600"/>
            <a:ext cx="11804822" cy="49204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All file modes can be used with a “+”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Open the file for both reading and writing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Examples: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“r+”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“w+”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“a+”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“x+” 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All file modes can be used with a “b” flag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Safe binary access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Used only on Windows-like systems which make difference between text files and binary files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Examples: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rb”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wb”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ab”</a:t>
            </a:r>
            <a:r>
              <a:rPr lang="en-US" noProof="1" smtClean="0">
                <a:sym typeface="Wingdings" pitchFamily="2" charset="2"/>
              </a:rPr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“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xb”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a file (3)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use_include_path</a:t>
            </a:r>
            <a:r>
              <a:rPr lang="en-US" sz="3200" noProof="1">
                <a:latin typeface="+mj-lt"/>
                <a:cs typeface="Consolas" panose="020B0609020204030204" pitchFamily="49" charset="0"/>
                <a:sym typeface="Wingdings" pitchFamily="2" charset="2"/>
              </a:rPr>
              <a:t> – optional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If true, the file will be searched in the PHP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include_path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$context</a:t>
            </a:r>
            <a:r>
              <a:rPr lang="en-US" sz="3200" noProof="1" smtClean="0"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3200" noProof="1">
                <a:cs typeface="Consolas" panose="020B0609020204030204" pitchFamily="49" charset="0"/>
                <a:sym typeface="Wingdings" pitchFamily="2" charset="2"/>
              </a:rPr>
              <a:t>– </a:t>
            </a:r>
            <a:r>
              <a:rPr lang="en-US" sz="3200" noProof="1" smtClean="0">
                <a:cs typeface="Consolas" panose="020B0609020204030204" pitchFamily="49" charset="0"/>
                <a:sym typeface="Wingdings" pitchFamily="2" charset="2"/>
              </a:rPr>
              <a:t>optional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Additional settings for writing streams</a:t>
            </a:r>
            <a:endParaRPr lang="en-US" noProof="1">
              <a:cs typeface="Consolas" panose="020B0609020204030204" pitchFamily="49" charset="0"/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On success, a pointer to the file resource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anose="020B0609020204030204" pitchFamily="49" charset="0"/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  <a:p>
            <a:pPr lvl="1"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814" y="5562600"/>
            <a:ext cx="10943998" cy="86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– open “text.txt” for reading, binary-safe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$file = fopen(“text.txt”, “rb”);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from a file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Read the specified number of characters from a file resource:</a:t>
            </a:r>
          </a:p>
          <a:p>
            <a:pPr>
              <a:lnSpc>
                <a:spcPts val="3600"/>
              </a:lnSpc>
            </a:pP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noProof="1" smtClean="0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$resource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>
                <a:sym typeface="Wingdings" pitchFamily="2" charset="2"/>
              </a:rPr>
              <a:t>– </a:t>
            </a:r>
            <a:r>
              <a:rPr lang="en-US" noProof="1" smtClean="0">
                <a:sym typeface="Wingdings" pitchFamily="2" charset="2"/>
              </a:rPr>
              <a:t>a pointer to a file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The same type that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fopen()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noProof="1" smtClean="0">
                <a:sym typeface="Wingdings" pitchFamily="2" charset="2"/>
              </a:rPr>
              <a:t>returns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$length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 smtClean="0">
                <a:sym typeface="Wingdings" pitchFamily="2" charset="2"/>
              </a:rPr>
              <a:t>– the number of bytes to read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8192 (8 KB) by default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Reading stops when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$length</a:t>
            </a:r>
            <a:r>
              <a:rPr lang="en-US" noProof="1" smtClean="0">
                <a:sym typeface="Wingdings" pitchFamily="2" charset="2"/>
              </a:rPr>
              <a:t> bytes have been read</a:t>
            </a:r>
            <a:endParaRPr lang="en-US" noProof="1">
              <a:sym typeface="Wingdings" pitchFamily="2" charset="2"/>
            </a:endParaRPr>
          </a:p>
          <a:p>
            <a:pPr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8971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fread($resource, $length)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from a file (2)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Returns: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success, the read bytes (as string)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On failure,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Moves the internal file pointer by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$length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0825" y="3733800"/>
            <a:ext cx="1094399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– open “text.txt” for binary-safe reading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and read the first 20 characters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$file = fopen(“text.txt”, “rb”);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if($file)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$contents = fread($file, 20);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$contents;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5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the </a:t>
            </a:r>
            <a:r>
              <a:rPr lang="en-US" dirty="0" smtClean="0"/>
              <a:t>file end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feof($file_pointer)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Returns true if the internal file pointer has reached the end</a:t>
            </a:r>
          </a:p>
          <a:p>
            <a:pPr>
              <a:lnSpc>
                <a:spcPts val="3600"/>
              </a:lnSpc>
            </a:pP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filesize($filename)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Returns the size of the file or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false</a:t>
            </a:r>
            <a:r>
              <a:rPr lang="en-US" noProof="1" smtClean="0">
                <a:latin typeface="+mj-lt"/>
                <a:cs typeface="Consolas" panose="020B0609020204030204" pitchFamily="49" charset="0"/>
                <a:sym typeface="Wingdings" pitchFamily="2" charset="2"/>
              </a:rPr>
              <a:t> on error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Results of this function are cached!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4343400"/>
            <a:ext cx="10943998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– print the entire file contents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$file = fopen(“text.txt”, “rb”);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while(!feof($file))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fread($file, 32);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3200</Words>
  <Application>Microsoft Office PowerPoint</Application>
  <PresentationFormat>Custom</PresentationFormat>
  <Paragraphs>579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Working with Files and Processes in PHP</vt:lpstr>
      <vt:lpstr>Table of Contents</vt:lpstr>
      <vt:lpstr>Working with Files</vt:lpstr>
      <vt:lpstr>Opening a file</vt:lpstr>
      <vt:lpstr>Opening a file (2)</vt:lpstr>
      <vt:lpstr>Opening a file (3)</vt:lpstr>
      <vt:lpstr>Reading from a file</vt:lpstr>
      <vt:lpstr>Reading from a file (2)</vt:lpstr>
      <vt:lpstr>Determining the file end</vt:lpstr>
      <vt:lpstr>Writing to a file</vt:lpstr>
      <vt:lpstr>Writing to a file (2)</vt:lpstr>
      <vt:lpstr>Closing a file</vt:lpstr>
      <vt:lpstr>Basic Operations on Files</vt:lpstr>
      <vt:lpstr>Reading entire file at once</vt:lpstr>
      <vt:lpstr>Reading entire file at once (2)</vt:lpstr>
      <vt:lpstr>Writing a string at once</vt:lpstr>
      <vt:lpstr>Writing a string at once (2)</vt:lpstr>
      <vt:lpstr>Accessing URL resources</vt:lpstr>
      <vt:lpstr>More reading and writing</vt:lpstr>
      <vt:lpstr>More reading and writing (2)</vt:lpstr>
      <vt:lpstr>Advanced Operations on Files</vt:lpstr>
      <vt:lpstr>Directories</vt:lpstr>
      <vt:lpstr>Listing files in a directory</vt:lpstr>
      <vt:lpstr>Listing files in a directory (2)</vt:lpstr>
      <vt:lpstr>Listing files in a directory (3)</vt:lpstr>
      <vt:lpstr>Creating a directory</vt:lpstr>
      <vt:lpstr>File system functions</vt:lpstr>
      <vt:lpstr>Names handling</vt:lpstr>
      <vt:lpstr>Directories and File System</vt:lpstr>
      <vt:lpstr>Permissions</vt:lpstr>
      <vt:lpstr>Permissions</vt:lpstr>
      <vt:lpstr>Read permissions</vt:lpstr>
      <vt:lpstr>Modify permissions</vt:lpstr>
      <vt:lpstr>Simple permission checks</vt:lpstr>
      <vt:lpstr>Permissions</vt:lpstr>
      <vt:lpstr>Accessing External Processes</vt:lpstr>
      <vt:lpstr>External processes</vt:lpstr>
      <vt:lpstr>Execute a program</vt:lpstr>
      <vt:lpstr>Execute a program through the shell</vt:lpstr>
      <vt:lpstr>Starting processes and attaching pipes</vt:lpstr>
      <vt:lpstr>Open a process</vt:lpstr>
      <vt:lpstr>Open a process (2)</vt:lpstr>
      <vt:lpstr>Open a process (3)</vt:lpstr>
      <vt:lpstr>Accessing External Processes</vt:lpstr>
      <vt:lpstr>Summary</vt:lpstr>
      <vt:lpstr>Working with Files and Processes in PHP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2014-07-18T01:14:39Z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