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394" r:id="rId3"/>
    <p:sldId id="458" r:id="rId4"/>
    <p:sldId id="459" r:id="rId5"/>
    <p:sldId id="435" r:id="rId6"/>
    <p:sldId id="460" r:id="rId7"/>
    <p:sldId id="436" r:id="rId8"/>
    <p:sldId id="437" r:id="rId9"/>
    <p:sldId id="461" r:id="rId10"/>
    <p:sldId id="462" r:id="rId11"/>
    <p:sldId id="440" r:id="rId12"/>
    <p:sldId id="441" r:id="rId13"/>
    <p:sldId id="442" r:id="rId14"/>
    <p:sldId id="463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349" r:id="rId28"/>
    <p:sldId id="351" r:id="rId29"/>
    <p:sldId id="352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603A14"/>
    <a:srgbClr val="E85C0E"/>
    <a:srgbClr val="BAB398"/>
    <a:srgbClr val="ADA485"/>
    <a:srgbClr val="C6C0AA"/>
    <a:srgbClr val="663606"/>
    <a:srgbClr val="663106"/>
    <a:srgbClr val="F8DC9E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0" d="100"/>
          <a:sy n="70" d="100"/>
        </p:scale>
        <p:origin x="332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8/13/2014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2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1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7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hpdoc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docs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HP_accelerators" TargetMode="External"/><Relationship Id="rId2" Type="http://schemas.openxmlformats.org/officeDocument/2006/relationships/hyperlink" Target="https://developer.yahoo.com/yslow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ar.php.net/manual/en/standard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Conventions, Documentation, </a:t>
            </a:r>
            <a:r>
              <a:rPr lang="en-US" dirty="0" smtClean="0"/>
              <a:t>Security, Performance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www.seeksafely.org/wp-content/uploads/2014/01/best-practices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3596610"/>
            <a:ext cx="3149774" cy="272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phonewareinc.com/wp-content/uploads/2012/06/best-practic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16" y="3590924"/>
            <a:ext cx="39814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9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Documentation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 smtClean="0"/>
              <a:t>phpDocumentor</a:t>
            </a:r>
            <a:r>
              <a:rPr lang="en-US" dirty="0" smtClean="0"/>
              <a:t> is a tool for </a:t>
            </a:r>
            <a:r>
              <a:rPr lang="en-US" dirty="0"/>
              <a:t>generating documentation</a:t>
            </a:r>
            <a:br>
              <a:rPr lang="en-US" dirty="0"/>
            </a:br>
            <a:r>
              <a:rPr lang="en-US" dirty="0">
                <a:hlinkClick r:id="rId2"/>
              </a:rPr>
              <a:t>http://www.phpdoc.org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err="1" smtClean="0"/>
              <a:t>phpDocumentor</a:t>
            </a:r>
            <a:r>
              <a:rPr lang="en-US" dirty="0" smtClean="0"/>
              <a:t> and its tags </a:t>
            </a:r>
            <a:r>
              <a:rPr lang="en-US" dirty="0" smtClean="0"/>
              <a:t>are similar to Javadoc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Standard for generating documentation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Describes functions and classes, parameters and return values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Different tools use them to </a:t>
            </a:r>
            <a:r>
              <a:rPr lang="en-US" dirty="0" smtClean="0"/>
              <a:t>generate code-completion, technical </a:t>
            </a:r>
            <a:r>
              <a:rPr lang="en-US" dirty="0" smtClean="0"/>
              <a:t>documentation, etc.</a:t>
            </a:r>
            <a:endParaRPr lang="bg-BG" dirty="0" smtClean="0"/>
          </a:p>
        </p:txBody>
      </p:sp>
      <p:pic>
        <p:nvPicPr>
          <p:cNvPr id="2052" name="Picture 4" descr="http://www.phpdoc.org/bundles/phpdocumentorwebsite/images/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2" y="1981200"/>
            <a:ext cx="1783898" cy="21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3" y="6524999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dirty="0" smtClean="0"/>
              <a:t>Documentation – Example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phpDocumentor</a:t>
            </a:r>
            <a:r>
              <a:rPr lang="en-US" dirty="0" smtClean="0"/>
              <a:t> </a:t>
            </a:r>
            <a:r>
              <a:rPr lang="en-US" dirty="0" smtClean="0"/>
              <a:t>tags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 algn="r">
              <a:buFontTx/>
              <a:buNone/>
            </a:pPr>
            <a:r>
              <a:rPr lang="en-US" sz="2400" i="1" dirty="0"/>
              <a:t>Follow to next page</a:t>
            </a:r>
            <a:endParaRPr lang="bg-BG" i="1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08162" y="1939925"/>
            <a:ext cx="85725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/**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description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@category 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MyClasses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@package 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MyBaseClasses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@copyright 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Copyright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© 2008 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LockSoft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@license GPL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**/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3" y="6524999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dirty="0" smtClean="0"/>
              <a:t>Documentation – Example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41412" y="1143000"/>
            <a:ext cx="99060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BaseClass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/**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* Easily return the value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*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* Call this function with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whatever parameters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*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want – it will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*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* @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$name The name parameter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* @return 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return value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**/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protected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foo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return 1;</a:t>
            </a:r>
            <a:b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b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3" y="6524999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33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Never use variables that may not be </a:t>
            </a:r>
            <a:r>
              <a:rPr lang="en-US" dirty="0" smtClean="0"/>
              <a:t>initialized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Never trust the user input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Always be careful about the content </a:t>
            </a:r>
            <a:r>
              <a:rPr lang="en-US" sz="3000" dirty="0" smtClean="0"/>
              <a:t>of: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POST, $_GET, $_COOKIE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cs typeface="Courier New" pitchFamily="49" charset="0"/>
              </a:rPr>
              <a:t>Use white list of possible values</a:t>
            </a:r>
            <a:endParaRPr lang="bg-BG" sz="3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2812" y="2026695"/>
            <a:ext cx="8853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true</a:t>
            </a: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$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false;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 == $b</a:t>
            </a: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	$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 = true</a:t>
            </a: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$login</a:t>
            </a:r>
          </a:p>
        </p:txBody>
      </p:sp>
    </p:spTree>
    <p:extLst>
      <p:ext uri="{BB962C8B-B14F-4D97-AF65-F5344CB8AC3E}">
        <p14:creationId xmlns:p14="http://schemas.microsoft.com/office/powerpoint/2010/main" val="1673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Always hide errors and any output that may contain system information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Knowledge about paths and extensions may make it easier to exploit the system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Never leave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calls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Turn off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display_errors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on deployment server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Turn off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expose_php</a:t>
            </a:r>
            <a:endParaRPr lang="bg-BG" b="1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Check file access rights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writeable and executable files should be </a:t>
            </a:r>
            <a:r>
              <a:rPr lang="en-US" dirty="0" smtClean="0"/>
              <a:t>kept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the web root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writeable PHP 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Block access </a:t>
            </a:r>
            <a:r>
              <a:rPr lang="en-US" dirty="0" smtClean="0"/>
              <a:t>to files that contain </a:t>
            </a:r>
            <a:r>
              <a:rPr lang="en-US" dirty="0" smtClean="0"/>
              <a:t>configuration</a:t>
            </a:r>
            <a:br>
              <a:rPr lang="en-US" dirty="0" smtClean="0"/>
            </a:br>
            <a:r>
              <a:rPr lang="en-US" dirty="0" smtClean="0"/>
              <a:t>on a </a:t>
            </a:r>
            <a:r>
              <a:rPr lang="en-US" dirty="0" smtClean="0"/>
              <a:t>file system level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Never give permission to OS </a:t>
            </a:r>
            <a:r>
              <a:rPr lang="en-US" dirty="0" smtClean="0"/>
              <a:t>user accounts</a:t>
            </a:r>
            <a:br>
              <a:rPr lang="en-US" dirty="0" smtClean="0"/>
            </a:br>
            <a:r>
              <a:rPr lang="en-US" dirty="0" smtClean="0"/>
              <a:t>if they do </a:t>
            </a:r>
            <a:r>
              <a:rPr lang="en-US" dirty="0" smtClean="0"/>
              <a:t>not need access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0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Always check for and turn off magic quotes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addslashes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other escaping </a:t>
            </a:r>
            <a:r>
              <a:rPr lang="en-US" dirty="0" smtClean="0"/>
              <a:t>functions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Pay </a:t>
            </a:r>
            <a:r>
              <a:rPr lang="en-US" dirty="0" smtClean="0"/>
              <a:t>special attention to user input that goes into SQL statements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Consider using prepared statements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Always check for and turn off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register_globals</a:t>
            </a:r>
            <a:endParaRPr lang="bg-BG" b="1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3272" y="2929427"/>
            <a:ext cx="1089514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addslashes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('We are studying in "Software University"!');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PHP internal function are much faster than user functions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They </a:t>
            </a:r>
            <a:r>
              <a:rPr lang="en-US" dirty="0" smtClean="0"/>
              <a:t>are inbuilt and coded in 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Read the </a:t>
            </a:r>
            <a:r>
              <a:rPr lang="en-US" dirty="0" smtClean="0"/>
              <a:t>manual, so you don’t reinvent </a:t>
            </a:r>
            <a:r>
              <a:rPr lang="en-US" dirty="0"/>
              <a:t>the wheel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php.net/docs.php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If you have slow functions, consider writing them in </a:t>
            </a:r>
            <a:r>
              <a:rPr lang="en-US" dirty="0" smtClean="0"/>
              <a:t>C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adding them as extensions to PHP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optimizations save a lot time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with multiple parameters instead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multiple </a:t>
            </a:r>
            <a:r>
              <a:rPr lang="en-US" dirty="0" smtClean="0"/>
              <a:t>calls or concatenation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Optimize loops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89012" y="5029200"/>
            <a:ext cx="9372600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sz="22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//slow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$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count($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$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echo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nn-NO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//fast</a:t>
            </a:r>
          </a:p>
          <a:p>
            <a:pPr>
              <a:buClr>
                <a:srgbClr val="F2B254"/>
              </a:buClr>
              <a:buSzPct val="100000"/>
            </a:pPr>
            <a:r>
              <a:rPr lang="nn-NO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 = 0, $n = count($arr); $i&lt;$n; ++$i) </a:t>
            </a:r>
            <a:r>
              <a:rPr lang="nn-NO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nn-NO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$i;</a:t>
            </a:r>
            <a:endParaRPr lang="en-US" sz="2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89012" y="2895600"/>
            <a:ext cx="4114800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//slow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$world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51612" y="2895600"/>
            <a:ext cx="4114800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sz="22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GB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 ", $world;</a:t>
            </a:r>
            <a:endParaRPr lang="en-US" sz="2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Keep objects and classes in limit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PHP 5 adds cool OO features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object consumes a lot </a:t>
            </a:r>
            <a:r>
              <a:rPr lang="en-US" dirty="0" smtClean="0"/>
              <a:t>of memory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Method call and property access take twice more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 smtClean="0"/>
              <a:t>calling function and accessing variable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 not implement classes for everything, consider using arrays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Don't split the methods too much</a:t>
            </a:r>
          </a:p>
          <a:p>
            <a:pPr lvl="1">
              <a:lnSpc>
                <a:spcPct val="120000"/>
              </a:lnSpc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7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Writing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Type safe code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Exceptions, being E_STRICT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251714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Most content is static content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Always check your site with </a:t>
            </a:r>
            <a:r>
              <a:rPr lang="en-US" dirty="0" smtClean="0"/>
              <a:t>online tools</a:t>
            </a:r>
          </a:p>
          <a:p>
            <a:pPr lvl="2">
              <a:lnSpc>
                <a:spcPct val="90000"/>
              </a:lnSpc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Yslow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developer.yahoo.com/yslow/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Apply caching for all the static content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Last-Modified</a:t>
            </a:r>
            <a:r>
              <a:rPr lang="en-US" dirty="0" smtClean="0"/>
              <a:t> for database content with the </a:t>
            </a: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the </a:t>
            </a:r>
            <a:r>
              <a:rPr lang="en-US" dirty="0" smtClean="0"/>
              <a:t>recorded </a:t>
            </a:r>
            <a:r>
              <a:rPr lang="en-US" dirty="0" smtClean="0"/>
              <a:t>last update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using PHP </a:t>
            </a:r>
            <a:r>
              <a:rPr lang="en-US" dirty="0" smtClean="0"/>
              <a:t>accelerators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en.wikipedia.org/wiki/List_of_PHP_accelerators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Compiles the code and uses it instead, until source file changes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mod_gzip</a:t>
            </a:r>
            <a:r>
              <a:rPr lang="en-US" dirty="0" smtClean="0"/>
              <a:t> when you can afford 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Consumes a lot CPU, because it compresses the data on the fly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Saves up to 80% data transfer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Be careful – some browsers may have issues if some file formats are delivered with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compression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Example: Internet Explorer 6 and PDF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4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 smtClean="0"/>
              <a:t>twice before using regular expressions</a:t>
            </a:r>
            <a:endParaRPr lang="en-US" dirty="0" smtClean="0"/>
          </a:p>
          <a:p>
            <a:pPr lvl="1"/>
            <a:r>
              <a:rPr lang="en-US" dirty="0" smtClean="0"/>
              <a:t>They take </a:t>
            </a:r>
            <a:r>
              <a:rPr lang="en-US" dirty="0" smtClean="0"/>
              <a:t>a lot of time because of the back </a:t>
            </a:r>
            <a:r>
              <a:rPr lang="en-US" dirty="0" smtClean="0"/>
              <a:t>tracking</a:t>
            </a:r>
          </a:p>
          <a:p>
            <a:pPr lvl="1"/>
            <a:r>
              <a:rPr lang="en-US" dirty="0" smtClean="0"/>
              <a:t>Check </a:t>
            </a:r>
            <a:r>
              <a:rPr lang="en-US" dirty="0" smtClean="0"/>
              <a:t>if it can be optimized with possessive operators and non-capturing groups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you want to validate data, use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 smtClean="0"/>
              <a:t>, </a:t>
            </a:r>
            <a:r>
              <a:rPr lang="en-US" dirty="0" smtClean="0"/>
              <a:t>instead of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preg</a:t>
            </a:r>
            <a:endParaRPr lang="bg-BG" b="1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272" y="4343400"/>
            <a:ext cx="10895140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//slow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preg_match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("/[a-zA-Z0-9._%+-]+@[a-zA-Z0-9.-]+\.[a-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-Z]{2,4}/", </a:t>
            </a: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</a:t>
            </a: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echo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"regex match</a:t>
            </a: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}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GB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filter_var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GB" sz="2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str,FILTER_VALIDATE_EMAIL</a:t>
            </a: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echo </a:t>
            </a:r>
            <a:r>
              <a:rPr lang="en-GB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"filter match</a:t>
            </a:r>
            <a:r>
              <a:rPr lang="en-GB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}</a:t>
            </a:r>
            <a:endParaRPr lang="en-GB" sz="2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3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Patterns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dirty="0" smtClean="0"/>
              <a:t>Always check what is out there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PEAR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Zend Framework </a:t>
            </a:r>
            <a:r>
              <a:rPr lang="en-US" dirty="0" smtClean="0"/>
              <a:t>and others are proven</a:t>
            </a:r>
          </a:p>
          <a:p>
            <a:pPr lvl="2">
              <a:lnSpc>
                <a:spcPct val="130000"/>
              </a:lnSpc>
              <a:defRPr/>
            </a:pPr>
            <a:r>
              <a:rPr lang="en-US" dirty="0" smtClean="0"/>
              <a:t>Issues have been cleared</a:t>
            </a:r>
          </a:p>
          <a:p>
            <a:pPr lvl="2">
              <a:lnSpc>
                <a:spcPct val="130000"/>
              </a:lnSpc>
              <a:defRPr/>
            </a:pPr>
            <a:r>
              <a:rPr lang="en-US" dirty="0" smtClean="0"/>
              <a:t>Object Oriented, slower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Use standard architectures like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MVC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 smtClean="0"/>
              <a:t>Strip the database abstraction layer and object from the core logic and the view (the HTML files)</a:t>
            </a:r>
          </a:p>
        </p:txBody>
      </p:sp>
    </p:spTree>
    <p:extLst>
      <p:ext uri="{BB962C8B-B14F-4D97-AF65-F5344CB8AC3E}">
        <p14:creationId xmlns:p14="http://schemas.microsoft.com/office/powerpoint/2010/main" val="113128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NEVER</a:t>
            </a:r>
            <a:r>
              <a:rPr lang="en-US" sz="3600" dirty="0" smtClean="0"/>
              <a:t> edit files on a production server, live site or system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source repositories with versions and deployment tags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When developing, use </a:t>
            </a:r>
            <a:r>
              <a:rPr lang="en-US" dirty="0" smtClean="0"/>
              <a:t>development </a:t>
            </a:r>
            <a:r>
              <a:rPr lang="en-US" dirty="0" smtClean="0"/>
              <a:t>server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Must match the production server in parameters, or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Run a staging </a:t>
            </a:r>
            <a:r>
              <a:rPr lang="en-US" dirty="0" smtClean="0"/>
              <a:t>server that mimics the deployment environment 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Deploy there for testers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2337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Never override files on the server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symlinks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dirty="0" smtClean="0"/>
              <a:t>create </a:t>
            </a:r>
            <a:r>
              <a:rPr lang="en-US" dirty="0" smtClean="0"/>
              <a:t>a separate directory with the new </a:t>
            </a:r>
            <a:r>
              <a:rPr lang="en-US" dirty="0" smtClean="0"/>
              <a:t>files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link </a:t>
            </a:r>
            <a:r>
              <a:rPr lang="en-US" dirty="0" smtClean="0"/>
              <a:t>to </a:t>
            </a:r>
            <a:r>
              <a:rPr lang="en-US" dirty="0" smtClean="0"/>
              <a:t>it with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symli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Never manually interact with the server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Write a script that deploys the files without human interaction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Always run a second test on the deployed project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0802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325880"/>
          </a:xfrm>
        </p:spPr>
        <p:txBody>
          <a:bodyPr>
            <a:noAutofit/>
          </a:bodyPr>
          <a:lstStyle/>
          <a:p>
            <a:r>
              <a:rPr lang="en-GB" sz="3200" dirty="0"/>
              <a:t>Writing conventions</a:t>
            </a:r>
          </a:p>
          <a:p>
            <a:r>
              <a:rPr lang="en-GB" sz="3200" dirty="0"/>
              <a:t>Type safe code</a:t>
            </a:r>
          </a:p>
          <a:p>
            <a:r>
              <a:rPr lang="en-GB" sz="3200" dirty="0"/>
              <a:t>Exceptions, being E_STRICT</a:t>
            </a:r>
          </a:p>
          <a:p>
            <a:r>
              <a:rPr lang="en-GB" sz="3200" dirty="0"/>
              <a:t>Documentation</a:t>
            </a:r>
          </a:p>
          <a:p>
            <a:r>
              <a:rPr lang="en-GB" sz="3200" dirty="0"/>
              <a:t>Security</a:t>
            </a:r>
          </a:p>
          <a:p>
            <a:r>
              <a:rPr lang="en-GB" sz="3200" dirty="0"/>
              <a:t>Performance</a:t>
            </a:r>
          </a:p>
          <a:p>
            <a:r>
              <a:rPr lang="en-GB" sz="3200" dirty="0"/>
              <a:t>Deployment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6412" y="1447800"/>
            <a:ext cx="4495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conventions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33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Write your code so you and others can read and understand it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Don't </a:t>
            </a:r>
            <a:r>
              <a:rPr lang="en-GB" dirty="0"/>
              <a:t>invent </a:t>
            </a:r>
            <a:r>
              <a:rPr lang="en-GB" dirty="0" smtClean="0"/>
              <a:t>your own standards </a:t>
            </a:r>
            <a:r>
              <a:rPr lang="en-GB" dirty="0"/>
              <a:t>and conventions</a:t>
            </a:r>
          </a:p>
          <a:p>
            <a:pPr>
              <a:lnSpc>
                <a:spcPct val="150000"/>
              </a:lnSpc>
            </a:pPr>
            <a:r>
              <a:rPr lang="en-GB" dirty="0"/>
              <a:t>Use established styles</a:t>
            </a:r>
          </a:p>
          <a:p>
            <a:pPr>
              <a:lnSpc>
                <a:spcPct val="150000"/>
              </a:lnSpc>
            </a:pPr>
            <a:r>
              <a:rPr lang="en-GB" dirty="0"/>
              <a:t>Use naming </a:t>
            </a:r>
            <a:r>
              <a:rPr lang="en-GB" dirty="0" smtClean="0"/>
              <a:t>conventions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– PEAR Coding Standards: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pear.php.net/manual/en/standards.php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blog.florianwolters.de/img/p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4038600"/>
            <a:ext cx="25527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4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conventions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5000"/>
              </a:lnSpc>
            </a:pPr>
            <a:r>
              <a:rPr lang="en-GB" sz="3600" dirty="0"/>
              <a:t>Consider converting </a:t>
            </a: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underscores(_)</a:t>
            </a:r>
            <a:r>
              <a:rPr lang="en-GB" sz="3600" dirty="0" smtClean="0"/>
              <a:t> </a:t>
            </a:r>
            <a:r>
              <a:rPr lang="en-GB" sz="3600" dirty="0"/>
              <a:t>to </a:t>
            </a: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slashes(/)</a:t>
            </a:r>
            <a:r>
              <a:rPr lang="en-GB" sz="3600" dirty="0" smtClean="0"/>
              <a:t> </a:t>
            </a:r>
            <a:r>
              <a:rPr lang="en-GB" sz="3600" dirty="0"/>
              <a:t>when packaging classes: </a:t>
            </a:r>
            <a:endParaRPr lang="en-GB" sz="3600" dirty="0" smtClean="0"/>
          </a:p>
          <a:p>
            <a:pPr marL="0" indent="0">
              <a:lnSpc>
                <a:spcPts val="5000"/>
              </a:lnSpc>
              <a:buNone/>
            </a:pPr>
            <a:endParaRPr lang="en-GB" sz="3600" dirty="0" smtClean="0"/>
          </a:p>
          <a:p>
            <a:pPr>
              <a:lnSpc>
                <a:spcPts val="5000"/>
              </a:lnSpc>
            </a:pPr>
            <a:r>
              <a:rPr lang="en-GB" sz="3600" dirty="0" smtClean="0"/>
              <a:t>Use </a:t>
            </a:r>
            <a:r>
              <a:rPr lang="en-GB" sz="3600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PascalCase</a:t>
            </a:r>
            <a:r>
              <a:rPr lang="en-GB" sz="3600" b="1" dirty="0" smtClean="0"/>
              <a:t> </a:t>
            </a:r>
            <a:r>
              <a:rPr lang="en-GB" sz="3600" dirty="0" smtClean="0"/>
              <a:t>for class names: </a:t>
            </a:r>
            <a:endParaRPr lang="en-GB" sz="3600" dirty="0"/>
          </a:p>
          <a:p>
            <a:pPr>
              <a:lnSpc>
                <a:spcPts val="5000"/>
              </a:lnSpc>
              <a:defRPr/>
            </a:pPr>
            <a:endParaRPr lang="en-US" sz="3600" dirty="0" smtClean="0"/>
          </a:p>
          <a:p>
            <a:pPr>
              <a:lnSpc>
                <a:spcPts val="5000"/>
              </a:lnSpc>
              <a:defRPr/>
            </a:pPr>
            <a:r>
              <a:rPr lang="en-US" sz="3600" dirty="0" smtClean="0"/>
              <a:t>Name variables with </a:t>
            </a:r>
            <a:r>
              <a:rPr lang="en-US" sz="3600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r>
              <a:rPr lang="en-US" sz="3600" dirty="0" smtClean="0"/>
              <a:t>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9412" y="2689159"/>
            <a:ext cx="1112202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Spreadsheets_Excel_Writer.php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Spreadsheets/Excel/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Writer.php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188" y="4213159"/>
            <a:ext cx="111236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CatchingExceptions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ExcelWriter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7824" y="5790061"/>
            <a:ext cx="111236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$number, $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isEqual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$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currentWord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conventions </a:t>
            </a:r>
            <a:r>
              <a:rPr lang="en-US" dirty="0" smtClean="0"/>
              <a:t>(3)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9721"/>
            <a:ext cx="11804822" cy="4792479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600" dirty="0" smtClean="0"/>
              <a:t>Name constants with 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sz="3600" dirty="0" smtClean="0"/>
              <a:t>:</a:t>
            </a:r>
          </a:p>
          <a:p>
            <a:pPr>
              <a:lnSpc>
                <a:spcPts val="5000"/>
              </a:lnSpc>
              <a:defRPr/>
            </a:pPr>
            <a:endParaRPr lang="en-US" sz="3600" dirty="0" smtClean="0"/>
          </a:p>
          <a:p>
            <a:pPr>
              <a:lnSpc>
                <a:spcPts val="5000"/>
              </a:lnSpc>
              <a:defRPr/>
            </a:pPr>
            <a:r>
              <a:rPr lang="en-US" sz="3600" dirty="0" smtClean="0"/>
              <a:t>Prefix private methods and properties of classes with </a:t>
            </a: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underscore(_)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ts val="5000"/>
              </a:lnSpc>
              <a:defRPr/>
            </a:pPr>
            <a:r>
              <a:rPr lang="en-US" sz="3600" dirty="0" smtClean="0"/>
              <a:t>Use 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four spaces </a:t>
            </a:r>
            <a:r>
              <a:rPr lang="en-US" sz="3600" dirty="0" smtClean="0"/>
              <a:t>instead </a:t>
            </a:r>
            <a:r>
              <a:rPr lang="en-US" sz="3600" dirty="0" smtClean="0"/>
              <a:t>of tabs to indent the </a:t>
            </a:r>
            <a:r>
              <a:rPr lang="en-US" sz="3600" dirty="0" smtClean="0"/>
              <a:t>code</a:t>
            </a:r>
            <a:endParaRPr lang="en-US" sz="36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79412" y="2212169"/>
            <a:ext cx="1112202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ABSOLUTE_ZERO, MIN_VALUE, MAX_VALUE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9412" y="4419600"/>
            <a:ext cx="1112202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function _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findMaxValue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Type-safe </a:t>
            </a:r>
            <a:r>
              <a:rPr lang="en-US" dirty="0" smtClean="0"/>
              <a:t>coding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is loosely </a:t>
            </a:r>
            <a:r>
              <a:rPr lang="en-US" dirty="0" smtClean="0"/>
              <a:t>typed language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May lead to unexpected results and errors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Be careful when using normal comparison operators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Replace with type-safe where </a:t>
            </a:r>
            <a:r>
              <a:rPr lang="en-US" dirty="0" smtClean="0"/>
              <a:t>needed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Use type casting and explicit type conversions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09636" y="4114800"/>
            <a:ext cx="100615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== becomes ===			!= becomes !==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9636" y="5486400"/>
            <a:ext cx="100615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“2”;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intgr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$</a:t>
            </a:r>
            <a:r>
              <a:rPr lang="en-US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open tags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 smtClean="0"/>
              <a:t>short opening tags and are being deprecated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z="3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 smtClean="0"/>
              <a:t>XML opening </a:t>
            </a:r>
            <a:r>
              <a:rPr lang="en-US" dirty="0" smtClean="0"/>
              <a:t>tag</a:t>
            </a:r>
          </a:p>
          <a:p>
            <a:pPr lvl="1">
              <a:lnSpc>
                <a:spcPct val="120000"/>
              </a:lnSpc>
            </a:pPr>
            <a:r>
              <a:rPr lang="en-US" sz="3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&lt;?=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is complete invalid XML</a:t>
            </a:r>
          </a:p>
          <a:p>
            <a:pPr lvl="1">
              <a:lnSpc>
                <a:spcPct val="120000"/>
              </a:lnSpc>
            </a:pPr>
            <a:r>
              <a:rPr lang="en-US" sz="3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ASP style tag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there is code in more than one language in one file, short open tags may lead to confusion of parsers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dirty="0" smtClean="0"/>
              <a:t> </a:t>
            </a:r>
            <a:r>
              <a:rPr lang="en-US" dirty="0" smtClean="0"/>
              <a:t>for opening tag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334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Handling exceptions and warnings is cool but dangerous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Exceptions can lead to more problems than solutions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Use only when really needed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Exceptions may leak </a:t>
            </a:r>
            <a:r>
              <a:rPr lang="en-US" dirty="0" smtClean="0"/>
              <a:t>memory</a:t>
            </a:r>
          </a:p>
          <a:p>
            <a:pPr lvl="1">
              <a:lnSpc>
                <a:spcPct val="120000"/>
              </a:lnSpc>
            </a:pPr>
            <a:endParaRPr lang="en-US" sz="1200" dirty="0" smtClean="0"/>
          </a:p>
          <a:p>
            <a:pPr lvl="1">
              <a:lnSpc>
                <a:spcPct val="120000"/>
              </a:lnSpc>
            </a:pPr>
            <a:endParaRPr lang="en-US" sz="1200" dirty="0" smtClean="0"/>
          </a:p>
          <a:p>
            <a:pPr lvl="1">
              <a:lnSpc>
                <a:spcPct val="120000"/>
              </a:lnSpc>
            </a:pPr>
            <a:endParaRPr lang="en-US" sz="1200" dirty="0" smtClean="0"/>
          </a:p>
          <a:p>
            <a:pPr lvl="1">
              <a:lnSpc>
                <a:spcPct val="120000"/>
              </a:lnSpc>
            </a:pPr>
            <a:endParaRPr lang="en-US" sz="1200" dirty="0"/>
          </a:p>
          <a:p>
            <a:pPr lvl="2">
              <a:lnSpc>
                <a:spcPct val="120000"/>
              </a:lnSpc>
            </a:pPr>
            <a:r>
              <a:rPr lang="en-US" dirty="0"/>
              <a:t>The memory, allocated for the for-loop does not get freed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09636" y="4160295"/>
            <a:ext cx="1006157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10000; 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0; 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–-) {</a:t>
            </a:r>
            <a:endParaRPr lang="en-GB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throw new Exception ('I Leak Memory</a:t>
            </a: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4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E_STRICT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334000"/>
          </a:xfrm>
        </p:spPr>
        <p:txBody>
          <a:bodyPr>
            <a:noAutofit/>
          </a:bodyPr>
          <a:lstStyle/>
          <a:p>
            <a:r>
              <a:rPr lang="en-US" dirty="0"/>
              <a:t>A lot of functions are being deprecated</a:t>
            </a:r>
          </a:p>
          <a:p>
            <a:r>
              <a:rPr lang="en-US" dirty="0"/>
              <a:t>In PHP 5 using certain functions will raise E_STRICT error</a:t>
            </a:r>
          </a:p>
          <a:p>
            <a:pPr lvl="1"/>
            <a:r>
              <a:rPr lang="en-US" dirty="0"/>
              <a:t>In PHP 6 those will become E_FATAL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Function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is deprecated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instead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09636" y="4441759"/>
            <a:ext cx="100615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is_a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FooClass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 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-&gt;foo();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12812" y="5584759"/>
            <a:ext cx="100615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FooClass</a:t>
            </a:r>
            <a:r>
              <a:rPr lang="en-GB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-&gt;foo();</a:t>
            </a:r>
          </a:p>
        </p:txBody>
      </p:sp>
    </p:spTree>
    <p:extLst>
      <p:ext uri="{BB962C8B-B14F-4D97-AF65-F5344CB8AC3E}">
        <p14:creationId xmlns:p14="http://schemas.microsoft.com/office/powerpoint/2010/main" val="14892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1292</Words>
  <Application>Microsoft Office PowerPoint</Application>
  <PresentationFormat>Custom</PresentationFormat>
  <Paragraphs>292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PHP Best Practices</vt:lpstr>
      <vt:lpstr>Table of Contents</vt:lpstr>
      <vt:lpstr>Writing conventions</vt:lpstr>
      <vt:lpstr>Writing conventions (2)</vt:lpstr>
      <vt:lpstr>Writing conventions (3)</vt:lpstr>
      <vt:lpstr>Type-safe coding</vt:lpstr>
      <vt:lpstr>Short open tags</vt:lpstr>
      <vt:lpstr>Exceptions</vt:lpstr>
      <vt:lpstr>Being E_STRICT</vt:lpstr>
      <vt:lpstr>Source Documentation</vt:lpstr>
      <vt:lpstr>Source Documentation – Example</vt:lpstr>
      <vt:lpstr>Source Documentation – Example</vt:lpstr>
      <vt:lpstr>Security</vt:lpstr>
      <vt:lpstr>Security</vt:lpstr>
      <vt:lpstr>Security</vt:lpstr>
      <vt:lpstr>Security</vt:lpstr>
      <vt:lpstr>Performance</vt:lpstr>
      <vt:lpstr>Performance</vt:lpstr>
      <vt:lpstr>Performance</vt:lpstr>
      <vt:lpstr>Performance</vt:lpstr>
      <vt:lpstr>Performance</vt:lpstr>
      <vt:lpstr>Performance</vt:lpstr>
      <vt:lpstr>Design Patterns</vt:lpstr>
      <vt:lpstr>Deployment</vt:lpstr>
      <vt:lpstr>Deployment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2014-08-13T18:49:30Z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