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394" r:id="rId3"/>
    <p:sldId id="395" r:id="rId4"/>
    <p:sldId id="435" r:id="rId5"/>
    <p:sldId id="454" r:id="rId6"/>
    <p:sldId id="439" r:id="rId7"/>
    <p:sldId id="440" r:id="rId8"/>
    <p:sldId id="455" r:id="rId9"/>
    <p:sldId id="456" r:id="rId10"/>
    <p:sldId id="442" r:id="rId11"/>
    <p:sldId id="443" r:id="rId12"/>
    <p:sldId id="444" r:id="rId13"/>
    <p:sldId id="445" r:id="rId14"/>
    <p:sldId id="459" r:id="rId15"/>
    <p:sldId id="460" r:id="rId16"/>
    <p:sldId id="463" r:id="rId17"/>
    <p:sldId id="467" r:id="rId18"/>
    <p:sldId id="468" r:id="rId19"/>
    <p:sldId id="469" r:id="rId20"/>
    <p:sldId id="448" r:id="rId21"/>
    <p:sldId id="449" r:id="rId22"/>
    <p:sldId id="457" r:id="rId23"/>
    <p:sldId id="470" r:id="rId24"/>
    <p:sldId id="450" r:id="rId25"/>
    <p:sldId id="451" r:id="rId26"/>
    <p:sldId id="471" r:id="rId27"/>
    <p:sldId id="452" r:id="rId28"/>
    <p:sldId id="437" r:id="rId29"/>
    <p:sldId id="438" r:id="rId30"/>
    <p:sldId id="464" r:id="rId31"/>
    <p:sldId id="465" r:id="rId32"/>
    <p:sldId id="466" r:id="rId33"/>
    <p:sldId id="421" r:id="rId34"/>
    <p:sldId id="422" r:id="rId35"/>
    <p:sldId id="352" r:id="rId36"/>
    <p:sldId id="393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FA500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 autoAdjust="0"/>
  </p:normalViewPr>
  <p:slideViewPr>
    <p:cSldViewPr>
      <p:cViewPr varScale="1">
        <p:scale>
          <a:sx n="74" d="100"/>
          <a:sy n="74" d="100"/>
        </p:scale>
        <p:origin x="-606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8/16/2014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324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324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324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324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32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32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32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324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32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32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32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8/16/2014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hyperlink" Target="http://peshev.net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fasttracks/details/103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171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Useful PHP classes </a:t>
            </a:r>
            <a:br>
              <a:rPr lang="en-US" dirty="0" smtClean="0"/>
            </a:br>
            <a:r>
              <a:rPr lang="en-US" dirty="0" smtClean="0"/>
              <a:t>and collections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2" y="1965298"/>
            <a:ext cx="8686800" cy="1235102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Dates and Intervals, DOMDocument, Manipulating XML, Strings in PHP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114800"/>
            <a:ext cx="3187613" cy="525135"/>
          </a:xfrm>
        </p:spPr>
        <p:txBody>
          <a:bodyPr/>
          <a:lstStyle/>
          <a:p>
            <a:r>
              <a:rPr lang="en-US" dirty="0" smtClean="0"/>
              <a:t>Mario Peshev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http://peshev.net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3200400"/>
            <a:ext cx="2286000" cy="3781985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3344335"/>
            <a:ext cx="2971800" cy="28557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DateTime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format() – formats the DateTime</a:t>
            </a:r>
          </a:p>
          <a:p>
            <a:r>
              <a:rPr lang="en-US" sz="3200" dirty="0" smtClean="0"/>
              <a:t>add() – adds a period of time to the object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sub() – subtracts a period of time from the object</a:t>
            </a:r>
          </a:p>
          <a:p>
            <a:r>
              <a:rPr lang="en-US" sz="3200" dirty="0" smtClean="0"/>
              <a:t>setdate() – sets a date new value for the object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79412" y="2286000"/>
            <a:ext cx="8991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$date = new DateTime(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'2014-08-16');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$date-&gt;add(new DateInterval('P10D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')); //adds 10 days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 $date-&gt;format('Y-m-d') . "\n";</a:t>
            </a:r>
          </a:p>
        </p:txBody>
      </p:sp>
    </p:spTree>
    <p:extLst>
      <p:ext uri="{BB962C8B-B14F-4D97-AF65-F5344CB8AC3E}">
        <p14:creationId xmlns:p14="http://schemas.microsoft.com/office/powerpoint/2010/main" val="78272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DateTime Methods (2)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986722"/>
            <a:ext cx="11804822" cy="48845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settime() – sets a new time value for the object</a:t>
            </a:r>
          </a:p>
          <a:p>
            <a:r>
              <a:rPr lang="en-US" sz="3200" dirty="0" smtClean="0"/>
              <a:t>setTimezone () – sets a specific Timezone for the object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55612" y="2362200"/>
            <a:ext cx="9662889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$date-&gt;setTimezone(new DateTimeZone('Pacific/Chatham'));</a:t>
            </a:r>
          </a:p>
        </p:txBody>
      </p:sp>
    </p:spTree>
    <p:extLst>
      <p:ext uri="{BB962C8B-B14F-4D97-AF65-F5344CB8AC3E}">
        <p14:creationId xmlns:p14="http://schemas.microsoft.com/office/powerpoint/2010/main" val="379013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3592" y="1295400"/>
            <a:ext cx="8655051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Dates and Intervals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51012" y="2097181"/>
            <a:ext cx="8655051" cy="626701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Live demo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2895599"/>
            <a:ext cx="3790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1194" y="1600200"/>
            <a:ext cx="8655051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DOMDocument Class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2613338"/>
            <a:ext cx="621195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5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DOM?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 </a:t>
            </a:r>
            <a:r>
              <a:rPr lang="en-US" sz="3200" b="1" dirty="0" smtClean="0"/>
              <a:t>Document Object Model</a:t>
            </a:r>
            <a:r>
              <a:rPr lang="en-US" sz="3200" dirty="0" smtClean="0"/>
              <a:t> (</a:t>
            </a:r>
            <a:r>
              <a:rPr lang="en-US" sz="3200" b="1" dirty="0" smtClean="0"/>
              <a:t>DOM</a:t>
            </a:r>
            <a:r>
              <a:rPr lang="en-US" sz="3200" dirty="0" smtClean="0"/>
              <a:t>) is a 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cross-platform</a:t>
            </a:r>
            <a:r>
              <a:rPr lang="en-US" sz="3200" dirty="0"/>
              <a:t> and 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language-independent</a:t>
            </a:r>
            <a:r>
              <a:rPr lang="en-US" sz="3200" dirty="0"/>
              <a:t> </a:t>
            </a:r>
            <a:r>
              <a:rPr lang="en-US" sz="3200" i="1" dirty="0"/>
              <a:t>convention</a:t>
            </a:r>
            <a:r>
              <a:rPr lang="en-US" sz="3200" dirty="0"/>
              <a:t> </a:t>
            </a:r>
            <a:r>
              <a:rPr lang="en-US" sz="3200" dirty="0" smtClean="0"/>
              <a:t>for representing </a:t>
            </a:r>
            <a:r>
              <a:rPr lang="en-US" sz="3200" dirty="0"/>
              <a:t>and interacting with 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objects</a:t>
            </a:r>
            <a:r>
              <a:rPr lang="en-US" sz="3200" dirty="0" smtClean="0"/>
              <a:t> in</a:t>
            </a:r>
            <a:r>
              <a:rPr lang="en-US" sz="3200" dirty="0"/>
              <a:t> 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3200" dirty="0"/>
              <a:t>, 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XHTML</a:t>
            </a:r>
            <a:r>
              <a:rPr lang="en-US" sz="3200" dirty="0"/>
              <a:t> and 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XML</a:t>
            </a:r>
            <a:r>
              <a:rPr lang="en-US" sz="3200" dirty="0"/>
              <a:t> </a:t>
            </a:r>
            <a:r>
              <a:rPr lang="en-US" sz="3200" dirty="0" smtClean="0"/>
              <a:t>documents</a:t>
            </a:r>
          </a:p>
          <a:p>
            <a:r>
              <a:rPr lang="en-US" sz="3200" dirty="0"/>
              <a:t>Objects in the DOM tree may be addressed and manipulated by using methods on the </a:t>
            </a:r>
            <a:r>
              <a:rPr lang="en-US" sz="3200" dirty="0" smtClean="0"/>
              <a:t>objects</a:t>
            </a:r>
          </a:p>
          <a:p>
            <a:r>
              <a:rPr lang="en-US" sz="3200" dirty="0"/>
              <a:t>The public interface of a DOM is specified in its 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application programming interface</a:t>
            </a:r>
            <a:r>
              <a:rPr lang="en-US" sz="3200" dirty="0"/>
              <a:t> (API)</a:t>
            </a:r>
          </a:p>
        </p:txBody>
      </p:sp>
    </p:spTree>
    <p:extLst>
      <p:ext uri="{BB962C8B-B14F-4D97-AF65-F5344CB8AC3E}">
        <p14:creationId xmlns:p14="http://schemas.microsoft.com/office/powerpoint/2010/main" val="38091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DOMDocument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Setting an appropriate content type so the browser recognizes that we want to use xml: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Creating a DOMDocument Object:</a:t>
            </a:r>
          </a:p>
          <a:p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55609" y="2077792"/>
            <a:ext cx="10820401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application/xml;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charset=UTF-8");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190" y="4191000"/>
            <a:ext cx="10820401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$xml = new DOMDocument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1.0", "ISO-8859-15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2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DOMDocument (2)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Creating some elements: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Setting some attributes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Creating another element to simulate sublevels:</a:t>
            </a:r>
          </a:p>
          <a:p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55609" y="1676400"/>
            <a:ext cx="11430003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$xml_album = $xml-&gt;createElement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Album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$xml_track = $xml-&gt;createElement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Track", "The ninth symphony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310" y="3579254"/>
            <a:ext cx="11458423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$xml_track-&gt;setAttribute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length", "0:01:15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$xml_track-&gt;setAttribute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bitrate", "64kb/s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$xml_track-&gt;setAttribute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channels", "2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310" y="5562600"/>
            <a:ext cx="11458423" cy="966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$xml_note = $xml-&gt;createElement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Note", "The last symphony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 Beethoven");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2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DOMDocument (3)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Appending the elements: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Parsing the XML: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55609" y="1905000"/>
            <a:ext cx="8610603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$xml_track-&gt;appendChild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($xml_note);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$xml_album-&gt;appendChild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($xml_track);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$xml-&gt;appendChild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($xml_album);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2215" y="4343400"/>
            <a:ext cx="8610603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 $xml-&gt;saveXML();</a:t>
            </a:r>
          </a:p>
        </p:txBody>
      </p:sp>
    </p:spTree>
    <p:extLst>
      <p:ext uri="{BB962C8B-B14F-4D97-AF65-F5344CB8AC3E}">
        <p14:creationId xmlns:p14="http://schemas.microsoft.com/office/powerpoint/2010/main" val="148348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3592" y="1295400"/>
            <a:ext cx="8655051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DOMDocument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51012" y="2097181"/>
            <a:ext cx="8655051" cy="626701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Live demo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2895599"/>
            <a:ext cx="3790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3592" y="1295400"/>
            <a:ext cx="8655051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XMLReader Class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5146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914400"/>
            <a:ext cx="8570999" cy="54864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DateTime Class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DateInterval Class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DOMDocument Class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XMLReader Class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XMLWriter Class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Strings in </a:t>
            </a:r>
            <a:r>
              <a:rPr lang="en-US" sz="3200" dirty="0" smtClean="0"/>
              <a:t>PHP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904" y="1371600"/>
            <a:ext cx="2787266" cy="27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XMLReader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The XMLReader extension is an XML Pull parser.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reader acts as a cursor going forward on the document stream and stopping at each node on the </a:t>
            </a:r>
            <a:r>
              <a:rPr lang="en-US" sz="3200" dirty="0" smtClean="0"/>
              <a:t>way</a:t>
            </a:r>
          </a:p>
          <a:p>
            <a:r>
              <a:rPr lang="en-US" sz="3200" dirty="0"/>
              <a:t>It is important to note that internally</a:t>
            </a:r>
            <a:r>
              <a:rPr lang="en-US" sz="3200" dirty="0" smtClean="0"/>
              <a:t>,  </a:t>
            </a:r>
            <a:r>
              <a:rPr lang="en-US" sz="3200" dirty="0"/>
              <a:t>libxml uses the UTF-8 encoding and as such, the encoding of the retrieved contents will always be in UTF-8 </a:t>
            </a:r>
            <a:r>
              <a:rPr lang="en-US" sz="3200" dirty="0" smtClean="0"/>
              <a:t>encoding</a:t>
            </a:r>
          </a:p>
          <a:p>
            <a:r>
              <a:rPr lang="en-US" sz="3200" dirty="0" smtClean="0"/>
              <a:t>No need of installation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979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XMLReader (2)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Initializing XMLReader and opening a file: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After that we can read the next Node from the XML and get its attributes: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55611" y="1586249"/>
            <a:ext cx="10820401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$reader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XMLReader();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$reader-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&gt;open('data.xml');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5610" y="4191000"/>
            <a:ext cx="10820402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$xml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$xml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//gets the node’s name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$xml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(‘someAttribute'); //gets an attribute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$xml-&gt;next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//gets the next node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3592" y="1295400"/>
            <a:ext cx="8655051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XMLReader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51012" y="2097181"/>
            <a:ext cx="8655051" cy="626701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Live demo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2895599"/>
            <a:ext cx="3790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3592" y="1295400"/>
            <a:ext cx="8655051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XMLWriter Class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36756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8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XMLWriter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Represents </a:t>
            </a:r>
            <a:r>
              <a:rPr lang="en-US" sz="3200" dirty="0"/>
              <a:t>a writer that provides a non-cached, forward-only means of generating streams or files containing XML </a:t>
            </a:r>
            <a:r>
              <a:rPr lang="en-US" sz="3200" dirty="0" smtClean="0"/>
              <a:t>data</a:t>
            </a:r>
          </a:p>
          <a:p>
            <a:r>
              <a:rPr lang="en-US" sz="3200" dirty="0"/>
              <a:t>This extension can be used in an object oriented style or a procedural </a:t>
            </a:r>
            <a:r>
              <a:rPr lang="en-US" sz="3200" dirty="0" smtClean="0"/>
              <a:t>one</a:t>
            </a:r>
          </a:p>
          <a:p>
            <a:r>
              <a:rPr lang="en-US" sz="3200" dirty="0" smtClean="0"/>
              <a:t>No need of installation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829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XMLWriter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Initializing a writer and setting output: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Creating elements and attributes: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Ending and flushing: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55611" y="1643130"/>
            <a:ext cx="10820401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$writer = new XMLWriter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$writer-&gt;openURI('php://output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$writer-&gt;startDocument('1.0','UTF-8');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383" y="3581400"/>
            <a:ext cx="10820401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$writer-&gt;startElement('color'); 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writer-&gt;writeAttribute('color', 'A6A6A6');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$writer-&gt;endElement();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401" y="5562600"/>
            <a:ext cx="1084882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$writer-&gt;endDocument(); 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writer-&gt;flush();</a:t>
            </a:r>
          </a:p>
        </p:txBody>
      </p:sp>
    </p:spTree>
    <p:extLst>
      <p:ext uri="{BB962C8B-B14F-4D97-AF65-F5344CB8AC3E}">
        <p14:creationId xmlns:p14="http://schemas.microsoft.com/office/powerpoint/2010/main" val="104703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3592" y="1295400"/>
            <a:ext cx="8655051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XMLWriter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51012" y="2097181"/>
            <a:ext cx="8655051" cy="626701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Live demo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2895599"/>
            <a:ext cx="3790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6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6885" y="1524000"/>
            <a:ext cx="8655051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in PHP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83" y="2667000"/>
            <a:ext cx="5142857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pc="200" dirty="0">
                <a:solidFill>
                  <a:schemeClr val="accent1"/>
                </a:solidFill>
              </a:rPr>
              <a:t>Single quoted strings </a:t>
            </a:r>
            <a:r>
              <a:rPr lang="en-US" dirty="0"/>
              <a:t>- display things almost completely "as is." Variables and most escape sequences will not be interpreted. </a:t>
            </a:r>
            <a:endParaRPr lang="en-US" dirty="0" smtClean="0"/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 smtClean="0"/>
              <a:t>The </a:t>
            </a:r>
            <a:r>
              <a:rPr lang="en-US" dirty="0"/>
              <a:t>exception is that to display a literal single quote, you can escape it with a back slash \', and to display a back slash, you can escape it with another backslash \\. </a:t>
            </a:r>
            <a:endParaRPr lang="en-US" dirty="0" smtClean="0"/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 smtClean="0"/>
              <a:t>Single </a:t>
            </a:r>
            <a:r>
              <a:rPr lang="en-US" dirty="0"/>
              <a:t>quoted strings are parsed</a:t>
            </a:r>
            <a:r>
              <a:rPr lang="en-US" dirty="0" smtClean="0"/>
              <a:t>.</a:t>
            </a:r>
            <a:endParaRPr lang="en-US" dirty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(2)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pc="200" dirty="0">
                <a:solidFill>
                  <a:schemeClr val="accent1"/>
                </a:solidFill>
              </a:rPr>
              <a:t>Double </a:t>
            </a:r>
            <a:r>
              <a:rPr lang="en-US" spc="200" dirty="0" smtClean="0">
                <a:solidFill>
                  <a:schemeClr val="accent1"/>
                </a:solidFill>
              </a:rPr>
              <a:t>quoted </a:t>
            </a:r>
            <a:r>
              <a:rPr lang="en-US" spc="200" dirty="0">
                <a:solidFill>
                  <a:schemeClr val="accent1"/>
                </a:solidFill>
              </a:rPr>
              <a:t>strings </a:t>
            </a:r>
            <a:r>
              <a:rPr lang="en-US" dirty="0"/>
              <a:t>- display a host of escaped characters (including some regexes), and variables in the strings will be </a:t>
            </a:r>
            <a:r>
              <a:rPr lang="en-US" dirty="0" smtClean="0"/>
              <a:t>evaluated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An important point here is that you can use curly braces to isolate the name of the variable you want </a:t>
            </a:r>
            <a:r>
              <a:rPr lang="en-US" dirty="0" smtClean="0"/>
              <a:t>evaluated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For example let's say you have the variable </a:t>
            </a:r>
            <a:r>
              <a:rPr lang="en-US" spc="200" dirty="0">
                <a:solidFill>
                  <a:schemeClr val="accent1"/>
                </a:solidFill>
              </a:rPr>
              <a:t>$type </a:t>
            </a:r>
            <a:r>
              <a:rPr lang="en-US" dirty="0"/>
              <a:t>and you what to </a:t>
            </a:r>
            <a:r>
              <a:rPr lang="en-US" spc="200" dirty="0">
                <a:solidFill>
                  <a:schemeClr val="accent1"/>
                </a:solidFill>
              </a:rPr>
              <a:t>echo "The $types are" </a:t>
            </a:r>
            <a:r>
              <a:rPr lang="en-US" dirty="0"/>
              <a:t>That will look for the variable </a:t>
            </a:r>
            <a:r>
              <a:rPr lang="en-US" spc="200" dirty="0">
                <a:solidFill>
                  <a:schemeClr val="accent1"/>
                </a:solidFill>
              </a:rPr>
              <a:t>$</a:t>
            </a:r>
            <a:r>
              <a:rPr lang="en-US" spc="200" dirty="0" smtClean="0">
                <a:solidFill>
                  <a:schemeClr val="accent1"/>
                </a:solidFill>
              </a:rPr>
              <a:t>types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To get around this use </a:t>
            </a:r>
            <a:r>
              <a:rPr lang="en-US" spc="200" dirty="0">
                <a:solidFill>
                  <a:schemeClr val="accent1"/>
                </a:solidFill>
              </a:rPr>
              <a:t>echo "The {$type}s are".</a:t>
            </a:r>
            <a:r>
              <a:rPr lang="en-US" dirty="0"/>
              <a:t> You can put the left brace before or after the dollar sign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119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1194" y="1600200"/>
            <a:ext cx="8655051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DateTime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20" y="27432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(3)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pc="200" dirty="0">
                <a:solidFill>
                  <a:schemeClr val="accent1"/>
                </a:solidFill>
              </a:rPr>
              <a:t>Heredoc strings</a:t>
            </a:r>
            <a:r>
              <a:rPr lang="en-US" dirty="0"/>
              <a:t> - string syntax works like double quoted strings </a:t>
            </a:r>
            <a:endParaRPr lang="en-US" dirty="0" smtClean="0"/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It </a:t>
            </a:r>
            <a:r>
              <a:rPr lang="en-US" spc="200" dirty="0">
                <a:solidFill>
                  <a:schemeClr val="accent1"/>
                </a:solidFill>
              </a:rPr>
              <a:t>starts with &lt;&lt;&lt;</a:t>
            </a:r>
            <a:r>
              <a:rPr lang="en-US" dirty="0"/>
              <a:t>. After this operator, an identifier is provided, then a </a:t>
            </a:r>
            <a:r>
              <a:rPr lang="en-US" dirty="0" smtClean="0"/>
              <a:t>newline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The string itself follows, and then the same identifier again to close the </a:t>
            </a:r>
            <a:r>
              <a:rPr lang="en-US" dirty="0" smtClean="0"/>
              <a:t>quotation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You don't need to escape quotes in this </a:t>
            </a:r>
            <a:r>
              <a:rPr lang="en-US" dirty="0" smtClean="0"/>
              <a:t>syntax</a:t>
            </a:r>
            <a:endParaRPr lang="en-US" dirty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904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(4)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pc="200" dirty="0">
                <a:solidFill>
                  <a:schemeClr val="accent1"/>
                </a:solidFill>
              </a:rPr>
              <a:t>Nowdoc strings</a:t>
            </a:r>
            <a:r>
              <a:rPr lang="en-US" dirty="0"/>
              <a:t> - (since PHP 5.3.0) string syntax works essentially like single quoted </a:t>
            </a:r>
            <a:r>
              <a:rPr lang="en-US" dirty="0" smtClean="0"/>
              <a:t>strings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The difference is that not even single quotes or backslashes have to be escaped. </a:t>
            </a:r>
            <a:endParaRPr lang="en-US" dirty="0" smtClean="0"/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A nowdoc is </a:t>
            </a:r>
            <a:r>
              <a:rPr lang="en-US" spc="200" dirty="0">
                <a:solidFill>
                  <a:schemeClr val="accent1"/>
                </a:solidFill>
              </a:rPr>
              <a:t>identified with the same &lt;&lt;&lt; sequence used for heredocs</a:t>
            </a:r>
            <a:r>
              <a:rPr lang="en-US" dirty="0"/>
              <a:t>, but the identifier which follows is </a:t>
            </a:r>
            <a:r>
              <a:rPr lang="en-US" spc="200" dirty="0">
                <a:solidFill>
                  <a:schemeClr val="accent1"/>
                </a:solidFill>
              </a:rPr>
              <a:t>enclosed in single quotes</a:t>
            </a:r>
            <a:r>
              <a:rPr lang="en-US" dirty="0"/>
              <a:t>, e.g. &lt;&lt;&lt;</a:t>
            </a:r>
            <a:r>
              <a:rPr lang="en-US" dirty="0" smtClean="0"/>
              <a:t>'EOT‘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No parsing is done in nowdoc.</a:t>
            </a:r>
            <a:endParaRPr lang="en-US" dirty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dirty="0"/>
          </a:p>
          <a:p>
            <a:pPr marL="0" lvl="1" indent="0">
              <a:buClr>
                <a:srgbClr val="F2B254"/>
              </a:buClr>
              <a:buSzPct val="100000"/>
              <a:buNone/>
            </a:pPr>
            <a:endParaRPr lang="en-US" dirty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5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447800"/>
            <a:ext cx="11804821" cy="50450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You can use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DateTime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DateInterval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classes to manipulate dates and intervals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can manipulate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XML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are various types of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PHP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038" y="1273518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736106" y="3750828"/>
              <a:ext cx="6376595" cy="145783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&amp; MySQL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softuni.bg/trainings/fasttracks/details/1033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PHP &amp; </a:t>
            </a:r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from: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DateTime Class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7390" y="125866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In-build from PHP 5.2.x -&gt;</a:t>
            </a:r>
          </a:p>
          <a:p>
            <a:r>
              <a:rPr lang="en-US" sz="3200" dirty="0" smtClean="0"/>
              <a:t>Used to manipulate Dates and Times</a:t>
            </a:r>
          </a:p>
          <a:p>
            <a:r>
              <a:rPr lang="en-US" sz="3200" dirty="0" smtClean="0"/>
              <a:t>Can be used to obtain current Date/Time</a:t>
            </a:r>
          </a:p>
          <a:p>
            <a:r>
              <a:rPr lang="en-US" sz="3200" dirty="0" smtClean="0"/>
              <a:t>Functions depend on the locale settings of the server</a:t>
            </a:r>
          </a:p>
          <a:p>
            <a:r>
              <a:rPr lang="en-US" sz="3200" dirty="0" smtClean="0"/>
              <a:t>No need of installation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063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php.ini configuration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12192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can configure some settings in php.ini in order to change the behavior of some </a:t>
            </a:r>
            <a:r>
              <a:rPr lang="en-US" sz="3200" dirty="0" smtClean="0">
                <a:solidFill>
                  <a:srgbClr val="FFC000"/>
                </a:solidFill>
              </a:rPr>
              <a:t>DateTime</a:t>
            </a:r>
            <a:r>
              <a:rPr lang="en-US" sz="3200" dirty="0" smtClean="0"/>
              <a:t> functions</a:t>
            </a:r>
          </a:p>
          <a:p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00935"/>
              </p:ext>
            </p:extLst>
          </p:nvPr>
        </p:nvGraphicFramePr>
        <p:xfrm>
          <a:off x="608012" y="2286000"/>
          <a:ext cx="10439400" cy="3784965"/>
        </p:xfrm>
        <a:graphic>
          <a:graphicData uri="http://schemas.openxmlformats.org/drawingml/2006/table">
            <a:tbl>
              <a:tblPr/>
              <a:tblGrid>
                <a:gridCol w="3260035"/>
                <a:gridCol w="7179365"/>
              </a:tblGrid>
              <a:tr h="462366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b="1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Name</a:t>
                      </a:r>
                    </a:p>
                  </a:txBody>
                  <a:tcPr marL="22930" marR="22930" marT="22930" marB="2293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b="1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2930" marR="22930" marT="22930" marB="2293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78087">
                <a:tc>
                  <a:txBody>
                    <a:bodyPr/>
                    <a:lstStyle/>
                    <a:p>
                      <a:pPr fontAlgn="t"/>
                      <a:r>
                        <a:rPr lang="en-US" sz="1900" b="1" dirty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date.timezone</a:t>
                      </a:r>
                    </a:p>
                  </a:txBody>
                  <a:tcPr marL="38217" marR="38217" marT="53504" marB="5350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The default timezone (used by all date/time functions)</a:t>
                      </a:r>
                    </a:p>
                  </a:txBody>
                  <a:tcPr marL="38217" marR="38217" marT="53504" marB="5350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087">
                <a:tc>
                  <a:txBody>
                    <a:bodyPr/>
                    <a:lstStyle/>
                    <a:p>
                      <a:pPr fontAlgn="t"/>
                      <a:r>
                        <a:rPr lang="en-US" sz="1900" b="1" dirty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date.default_latitude</a:t>
                      </a:r>
                    </a:p>
                  </a:txBody>
                  <a:tcPr marL="38217" marR="38217" marT="53504" marB="5350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The default latitude (used by date_sunrise() and date_sunset())</a:t>
                      </a:r>
                    </a:p>
                  </a:txBody>
                  <a:tcPr marL="38217" marR="38217" marT="53504" marB="5350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78087">
                <a:tc>
                  <a:txBody>
                    <a:bodyPr/>
                    <a:lstStyle/>
                    <a:p>
                      <a:pPr fontAlgn="t"/>
                      <a:r>
                        <a:rPr lang="en-US" sz="1900" b="1" dirty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date.default_longitude</a:t>
                      </a:r>
                    </a:p>
                  </a:txBody>
                  <a:tcPr marL="38217" marR="38217" marT="53504" marB="5350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The default longitude (used by date_sunrise() and date_sunset())</a:t>
                      </a:r>
                    </a:p>
                  </a:txBody>
                  <a:tcPr marL="38217" marR="38217" marT="53504" marB="5350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087">
                <a:tc>
                  <a:txBody>
                    <a:bodyPr/>
                    <a:lstStyle/>
                    <a:p>
                      <a:pPr fontAlgn="t"/>
                      <a:r>
                        <a:rPr lang="en-US" sz="1900" b="1" dirty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date.sunrise_zenith</a:t>
                      </a:r>
                    </a:p>
                  </a:txBody>
                  <a:tcPr marL="38217" marR="38217" marT="53504" marB="5350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The default sunrise zenith (used by date_sunrise() and date_sunset())</a:t>
                      </a:r>
                    </a:p>
                  </a:txBody>
                  <a:tcPr marL="38217" marR="38217" marT="53504" marB="5350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78087">
                <a:tc>
                  <a:txBody>
                    <a:bodyPr/>
                    <a:lstStyle/>
                    <a:p>
                      <a:pPr fontAlgn="t"/>
                      <a:r>
                        <a:rPr lang="en-US" sz="1900" b="1" dirty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date.sunset_zenith</a:t>
                      </a:r>
                    </a:p>
                  </a:txBody>
                  <a:tcPr marL="38217" marR="38217" marT="53504" marB="5350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The default sunset zenith (used by date_sunrise() and date_sunset())</a:t>
                      </a:r>
                    </a:p>
                  </a:txBody>
                  <a:tcPr marL="38217" marR="38217" marT="53504" marB="5350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05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DateTime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8071" y="1287645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Initialized like an object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Can take various constructors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http://php.net/manual/en/datetime.formats.php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08759" y="2209800"/>
            <a:ext cx="6172200" cy="1171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$date = new DateTime(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'2014-07-15');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3592" y="1295400"/>
            <a:ext cx="8655051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DateInterval Class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2286000"/>
            <a:ext cx="4738687" cy="31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0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DateInterval Class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012" y="990600"/>
            <a:ext cx="11804822" cy="557035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date interval stores either a fixed amount of time (in years, months, days, hours etc) or a relative time string in the format that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DateTime's</a:t>
            </a:r>
            <a:r>
              <a:rPr lang="en-US" dirty="0"/>
              <a:t> constructor </a:t>
            </a:r>
            <a:r>
              <a:rPr lang="en-US" dirty="0" smtClean="0"/>
              <a:t>supports</a:t>
            </a:r>
            <a:endParaRPr lang="bg-BG" dirty="0" smtClean="0"/>
          </a:p>
          <a:p>
            <a:r>
              <a:rPr lang="en-US" dirty="0"/>
              <a:t>The format starts with the letter </a:t>
            </a:r>
            <a:r>
              <a:rPr lang="en-US" i="1" dirty="0"/>
              <a:t>P</a:t>
            </a:r>
            <a:r>
              <a:rPr lang="en-US" dirty="0"/>
              <a:t>, for "period." Each duration period is represented by an integer value followed by a period designator. </a:t>
            </a:r>
            <a:r>
              <a:rPr lang="bg-BG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duration contains time elements, that portion of the specification is preceded by the letter </a:t>
            </a:r>
            <a:r>
              <a:rPr lang="en-US" i="1" dirty="0"/>
              <a:t>T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4212" y="5085008"/>
            <a:ext cx="7986489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Years, 4 Days, 6 Hours and 8 Minutes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 = new DateInterval('P2Y4DT6H8M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3592" y="1295400"/>
            <a:ext cx="8655051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DateTime Methods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382994"/>
            <a:ext cx="3371850" cy="33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8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1406</Words>
  <Application>Microsoft Office PowerPoint</Application>
  <PresentationFormat>Custom</PresentationFormat>
  <Paragraphs>259</Paragraphs>
  <Slides>35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SoftUni 16x9</vt:lpstr>
      <vt:lpstr>Useful PHP classes  and collections </vt:lpstr>
      <vt:lpstr>Table of Contents</vt:lpstr>
      <vt:lpstr>DateTime Class</vt:lpstr>
      <vt:lpstr>DateTime Class</vt:lpstr>
      <vt:lpstr>php.ini configuration</vt:lpstr>
      <vt:lpstr>Using DateTime</vt:lpstr>
      <vt:lpstr>DateInterval Class</vt:lpstr>
      <vt:lpstr>DateInterval Class</vt:lpstr>
      <vt:lpstr>DateTime Methods</vt:lpstr>
      <vt:lpstr>DateTime Methods</vt:lpstr>
      <vt:lpstr>DateTime Methods (2)</vt:lpstr>
      <vt:lpstr>Dates and Intervals</vt:lpstr>
      <vt:lpstr>DOMDocument Class</vt:lpstr>
      <vt:lpstr>What is DOM?</vt:lpstr>
      <vt:lpstr>DOMDocument</vt:lpstr>
      <vt:lpstr>DOMDocument (2)</vt:lpstr>
      <vt:lpstr>DOMDocument (3)</vt:lpstr>
      <vt:lpstr>DOMDocument</vt:lpstr>
      <vt:lpstr>XMLReader Class</vt:lpstr>
      <vt:lpstr>XMLReader</vt:lpstr>
      <vt:lpstr>XMLReader (2)</vt:lpstr>
      <vt:lpstr>XMLReader</vt:lpstr>
      <vt:lpstr>XMLWriter Class</vt:lpstr>
      <vt:lpstr>XMLWriter</vt:lpstr>
      <vt:lpstr>XMLWriter</vt:lpstr>
      <vt:lpstr>XMLWriter</vt:lpstr>
      <vt:lpstr>Strings in PHP</vt:lpstr>
      <vt:lpstr>Strings</vt:lpstr>
      <vt:lpstr>Strings (2)</vt:lpstr>
      <vt:lpstr>Strings (3)</vt:lpstr>
      <vt:lpstr>Strings (4)</vt:lpstr>
      <vt:lpstr>Summary</vt:lpstr>
      <vt:lpstr>PHP &amp; MySQL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Course</dc:title>
  <dc:subject>C# Basics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2014-08-16T07:58:10Z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