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3"/>
  </p:notesMasterIdLst>
  <p:handoutMasterIdLst>
    <p:handoutMasterId r:id="rId14"/>
  </p:handoutMasterIdLst>
  <p:sldIdLst>
    <p:sldId id="570" r:id="rId2"/>
    <p:sldId id="899" r:id="rId3"/>
    <p:sldId id="900" r:id="rId4"/>
    <p:sldId id="901" r:id="rId5"/>
    <p:sldId id="902" r:id="rId6"/>
    <p:sldId id="903" r:id="rId7"/>
    <p:sldId id="904" r:id="rId8"/>
    <p:sldId id="905" r:id="rId9"/>
    <p:sldId id="906" r:id="rId10"/>
    <p:sldId id="907" r:id="rId11"/>
    <p:sldId id="460" r:id="rId12"/>
  </p:sldIdLst>
  <p:sldSz cx="9144000" cy="6858000" type="screen4x3"/>
  <p:notesSz cx="6881813" cy="92964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C2"/>
    <a:srgbClr val="FF3300"/>
    <a:srgbClr val="FFFFFF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98" d="100"/>
          <a:sy n="98" d="100"/>
        </p:scale>
        <p:origin x="-10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10/3/14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hyperlink" Target="http://clouddevcourse.telerik.com/" TargetMode="External"/><Relationship Id="rId20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www.bgcoder.com/" TargetMode="External"/><Relationship Id="rId11" Type="http://schemas.openxmlformats.org/officeDocument/2006/relationships/hyperlink" Target="http://www.nakov.com/" TargetMode="External"/><Relationship Id="rId12" Type="http://schemas.openxmlformats.org/officeDocument/2006/relationships/hyperlink" Target="http://codecourse.telerik.com/" TargetMode="External"/><Relationship Id="rId13" Type="http://schemas.openxmlformats.org/officeDocument/2006/relationships/hyperlink" Target="http://algoacademy.telerik.com/" TargetMode="External"/><Relationship Id="rId14" Type="http://schemas.openxmlformats.org/officeDocument/2006/relationships/hyperlink" Target="http://aspnetcourse.telerik.com/" TargetMode="External"/><Relationship Id="rId15" Type="http://schemas.openxmlformats.org/officeDocument/2006/relationships/hyperlink" Target="http://academy.telerik.com/" TargetMode="External"/><Relationship Id="rId16" Type="http://schemas.openxmlformats.org/officeDocument/2006/relationships/hyperlink" Target="http://mobiledevcourse.telerik.com/" TargetMode="External"/><Relationship Id="rId17" Type="http://schemas.openxmlformats.org/officeDocument/2006/relationships/hyperlink" Target="http://www.introprogramming.info/" TargetMode="External"/><Relationship Id="rId18" Type="http://schemas.openxmlformats.org/officeDocument/2006/relationships/hyperlink" Target="http://www.minkov.it/" TargetMode="External"/><Relationship Id="rId19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orums.academy.telerik.com/" TargetMode="External"/><Relationship Id="rId3" Type="http://schemas.openxmlformats.org/officeDocument/2006/relationships/hyperlink" Target="http://kursove-uroci-knigi-obuchenie-programirane-web-design-csharp.info/" TargetMode="External"/><Relationship Id="rId4" Type="http://schemas.openxmlformats.org/officeDocument/2006/relationships/hyperlink" Target="http://www.telerik-kids.com/" TargetMode="External"/><Relationship Id="rId5" Type="http://schemas.openxmlformats.org/officeDocument/2006/relationships/hyperlink" Target="http://seocourse.telerik.com/" TargetMode="External"/><Relationship Id="rId6" Type="http://schemas.openxmlformats.org/officeDocument/2006/relationships/hyperlink" Target="http://html5course.telerik.com/" TargetMode="External"/><Relationship Id="rId7" Type="http://schemas.openxmlformats.org/officeDocument/2006/relationships/hyperlink" Target="http://schoolacademy.telerik.com/" TargetMode="External"/><Relationship Id="rId8" Type="http://schemas.openxmlformats.org/officeDocument/2006/relationships/hyperlink" Target="http://mvc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hyperlink" Target="http://clouddevcourse.telerik.com/" TargetMode="External"/><Relationship Id="rId20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www.bgcoder.com/" TargetMode="External"/><Relationship Id="rId11" Type="http://schemas.openxmlformats.org/officeDocument/2006/relationships/hyperlink" Target="http://www.nakov.com/" TargetMode="External"/><Relationship Id="rId12" Type="http://schemas.openxmlformats.org/officeDocument/2006/relationships/hyperlink" Target="http://codecourse.telerik.com/" TargetMode="External"/><Relationship Id="rId13" Type="http://schemas.openxmlformats.org/officeDocument/2006/relationships/hyperlink" Target="http://algoacademy.telerik.com/" TargetMode="External"/><Relationship Id="rId14" Type="http://schemas.openxmlformats.org/officeDocument/2006/relationships/hyperlink" Target="http://aspnetcourse.telerik.com/" TargetMode="External"/><Relationship Id="rId15" Type="http://schemas.openxmlformats.org/officeDocument/2006/relationships/hyperlink" Target="http://academy.telerik.com/" TargetMode="External"/><Relationship Id="rId16" Type="http://schemas.openxmlformats.org/officeDocument/2006/relationships/hyperlink" Target="http://mobiledevcourse.telerik.com/" TargetMode="External"/><Relationship Id="rId17" Type="http://schemas.openxmlformats.org/officeDocument/2006/relationships/hyperlink" Target="http://www.introprogramming.info/" TargetMode="External"/><Relationship Id="rId18" Type="http://schemas.openxmlformats.org/officeDocument/2006/relationships/hyperlink" Target="http://www.minkov.it/" TargetMode="External"/><Relationship Id="rId19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orums.academy.telerik.com/" TargetMode="External"/><Relationship Id="rId3" Type="http://schemas.openxmlformats.org/officeDocument/2006/relationships/hyperlink" Target="http://kursove-uroci-knigi-obuchenie-programirane-web-design-csharp.info/" TargetMode="External"/><Relationship Id="rId4" Type="http://schemas.openxmlformats.org/officeDocument/2006/relationships/hyperlink" Target="http://www.telerik-kids.com/" TargetMode="External"/><Relationship Id="rId5" Type="http://schemas.openxmlformats.org/officeDocument/2006/relationships/hyperlink" Target="http://seocourse.telerik.com/" TargetMode="External"/><Relationship Id="rId6" Type="http://schemas.openxmlformats.org/officeDocument/2006/relationships/hyperlink" Target="http://html5course.telerik.com/" TargetMode="External"/><Relationship Id="rId7" Type="http://schemas.openxmlformats.org/officeDocument/2006/relationships/hyperlink" Target="http://schoolacademy.telerik.com/" TargetMode="External"/><Relationship Id="rId8" Type="http://schemas.openxmlformats.org/officeDocument/2006/relationships/hyperlink" Target="http://mvc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academy.telerik.com/" TargetMode="External"/><Relationship Id="rId5" Type="http://schemas.openxmlformats.org/officeDocument/2006/relationships/image" Target="../media/image6.jpe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cademy.teleri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12044"/>
            <a:ext cx="8534400" cy="1524000"/>
          </a:xfrm>
        </p:spPr>
        <p:txBody>
          <a:bodyPr/>
          <a:lstStyle/>
          <a:p>
            <a:r>
              <a:rPr lang="en-US" dirty="0" smtClean="0"/>
              <a:t>Android Mobile Applications </a:t>
            </a:r>
            <a:r>
              <a:rPr lang="en-US" dirty="0"/>
              <a:t>Course Introduction</a:t>
            </a:r>
            <a:endParaRPr lang="en-US" dirty="0">
              <a:effectLst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87355"/>
            <a:ext cx="1666174" cy="181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smtClean="0">
                <a:hlinkClick r:id="rId4"/>
              </a:rPr>
              <a:t>http://academy.telerik.com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Android Mobile Applications</a:t>
            </a:r>
            <a:endParaRPr lang="en-US" dirty="0"/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359289" y="5040868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Dimitar Ivanov</a:t>
            </a: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252217"/>
            <a:ext cx="4191001" cy="2500631"/>
          </a:xfrm>
          <a:prstGeom prst="roundRect">
            <a:avLst>
              <a:gd name="adj" fmla="val 12532"/>
            </a:avLst>
          </a:prstGeom>
          <a:effectLst>
            <a:softEdge rad="63500"/>
          </a:effectLst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387">
            <a:off x="2091745" y="399233"/>
            <a:ext cx="1527533" cy="1730244"/>
          </a:xfrm>
          <a:prstGeom prst="roundRect">
            <a:avLst>
              <a:gd name="adj" fmla="val 12532"/>
            </a:avLst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course project will consist of developing an </a:t>
            </a:r>
            <a:r>
              <a:rPr lang="en-US" dirty="0" smtClean="0"/>
              <a:t>mobile </a:t>
            </a:r>
            <a:r>
              <a:rPr lang="en-US" dirty="0" smtClean="0"/>
              <a:t>application for Android devices</a:t>
            </a:r>
            <a:endParaRPr lang="en-US" dirty="0" smtClean="0"/>
          </a:p>
          <a:p>
            <a:pPr lvl="1"/>
            <a:r>
              <a:rPr lang="en-US" dirty="0" smtClean="0"/>
              <a:t>In random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teams of two</a:t>
            </a:r>
          </a:p>
          <a:p>
            <a:pPr lvl="1"/>
            <a:r>
              <a:rPr lang="en-US" dirty="0" smtClean="0"/>
              <a:t>Should </a:t>
            </a:r>
            <a:r>
              <a:rPr lang="en-US" dirty="0" smtClean="0"/>
              <a:t>work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remote data </a:t>
            </a:r>
            <a:r>
              <a:rPr lang="en-US" dirty="0" smtClean="0"/>
              <a:t>(REST)</a:t>
            </a:r>
          </a:p>
          <a:p>
            <a:pPr lvl="1"/>
            <a:r>
              <a:rPr lang="en-US" dirty="0" smtClean="0"/>
              <a:t>Should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device capabilities</a:t>
            </a:r>
          </a:p>
          <a:p>
            <a:pPr lvl="1"/>
            <a:r>
              <a:rPr lang="en-US" dirty="0" smtClean="0"/>
              <a:t>More information can be found in the Project </a:t>
            </a:r>
            <a:r>
              <a:rPr lang="en-US" dirty="0" err="1" smtClean="0"/>
              <a:t>description.docx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87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91487" y="228600"/>
            <a:ext cx="6934200" cy="838200"/>
          </a:xfrm>
        </p:spPr>
        <p:txBody>
          <a:bodyPr/>
          <a:lstStyle/>
          <a:p>
            <a:r>
              <a:rPr lang="en-US" dirty="0"/>
              <a:t>Android Mobile Applications 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Android application</a:t>
            </a:r>
          </a:p>
          <a:p>
            <a:r>
              <a:rPr lang="en-US" smtClean="0"/>
              <a:t>Create an activity and manage its lifecycle.</a:t>
            </a:r>
          </a:p>
          <a:p>
            <a:r>
              <a:rPr lang="en-US" smtClean="0"/>
              <a:t>Access resources programmatically to optimize maintenance and localization.</a:t>
            </a:r>
          </a:p>
          <a:p>
            <a:r>
              <a:rPr lang="en-US" smtClean="0"/>
              <a:t>Create full-featured graphical user interfaces with widget, dialogs, menus, and event handlers.</a:t>
            </a:r>
          </a:p>
          <a:p>
            <a:r>
              <a:rPr lang="en-US" smtClean="0"/>
              <a:t>Control the organization of your screen with layouts.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Design flexible user interfaces for multiple form factors using fragments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Communicate between applications in a loosely-coupled way with intents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Listen for notifications with broadcast receivers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Create a service to handle background tasks and use notifications to indicate the status of those tasks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Persist application state using preferences, files, and </a:t>
            </a:r>
            <a:r>
              <a:rPr lang="en-US" sz="3000" dirty="0" err="1" smtClean="0"/>
              <a:t>SQLLite</a:t>
            </a:r>
            <a:endParaRPr lang="en-US" sz="3000" dirty="0" smtClean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7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both </a:t>
            </a:r>
            <a:r>
              <a:rPr lang="en-US" dirty="0" err="1" smtClean="0"/>
              <a:t>ArrayAdapter</a:t>
            </a:r>
            <a:r>
              <a:rPr lang="en-US" dirty="0" smtClean="0"/>
              <a:t> and </a:t>
            </a:r>
            <a:r>
              <a:rPr lang="en-US" dirty="0" err="1" smtClean="0"/>
              <a:t>CursorAdapter</a:t>
            </a:r>
            <a:r>
              <a:rPr lang="en-US" dirty="0" smtClean="0"/>
              <a:t> to bind data to widgets.</a:t>
            </a:r>
          </a:p>
          <a:p>
            <a:r>
              <a:rPr lang="en-US" dirty="0" smtClean="0"/>
              <a:t>Share data with other applications with content providers.</a:t>
            </a:r>
          </a:p>
          <a:p>
            <a:r>
              <a:rPr lang="en-US" dirty="0" smtClean="0"/>
              <a:t>Access Contacts and other build-in Android providers.</a:t>
            </a:r>
          </a:p>
          <a:p>
            <a:r>
              <a:rPr lang="en-US" dirty="0" smtClean="0"/>
              <a:t>Determine the current location and leverage Google Maps.</a:t>
            </a:r>
          </a:p>
          <a:p>
            <a:r>
              <a:rPr lang="en-US" dirty="0" smtClean="0"/>
              <a:t>Publish an application to an Android device.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4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18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smtClean="0"/>
              <a:t>Mobile Apps: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Course project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75%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 (excellent, OK, bad)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6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1371600"/>
            <a:ext cx="2815922" cy="140459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6922" y="4800600"/>
            <a:ext cx="1676400" cy="103727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19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  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54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Homework comments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obligatory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2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From now on you should check your presence on the barcode reader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2-3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times a day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morning when lectures begin (~10:30)</a:t>
            </a:r>
          </a:p>
          <a:p>
            <a:pPr lvl="1"/>
            <a:r>
              <a:rPr lang="en-US" dirty="0" smtClean="0"/>
              <a:t>After lunch break (~13:30)</a:t>
            </a:r>
          </a:p>
          <a:p>
            <a:pPr lvl="1"/>
            <a:r>
              <a:rPr lang="en-US" dirty="0" smtClean="0"/>
              <a:t>When you have data structures and algorithms when the lecture starts (~18:00)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4495800"/>
            <a:ext cx="389572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467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5957</TotalTime>
  <Words>423</Words>
  <Application>Microsoft Macintosh PowerPoint</Application>
  <PresentationFormat>On-screen Show (4:3)</PresentationFormat>
  <Paragraphs>77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Telerik Academy theme</vt:lpstr>
      <vt:lpstr>Android Mobile Applications Course Introduction</vt:lpstr>
      <vt:lpstr>Course Objectives</vt:lpstr>
      <vt:lpstr>Course Objectives</vt:lpstr>
      <vt:lpstr>Course Objectives</vt:lpstr>
      <vt:lpstr>Evaluation </vt:lpstr>
      <vt:lpstr>Android Mobile Apps: Evaluation</vt:lpstr>
      <vt:lpstr>Pass / Excellence / Fail Criteria</vt:lpstr>
      <vt:lpstr>Homework Peer Reviews</vt:lpstr>
      <vt:lpstr>Check Your Presence</vt:lpstr>
      <vt:lpstr>Course Project</vt:lpstr>
      <vt:lpstr>Android Mobile Applications Course Introduction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Doncho Minkov</cp:lastModifiedBy>
  <cp:revision>1662</cp:revision>
  <dcterms:created xsi:type="dcterms:W3CDTF">2007-12-08T16:03:35Z</dcterms:created>
  <dcterms:modified xsi:type="dcterms:W3CDTF">2014-10-03T13:26:35Z</dcterms:modified>
  <cp:category>quality code, software engineering</cp:category>
</cp:coreProperties>
</file>