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5"/>
  </p:notesMasterIdLst>
  <p:handoutMasterIdLst>
    <p:handoutMasterId r:id="rId16"/>
  </p:handoutMasterIdLst>
  <p:sldIdLst>
    <p:sldId id="570" r:id="rId2"/>
    <p:sldId id="711" r:id="rId3"/>
    <p:sldId id="899" r:id="rId4"/>
    <p:sldId id="890" r:id="rId5"/>
    <p:sldId id="900" r:id="rId6"/>
    <p:sldId id="901" r:id="rId7"/>
    <p:sldId id="902" r:id="rId8"/>
    <p:sldId id="903" r:id="rId9"/>
    <p:sldId id="904" r:id="rId10"/>
    <p:sldId id="905" r:id="rId11"/>
    <p:sldId id="906" r:id="rId12"/>
    <p:sldId id="460" r:id="rId13"/>
    <p:sldId id="333" r:id="rId14"/>
  </p:sldIdLst>
  <p:sldSz cx="9144000" cy="6858000" type="screen4x3"/>
  <p:notesSz cx="6881813" cy="92964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C2"/>
    <a:srgbClr val="FF3300"/>
    <a:srgbClr val="FFFFFF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25" d="100"/>
          <a:sy n="25" d="100"/>
        </p:scale>
        <p:origin x="87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Imperative programming</a:t>
            </a:r>
            <a:r>
              <a:rPr lang="en-US" baseline="0" dirty="0" smtClean="0"/>
              <a:t> for procedural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7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5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example about fields</a:t>
            </a:r>
            <a:r>
              <a:rPr lang="en-US" baseline="0" dirty="0" smtClean="0"/>
              <a:t> and methods</a:t>
            </a:r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25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r>
              <a:rPr lang="en-US" baseline="0" dirty="0" smtClean="0"/>
              <a:t> tell them about</a:t>
            </a:r>
          </a:p>
          <a:p>
            <a:r>
              <a:rPr lang="en-US" baseline="0" dirty="0" smtClean="0"/>
              <a:t>Create class demo library</a:t>
            </a:r>
          </a:p>
          <a:p>
            <a:r>
              <a:rPr lang="en-US" baseline="0" dirty="0" smtClean="0"/>
              <a:t>Write that this is just static demo and its not quality code</a:t>
            </a:r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2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0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503" y="2001119"/>
            <a:ext cx="8534400" cy="1524000"/>
          </a:xfrm>
        </p:spPr>
        <p:txBody>
          <a:bodyPr/>
          <a:lstStyle/>
          <a:p>
            <a:r>
              <a:rPr lang="en-US" dirty="0" smtClean="0">
                <a:effectLst/>
              </a:rPr>
              <a:t>Java </a:t>
            </a:r>
            <a:br>
              <a:rPr lang="en-US" dirty="0" smtClean="0">
                <a:effectLst/>
              </a:rPr>
            </a:br>
            <a:r>
              <a:rPr lang="en-US" sz="3200" dirty="0" smtClean="0">
                <a:effectLst/>
              </a:rPr>
              <a:t>Object oriented programming </a:t>
            </a:r>
            <a:endParaRPr lang="en-US" dirty="0">
              <a:effectLst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5143" y="38868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359289" y="5040868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Dimitar Ivanov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197608"/>
            <a:ext cx="2993256" cy="2609850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3" y="762000"/>
            <a:ext cx="3185297" cy="22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- Declaration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81000" y="1524000"/>
            <a:ext cx="8686800" cy="3048000"/>
          </a:xfrm>
        </p:spPr>
        <p:txBody>
          <a:bodyPr/>
          <a:lstStyle/>
          <a:p>
            <a:pPr lvl="1"/>
            <a:r>
              <a:rPr lang="en-US" sz="2000" dirty="0" smtClean="0"/>
              <a:t>Static</a:t>
            </a:r>
            <a:endParaRPr lang="en-US" sz="2000" dirty="0"/>
          </a:p>
          <a:p>
            <a:pPr lvl="2">
              <a:spcBef>
                <a:spcPct val="50000"/>
              </a:spcBef>
            </a:pPr>
            <a:r>
              <a:rPr lang="en-US" altLang="zh-CN" sz="2200" dirty="0"/>
              <a:t>only one copy of the static field exists, shared by all objects of this class</a:t>
            </a:r>
          </a:p>
          <a:p>
            <a:pPr lvl="2"/>
            <a:r>
              <a:rPr lang="en-US" altLang="zh-CN" sz="2200" dirty="0"/>
              <a:t>can be accessed directly in the class </a:t>
            </a:r>
            <a:r>
              <a:rPr lang="en-US" altLang="zh-CN" sz="2200" dirty="0" smtClean="0"/>
              <a:t>itself</a:t>
            </a:r>
          </a:p>
          <a:p>
            <a:pPr lvl="2"/>
            <a:r>
              <a:rPr lang="en-US" altLang="zh-CN" sz="2000" dirty="0"/>
              <a:t>from outside the class, non-static fields must be accessed through an object reference</a:t>
            </a:r>
          </a:p>
          <a:p>
            <a:pPr lvl="2"/>
            <a:endParaRPr lang="en-US" altLang="zh-CN" sz="2200" dirty="0" smtClean="0"/>
          </a:p>
          <a:p>
            <a:pPr lvl="2"/>
            <a:endParaRPr lang="en-US" altLang="zh-CN" sz="2200" dirty="0"/>
          </a:p>
          <a:p>
            <a:pPr lvl="2"/>
            <a:endParaRPr lang="bg-BG" sz="1800" dirty="0" smtClean="0"/>
          </a:p>
          <a:p>
            <a:pPr lvl="2"/>
            <a:endParaRPr lang="en-US" sz="18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7950"/>
            <a:ext cx="2628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- Declaration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81000" y="1219200"/>
            <a:ext cx="8686800" cy="3048000"/>
          </a:xfrm>
        </p:spPr>
        <p:txBody>
          <a:bodyPr/>
          <a:lstStyle/>
          <a:p>
            <a:pPr lvl="1"/>
            <a:r>
              <a:rPr lang="en-US" sz="2000" dirty="0" smtClean="0"/>
              <a:t>Final</a:t>
            </a:r>
            <a:endParaRPr lang="en-US" sz="2000" dirty="0"/>
          </a:p>
          <a:p>
            <a:pPr lvl="2">
              <a:spcBef>
                <a:spcPct val="30000"/>
              </a:spcBef>
            </a:pPr>
            <a:r>
              <a:rPr lang="en-US" altLang="zh-CN" sz="2100" dirty="0"/>
              <a:t>once initialized, the value cannot be changed</a:t>
            </a:r>
          </a:p>
          <a:p>
            <a:pPr lvl="2">
              <a:spcBef>
                <a:spcPct val="30000"/>
              </a:spcBef>
            </a:pPr>
            <a:r>
              <a:rPr lang="en-US" altLang="zh-CN" sz="2100" dirty="0"/>
              <a:t> often be used to define named constants</a:t>
            </a:r>
          </a:p>
          <a:p>
            <a:pPr lvl="2">
              <a:spcBef>
                <a:spcPct val="30000"/>
              </a:spcBef>
            </a:pPr>
            <a:r>
              <a:rPr lang="en-US" altLang="zh-CN" sz="2100" dirty="0"/>
              <a:t> static final fields must be initialized when the class is initialized</a:t>
            </a:r>
          </a:p>
          <a:p>
            <a:pPr lvl="2">
              <a:spcBef>
                <a:spcPct val="30000"/>
              </a:spcBef>
            </a:pPr>
            <a:r>
              <a:rPr lang="en-US" altLang="zh-CN" sz="2100" dirty="0"/>
              <a:t> non-static final fields must be initialized when an object of the class is constructed</a:t>
            </a:r>
          </a:p>
          <a:p>
            <a:pPr lvl="2"/>
            <a:endParaRPr lang="en-US" altLang="zh-CN" sz="2200" dirty="0" smtClean="0"/>
          </a:p>
          <a:p>
            <a:pPr lvl="2"/>
            <a:endParaRPr lang="en-US" altLang="zh-CN" sz="2200" dirty="0"/>
          </a:p>
          <a:p>
            <a:pPr lvl="2"/>
            <a:endParaRPr lang="bg-BG" sz="1800" dirty="0" smtClean="0"/>
          </a:p>
          <a:p>
            <a:pPr lvl="2"/>
            <a:endParaRPr lang="en-US" sz="1800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9755"/>
            <a:ext cx="2971800" cy="246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 smtClean="0"/>
              <a:t>Java 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Procedural vs OOP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Class or Object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Class members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Class example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Fields - Declaration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981200"/>
            <a:ext cx="16891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086600" cy="838200"/>
          </a:xfrm>
        </p:spPr>
        <p:txBody>
          <a:bodyPr/>
          <a:lstStyle/>
          <a:p>
            <a:pPr algn="ctr"/>
            <a:r>
              <a:rPr lang="en-US" sz="5400" dirty="0" smtClean="0"/>
              <a:t>Procedural 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vs</a:t>
            </a:r>
            <a:br>
              <a:rPr lang="en-US" sz="5400" dirty="0" smtClean="0"/>
            </a:b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Object Oriented Programming</a:t>
            </a:r>
            <a:endParaRPr lang="en-US" sz="5400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vs OOP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3048000"/>
          </a:xfrm>
        </p:spPr>
        <p:txBody>
          <a:bodyPr/>
          <a:lstStyle/>
          <a:p>
            <a:pPr lvl="1"/>
            <a:r>
              <a:rPr lang="en-US" sz="2000" dirty="0" smtClean="0"/>
              <a:t>The main unit in procedural programming is </a:t>
            </a:r>
            <a:r>
              <a:rPr lang="en-US" sz="2000" u="sng" dirty="0" smtClean="0"/>
              <a:t>function</a:t>
            </a:r>
            <a:r>
              <a:rPr lang="en-US" sz="2000" dirty="0" smtClean="0"/>
              <a:t>, and unit in object-oriented programming is a </a:t>
            </a:r>
            <a:r>
              <a:rPr lang="en-US" sz="2000" u="sng" dirty="0" smtClean="0"/>
              <a:t>class</a:t>
            </a:r>
          </a:p>
          <a:p>
            <a:pPr lvl="1"/>
            <a:r>
              <a:rPr lang="en-US" sz="2000" dirty="0" smtClean="0"/>
              <a:t>Procedural programming concentrates on creating functions, while object-oriented programming starts from isolating the classes, and then follow the implementation of the methods inside of it.</a:t>
            </a:r>
          </a:p>
          <a:p>
            <a:pPr lvl="1"/>
            <a:r>
              <a:rPr lang="en-US" sz="2000" dirty="0" smtClean="0"/>
              <a:t>Procedural programming separates the data of the program from the operations that manipulate the data, while object-oriented programming focus on both of them.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? … Object ?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3048000"/>
          </a:xfrm>
        </p:spPr>
        <p:txBody>
          <a:bodyPr/>
          <a:lstStyle/>
          <a:p>
            <a:pPr lvl="1"/>
            <a:r>
              <a:rPr lang="en-US" sz="2000" dirty="0" smtClean="0"/>
              <a:t>“Class” refers to a blueprint. It defines the variables and methods the objects support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“Object” is a instance of a class. Each object has a class which defines its data and behavior</a:t>
            </a:r>
            <a:endParaRPr lang="en-US" sz="2000" dirty="0"/>
          </a:p>
          <a:p>
            <a:pPr lvl="1"/>
            <a:r>
              <a:rPr lang="en-US" sz="2000" dirty="0" smtClean="0"/>
              <a:t>Example:</a:t>
            </a:r>
          </a:p>
          <a:p>
            <a:pPr lvl="1"/>
            <a:r>
              <a:rPr lang="en-US" sz="2000" dirty="0" err="1" smtClean="0"/>
              <a:t>LinuxConsole</a:t>
            </a:r>
            <a:r>
              <a:rPr lang="en-US" sz="2000" dirty="0" smtClean="0"/>
              <a:t> </a:t>
            </a:r>
            <a:r>
              <a:rPr lang="en-US" sz="2000" dirty="0" err="1" smtClean="0"/>
              <a:t>sudoBitch</a:t>
            </a:r>
            <a:r>
              <a:rPr lang="en-US" sz="2000" dirty="0" smtClean="0"/>
              <a:t> = new </a:t>
            </a:r>
            <a:r>
              <a:rPr lang="en-US" sz="2000" dirty="0" err="1" smtClean="0"/>
              <a:t>LinuxConsole</a:t>
            </a:r>
            <a:r>
              <a:rPr lang="en-US" sz="2000" dirty="0" smtClean="0"/>
              <a:t>();</a:t>
            </a:r>
          </a:p>
          <a:p>
            <a:pPr lvl="1"/>
            <a:r>
              <a:rPr lang="en-US" sz="2000" dirty="0" err="1" smtClean="0"/>
              <a:t>sudoBitch.makeASandwitch</a:t>
            </a:r>
            <a:r>
              <a:rPr lang="en-US" sz="2000" dirty="0" smtClean="0"/>
              <a:t>();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8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Members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3048000"/>
          </a:xfrm>
        </p:spPr>
        <p:txBody>
          <a:bodyPr/>
          <a:lstStyle/>
          <a:p>
            <a:pPr lvl="1"/>
            <a:r>
              <a:rPr lang="en-US" sz="2000" dirty="0" smtClean="0"/>
              <a:t>One class can have up to three members :</a:t>
            </a:r>
          </a:p>
          <a:p>
            <a:pPr lvl="2"/>
            <a:r>
              <a:rPr lang="en-US" sz="1800" dirty="0" smtClean="0"/>
              <a:t>Fields: data variables which determine the status of the class or an object</a:t>
            </a:r>
          </a:p>
          <a:p>
            <a:pPr lvl="2"/>
            <a:r>
              <a:rPr lang="en-US" sz="1800" dirty="0" smtClean="0"/>
              <a:t>Methods: executable code of the class built from statements. It allows us to manipulate/change the state of an object or access the value of the data members</a:t>
            </a:r>
          </a:p>
          <a:p>
            <a:pPr lvl="2"/>
            <a:r>
              <a:rPr lang="en-US" sz="1800" dirty="0" smtClean="0"/>
              <a:t>Nested classes and nested interfaces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3949700"/>
            <a:ext cx="8743950" cy="2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1671" y="1676400"/>
            <a:ext cx="8001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public </a:t>
            </a:r>
            <a:r>
              <a:rPr lang="en-US" sz="2400" b="1" dirty="0"/>
              <a:t>class Book </a:t>
            </a:r>
            <a:r>
              <a:rPr lang="en-US" sz="2400" b="1" dirty="0" smtClean="0"/>
              <a:t> {</a:t>
            </a:r>
            <a:endParaRPr lang="en-US" sz="2400" b="1" dirty="0"/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String </a:t>
            </a:r>
            <a:r>
              <a:rPr lang="en-US" sz="2400" b="1" dirty="0"/>
              <a:t>color;</a:t>
            </a:r>
          </a:p>
          <a:p>
            <a:r>
              <a:rPr lang="en-US" sz="2400" b="1" dirty="0" smtClean="0"/>
              <a:t>	String </a:t>
            </a:r>
            <a:r>
              <a:rPr lang="en-US" sz="2400" b="1" dirty="0"/>
              <a:t>title;</a:t>
            </a:r>
          </a:p>
          <a:p>
            <a:r>
              <a:rPr lang="en-US" sz="2400" b="1" dirty="0" smtClean="0"/>
              <a:t>	float </a:t>
            </a:r>
            <a:r>
              <a:rPr lang="en-US" sz="2400" b="1" dirty="0"/>
              <a:t>price;</a:t>
            </a:r>
          </a:p>
          <a:p>
            <a:endParaRPr lang="en-US" sz="2400" dirty="0"/>
          </a:p>
          <a:p>
            <a:r>
              <a:rPr lang="en-US" sz="2400" b="1" dirty="0" smtClean="0"/>
              <a:t>	public </a:t>
            </a:r>
            <a:r>
              <a:rPr lang="en-US" sz="2400" b="1" dirty="0"/>
              <a:t>static long </a:t>
            </a:r>
            <a:r>
              <a:rPr lang="en-US" sz="2400" b="1" i="1" dirty="0" err="1"/>
              <a:t>nextID</a:t>
            </a:r>
            <a:r>
              <a:rPr lang="en-US" sz="2400" b="1" i="1" dirty="0"/>
              <a:t> = 0;</a:t>
            </a:r>
          </a:p>
          <a:p>
            <a:endParaRPr lang="en-US" sz="2400" dirty="0"/>
          </a:p>
          <a:p>
            <a:r>
              <a:rPr lang="en-US" sz="2400" b="1" dirty="0" smtClean="0"/>
              <a:t>	public </a:t>
            </a:r>
            <a:r>
              <a:rPr lang="en-US" sz="2400" b="1" dirty="0"/>
              <a:t>void </a:t>
            </a:r>
            <a:r>
              <a:rPr lang="en-US" sz="2400" b="1" dirty="0" err="1" smtClean="0"/>
              <a:t>setColor</a:t>
            </a:r>
            <a:r>
              <a:rPr lang="en-US" sz="2400" b="1" dirty="0" smtClean="0"/>
              <a:t> (</a:t>
            </a:r>
            <a:r>
              <a:rPr lang="en-US" sz="2400" b="1" dirty="0"/>
              <a:t>String color</a:t>
            </a:r>
            <a:r>
              <a:rPr lang="en-US" sz="2400" b="1" dirty="0" smtClean="0"/>
              <a:t>)   {</a:t>
            </a:r>
            <a:endParaRPr lang="en-US" sz="2400" b="1" dirty="0"/>
          </a:p>
          <a:p>
            <a:r>
              <a:rPr lang="en-US" sz="2400" b="1" dirty="0" smtClean="0"/>
              <a:t>		color </a:t>
            </a:r>
            <a:r>
              <a:rPr lang="en-US" sz="2400" b="1" dirty="0"/>
              <a:t>= color;</a:t>
            </a:r>
          </a:p>
          <a:p>
            <a:r>
              <a:rPr lang="en-US" sz="2400" dirty="0" smtClean="0"/>
              <a:t>  	</a:t>
            </a:r>
            <a:r>
              <a:rPr lang="en-US" sz="2400" b="1" dirty="0" smtClean="0"/>
              <a:t>}</a:t>
            </a:r>
            <a:endParaRPr lang="en-US" sz="2400" b="1" dirty="0"/>
          </a:p>
          <a:p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64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- Declaration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3048000"/>
          </a:xfrm>
        </p:spPr>
        <p:txBody>
          <a:bodyPr/>
          <a:lstStyle/>
          <a:p>
            <a:pPr lvl="1"/>
            <a:r>
              <a:rPr lang="en-US" sz="2000" dirty="0" smtClean="0"/>
              <a:t>Field Declaration</a:t>
            </a:r>
          </a:p>
          <a:p>
            <a:pPr lvl="2"/>
            <a:r>
              <a:rPr lang="en-US" sz="1800" dirty="0" smtClean="0"/>
              <a:t>A type name followed by the field name, and optionally an initialization clause</a:t>
            </a:r>
          </a:p>
          <a:p>
            <a:pPr lvl="2"/>
            <a:r>
              <a:rPr lang="en-US" sz="1800" dirty="0" smtClean="0"/>
              <a:t>Primitive data type vs. Object reference</a:t>
            </a:r>
          </a:p>
          <a:p>
            <a:pPr lvl="3"/>
            <a:r>
              <a:rPr lang="en-US" sz="1600" dirty="0" smtClean="0"/>
              <a:t>Boolean, char, byte, short, </a:t>
            </a:r>
            <a:r>
              <a:rPr lang="en-US" sz="1600" dirty="0" err="1" smtClean="0"/>
              <a:t>int</a:t>
            </a:r>
            <a:r>
              <a:rPr lang="en-US" sz="1600" dirty="0" smtClean="0"/>
              <a:t>, long, float, double</a:t>
            </a:r>
            <a:endParaRPr lang="bg-BG" sz="1600" dirty="0" smtClean="0"/>
          </a:p>
          <a:p>
            <a:pPr lvl="2"/>
            <a:r>
              <a:rPr lang="en-US" sz="1800" dirty="0" smtClean="0"/>
              <a:t>Field declarations can be preceded by different modifiers</a:t>
            </a:r>
          </a:p>
          <a:p>
            <a:pPr lvl="3"/>
            <a:r>
              <a:rPr lang="en-US" sz="1600" dirty="0" smtClean="0"/>
              <a:t>Access control modifiers</a:t>
            </a:r>
          </a:p>
          <a:p>
            <a:pPr lvl="3"/>
            <a:r>
              <a:rPr lang="en-US" sz="1600" dirty="0" smtClean="0"/>
              <a:t>Static </a:t>
            </a:r>
          </a:p>
          <a:p>
            <a:pPr lvl="3"/>
            <a:r>
              <a:rPr lang="en-US" sz="1600" dirty="0" smtClean="0"/>
              <a:t>Final </a:t>
            </a:r>
          </a:p>
          <a:p>
            <a:pPr lvl="3"/>
            <a:endParaRPr lang="bg-BG" sz="1600" dirty="0" smtClean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16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- Declaration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81000" y="1524000"/>
            <a:ext cx="8686800" cy="3048000"/>
          </a:xfrm>
        </p:spPr>
        <p:txBody>
          <a:bodyPr/>
          <a:lstStyle/>
          <a:p>
            <a:pPr lvl="1"/>
            <a:r>
              <a:rPr lang="en-US" sz="2000" dirty="0"/>
              <a:t>Access control modifiers 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private</a:t>
            </a:r>
            <a:r>
              <a:rPr lang="en-US" sz="1800" dirty="0"/>
              <a:t>: private members are accessible only in the class itself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package</a:t>
            </a:r>
            <a:r>
              <a:rPr lang="en-US" sz="1800" dirty="0"/>
              <a:t>: package members are accessible in classes in the same package and the class itself</a:t>
            </a:r>
          </a:p>
          <a:p>
            <a:pPr lvl="2"/>
            <a:r>
              <a:rPr lang="en-US" altLang="zh-CN" sz="1800" i="1" dirty="0">
                <a:solidFill>
                  <a:srgbClr val="FF0000"/>
                </a:solidFill>
              </a:rPr>
              <a:t>protected</a:t>
            </a:r>
            <a:r>
              <a:rPr lang="en-US" altLang="zh-CN" sz="1800" i="1" dirty="0"/>
              <a:t>: </a:t>
            </a:r>
            <a:r>
              <a:rPr lang="en-US" altLang="zh-CN" sz="1800" dirty="0"/>
              <a:t>protected members are accessible in classes in the same package, in subclasses of the class, and in the class itself</a:t>
            </a:r>
          </a:p>
          <a:p>
            <a:pPr lvl="2"/>
            <a:r>
              <a:rPr lang="en-US" altLang="zh-CN" sz="1800" i="1" dirty="0">
                <a:solidFill>
                  <a:srgbClr val="FF0000"/>
                </a:solidFill>
              </a:rPr>
              <a:t>public</a:t>
            </a:r>
            <a:r>
              <a:rPr lang="en-US" altLang="zh-CN" sz="1800" i="1" dirty="0"/>
              <a:t>: </a:t>
            </a:r>
            <a:r>
              <a:rPr lang="en-US" altLang="zh-CN" sz="1800" dirty="0"/>
              <a:t>public members are accessible anywhere the class is accessible</a:t>
            </a:r>
          </a:p>
          <a:p>
            <a:pPr lvl="2"/>
            <a:endParaRPr lang="bg-BG" sz="1800" dirty="0" smtClean="0"/>
          </a:p>
          <a:p>
            <a:pPr lvl="2"/>
            <a:endParaRPr lang="en-US" sz="1800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775"/>
            <a:ext cx="2095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8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6664</TotalTime>
  <Words>511</Words>
  <Application>Microsoft Office PowerPoint</Application>
  <PresentationFormat>Презентация на цял екран (4:3)</PresentationFormat>
  <Paragraphs>104</Paragraphs>
  <Slides>13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20" baseType="lpstr">
      <vt:lpstr>Calibri</vt:lpstr>
      <vt:lpstr>Cambria</vt:lpstr>
      <vt:lpstr>Consolas</vt:lpstr>
      <vt:lpstr>Corbel</vt:lpstr>
      <vt:lpstr>华文新魏</vt:lpstr>
      <vt:lpstr>Wingdings 2</vt:lpstr>
      <vt:lpstr>Telerik Academy theme</vt:lpstr>
      <vt:lpstr>Java  Object oriented programming </vt:lpstr>
      <vt:lpstr>Table of Contents</vt:lpstr>
      <vt:lpstr>Procedural   vs   Object Oriented Programming</vt:lpstr>
      <vt:lpstr>Procedural vs OOP</vt:lpstr>
      <vt:lpstr>Class ? … Object ?</vt:lpstr>
      <vt:lpstr>Class Members</vt:lpstr>
      <vt:lpstr>Class example</vt:lpstr>
      <vt:lpstr>Fields - Declaration</vt:lpstr>
      <vt:lpstr>Fields - Declaration</vt:lpstr>
      <vt:lpstr>Fields - Declaration</vt:lpstr>
      <vt:lpstr>Fields - Declaration</vt:lpstr>
      <vt:lpstr>Java Overview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Dimitar Ivanov</cp:lastModifiedBy>
  <cp:revision>1656</cp:revision>
  <dcterms:created xsi:type="dcterms:W3CDTF">2007-12-08T16:03:35Z</dcterms:created>
  <dcterms:modified xsi:type="dcterms:W3CDTF">2014-09-30T16:41:52Z</dcterms:modified>
  <cp:category>quality code, software engineering</cp:category>
</cp:coreProperties>
</file>