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3"/>
  </p:notesMasterIdLst>
  <p:handoutMasterIdLst>
    <p:handoutMasterId r:id="rId24"/>
  </p:handoutMasterIdLst>
  <p:sldIdLst>
    <p:sldId id="570" r:id="rId2"/>
    <p:sldId id="912" r:id="rId3"/>
    <p:sldId id="913" r:id="rId4"/>
    <p:sldId id="914" r:id="rId5"/>
    <p:sldId id="915" r:id="rId6"/>
    <p:sldId id="916" r:id="rId7"/>
    <p:sldId id="917" r:id="rId8"/>
    <p:sldId id="918" r:id="rId9"/>
    <p:sldId id="919" r:id="rId10"/>
    <p:sldId id="920" r:id="rId11"/>
    <p:sldId id="921" r:id="rId12"/>
    <p:sldId id="922" r:id="rId13"/>
    <p:sldId id="923" r:id="rId14"/>
    <p:sldId id="924" r:id="rId15"/>
    <p:sldId id="925" r:id="rId16"/>
    <p:sldId id="926" r:id="rId17"/>
    <p:sldId id="927" r:id="rId18"/>
    <p:sldId id="928" r:id="rId19"/>
    <p:sldId id="929" r:id="rId20"/>
    <p:sldId id="930" r:id="rId21"/>
    <p:sldId id="460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21" d="100"/>
          <a:sy n="121" d="100"/>
        </p:scale>
        <p:origin x="165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448" y="2213279"/>
            <a:ext cx="8534400" cy="1524000"/>
          </a:xfrm>
        </p:spPr>
        <p:txBody>
          <a:bodyPr/>
          <a:lstStyle/>
          <a:p>
            <a:r>
              <a:rPr lang="en-US" dirty="0" smtClean="0">
                <a:effectLst/>
              </a:rPr>
              <a:t>Android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Threads</a:t>
            </a:r>
            <a:endParaRPr lang="en-US" dirty="0">
              <a:effectLst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5143" y="38868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Software Academy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5285913" cy="405421"/>
          </a:xfrm>
        </p:spPr>
        <p:txBody>
          <a:bodyPr/>
          <a:lstStyle/>
          <a:p>
            <a:r>
              <a:rPr lang="en-US" dirty="0" smtClean="0"/>
              <a:t>Mobile Applications with Android</a:t>
            </a:r>
            <a:endParaRPr lang="en-US" dirty="0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359289" y="5040868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Dimitar Ivanov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4331556" cy="209202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structured way to manage work involving background &amp; UI Threads</a:t>
            </a:r>
            <a:endParaRPr lang="en-US" dirty="0"/>
          </a:p>
          <a:p>
            <a:r>
              <a:rPr lang="en-US" dirty="0" smtClean="0"/>
              <a:t>Background Thread</a:t>
            </a:r>
          </a:p>
          <a:p>
            <a:pPr lvl="1"/>
            <a:r>
              <a:rPr lang="en-US" dirty="0" smtClean="0"/>
              <a:t>Perform work</a:t>
            </a:r>
          </a:p>
          <a:p>
            <a:pPr lvl="1"/>
            <a:r>
              <a:rPr lang="en-US" dirty="0" smtClean="0"/>
              <a:t>Indicate progress</a:t>
            </a:r>
          </a:p>
          <a:p>
            <a:r>
              <a:rPr lang="en-US" dirty="0" smtClean="0"/>
              <a:t>UI Thread</a:t>
            </a:r>
          </a:p>
          <a:p>
            <a:pPr lvl="1"/>
            <a:r>
              <a:rPr lang="en-US" dirty="0" smtClean="0"/>
              <a:t>Does setup</a:t>
            </a:r>
          </a:p>
          <a:p>
            <a:pPr lvl="1"/>
            <a:r>
              <a:rPr lang="en-US" dirty="0" smtClean="0"/>
              <a:t>Publishes intermediate progress</a:t>
            </a:r>
          </a:p>
          <a:p>
            <a:pPr lvl="1"/>
            <a:r>
              <a:rPr lang="en-US" dirty="0" smtClean="0"/>
              <a:t>User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Generic Class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1015663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AsyncTask</a:t>
            </a:r>
            <a:r>
              <a:rPr lang="en-US" dirty="0" smtClean="0"/>
              <a:t>&lt;</a:t>
            </a:r>
            <a:r>
              <a:rPr lang="en-US" dirty="0" err="1" smtClean="0"/>
              <a:t>Params,Progress,Result</a:t>
            </a:r>
            <a:r>
              <a:rPr lang="en-US" dirty="0" smtClean="0"/>
              <a:t>&gt; {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28600" y="3179802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Generic Type Parameters</a:t>
            </a:r>
          </a:p>
          <a:p>
            <a:pPr lvl="1"/>
            <a:r>
              <a:rPr lang="en-US" dirty="0" err="1" smtClean="0"/>
              <a:t>Params</a:t>
            </a:r>
            <a:r>
              <a:rPr lang="en-US" dirty="0" smtClean="0"/>
              <a:t> – Type used in background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AsyncTask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onPreExecuted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Runs in UI Thread before </a:t>
            </a:r>
            <a:r>
              <a:rPr lang="en-US" dirty="0" err="1" smtClean="0"/>
              <a:t>doInBackground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err="1" smtClean="0"/>
              <a:t>doInBackground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…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Performs work in background Thread</a:t>
            </a:r>
          </a:p>
          <a:p>
            <a:pPr lvl="2"/>
            <a:r>
              <a:rPr lang="en-US" dirty="0" smtClean="0"/>
              <a:t>May call</a:t>
            </a:r>
          </a:p>
          <a:p>
            <a:pPr lvl="3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publishProgress</a:t>
            </a:r>
            <a:r>
              <a:rPr lang="en-US" dirty="0" smtClean="0"/>
              <a:t>(Progress… values)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onProgressUpdate</a:t>
            </a:r>
            <a:r>
              <a:rPr lang="en-US" dirty="0" smtClean="0"/>
              <a:t>(Progress… values)</a:t>
            </a:r>
          </a:p>
          <a:p>
            <a:pPr lvl="1"/>
            <a:r>
              <a:rPr lang="en-US" dirty="0" smtClean="0"/>
              <a:t>Invoked in response to </a:t>
            </a:r>
            <a:r>
              <a:rPr lang="en-US" dirty="0" err="1" smtClean="0"/>
              <a:t>publishProgress</a:t>
            </a:r>
            <a:r>
              <a:rPr lang="en-US" dirty="0" smtClean="0"/>
              <a:t>()</a:t>
            </a:r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onPostExecute</a:t>
            </a:r>
            <a:r>
              <a:rPr lang="en-US" dirty="0" smtClean="0"/>
              <a:t>(Result result)</a:t>
            </a:r>
          </a:p>
          <a:p>
            <a:pPr lvl="1"/>
            <a:r>
              <a:rPr lang="en-US" dirty="0" smtClean="0"/>
              <a:t>Runs after </a:t>
            </a:r>
            <a:r>
              <a:rPr lang="en-US" dirty="0" err="1" smtClean="0"/>
              <a:t>doInBackground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0"/>
            <a:ext cx="7086600" cy="838200"/>
          </a:xfrm>
        </p:spPr>
        <p:txBody>
          <a:bodyPr/>
          <a:lstStyle/>
          <a:p>
            <a:pPr algn="ctr"/>
            <a:r>
              <a:rPr lang="en-US" sz="6000" dirty="0" err="1" smtClean="0"/>
              <a:t>Async</a:t>
            </a:r>
            <a:r>
              <a:rPr lang="en-US" sz="6000" dirty="0" smtClean="0"/>
              <a:t> Demo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16" y="762000"/>
            <a:ext cx="8686800" cy="5791200"/>
          </a:xfrm>
        </p:spPr>
        <p:txBody>
          <a:bodyPr/>
          <a:lstStyle/>
          <a:p>
            <a:r>
              <a:rPr lang="en-US" sz="2800" dirty="0" smtClean="0"/>
              <a:t>Each handler is associated with a Thread</a:t>
            </a:r>
          </a:p>
          <a:p>
            <a:r>
              <a:rPr lang="en-US" sz="2800" dirty="0" smtClean="0"/>
              <a:t>One thread can hand off work to another Thread by sending</a:t>
            </a:r>
          </a:p>
          <a:p>
            <a:r>
              <a:rPr lang="en-US" sz="2800" dirty="0" smtClean="0"/>
              <a:t>Messages &amp; Posting </a:t>
            </a:r>
            <a:r>
              <a:rPr lang="en-US" sz="2800" dirty="0" err="1" smtClean="0"/>
              <a:t>Runnables</a:t>
            </a:r>
            <a:r>
              <a:rPr lang="en-US" sz="2800" dirty="0" smtClean="0"/>
              <a:t> to a handler associated with other Thread.</a:t>
            </a:r>
            <a:endParaRPr lang="en-US" sz="2800" dirty="0"/>
          </a:p>
          <a:p>
            <a:r>
              <a:rPr lang="en-US" sz="2800" dirty="0" smtClean="0"/>
              <a:t>Runnable</a:t>
            </a:r>
          </a:p>
          <a:p>
            <a:pPr lvl="1"/>
            <a:r>
              <a:rPr lang="en-US" sz="2800" dirty="0" smtClean="0"/>
              <a:t>Contains an instance of the Runnable interface</a:t>
            </a:r>
          </a:p>
          <a:p>
            <a:pPr lvl="1"/>
            <a:r>
              <a:rPr lang="en-US" sz="2800" dirty="0" smtClean="0"/>
              <a:t>Sender implements response</a:t>
            </a:r>
          </a:p>
          <a:p>
            <a:r>
              <a:rPr lang="en-US" sz="2800" dirty="0" smtClean="0"/>
              <a:t>Message</a:t>
            </a:r>
          </a:p>
          <a:p>
            <a:pPr lvl="1"/>
            <a:r>
              <a:rPr lang="en-US" sz="2800" dirty="0" smtClean="0"/>
              <a:t>Can contain a message code, an object &amp; integer arguments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47800"/>
            <a:ext cx="4470630" cy="4172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02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Runnables</a:t>
            </a:r>
            <a:r>
              <a:rPr lang="en-US" dirty="0" smtClean="0"/>
              <a:t> &amp;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</a:t>
            </a:r>
            <a:r>
              <a:rPr lang="en-US" sz="2800" dirty="0" err="1" smtClean="0"/>
              <a:t>oolean</a:t>
            </a:r>
            <a:r>
              <a:rPr lang="en-US" sz="2800" dirty="0" smtClean="0"/>
              <a:t> post(Runnable r)</a:t>
            </a:r>
          </a:p>
          <a:p>
            <a:pPr lvl="1"/>
            <a:r>
              <a:rPr lang="en-US" sz="2800" dirty="0" smtClean="0"/>
              <a:t>Add Runnable to the </a:t>
            </a:r>
            <a:r>
              <a:rPr lang="en-US" sz="2800" dirty="0" err="1" smtClean="0"/>
              <a:t>MessageQueue</a:t>
            </a:r>
            <a:endParaRPr lang="en-US" sz="2800" dirty="0" smtClean="0"/>
          </a:p>
          <a:p>
            <a:r>
              <a:rPr lang="en-US" sz="2800" dirty="0" smtClean="0"/>
              <a:t>Boolean </a:t>
            </a:r>
            <a:r>
              <a:rPr lang="en-US" sz="2800" dirty="0" err="1" smtClean="0"/>
              <a:t>postAtTime</a:t>
            </a:r>
            <a:r>
              <a:rPr lang="en-US" sz="2800" dirty="0" smtClean="0"/>
              <a:t>(Runnable </a:t>
            </a:r>
            <a:r>
              <a:rPr lang="en-US" sz="2800" dirty="0" err="1" smtClean="0"/>
              <a:t>r,long</a:t>
            </a:r>
            <a:r>
              <a:rPr lang="en-US" sz="2800" dirty="0" smtClean="0"/>
              <a:t> </a:t>
            </a:r>
            <a:r>
              <a:rPr lang="en-US" sz="2800" dirty="0" err="1" smtClean="0"/>
              <a:t>uptimeMillis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Add Runnable to the </a:t>
            </a:r>
            <a:r>
              <a:rPr lang="en-US" sz="2800" dirty="0" err="1" smtClean="0"/>
              <a:t>MessageQueue.Run</a:t>
            </a:r>
            <a:r>
              <a:rPr lang="en-US" sz="2800" dirty="0" smtClean="0"/>
              <a:t> at a specific time(based on </a:t>
            </a:r>
            <a:r>
              <a:rPr lang="en-US" sz="2800" dirty="0" err="1" smtClean="0"/>
              <a:t>SysteClock.upTimeMillis</a:t>
            </a:r>
            <a:r>
              <a:rPr lang="en-US" sz="2800" dirty="0" smtClean="0"/>
              <a:t>())</a:t>
            </a:r>
          </a:p>
          <a:p>
            <a:r>
              <a:rPr lang="en-US" sz="2800" dirty="0" smtClean="0"/>
              <a:t>Boolean </a:t>
            </a:r>
            <a:r>
              <a:rPr lang="en-US" sz="2800" dirty="0" err="1" smtClean="0"/>
              <a:t>postDelayed</a:t>
            </a:r>
            <a:r>
              <a:rPr lang="en-US" sz="2800" dirty="0" smtClean="0"/>
              <a:t>(Runnable </a:t>
            </a:r>
            <a:r>
              <a:rPr lang="en-US" sz="2800" dirty="0" err="1" smtClean="0"/>
              <a:t>r,long</a:t>
            </a:r>
            <a:r>
              <a:rPr lang="en-US" sz="2800" dirty="0" smtClean="0"/>
              <a:t> </a:t>
            </a:r>
            <a:r>
              <a:rPr lang="en-US" sz="2800" dirty="0" err="1" smtClean="0"/>
              <a:t>delayMillis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Add Runnable to the message </a:t>
            </a:r>
            <a:r>
              <a:rPr lang="en-US" sz="2800" dirty="0" err="1" smtClean="0"/>
              <a:t>queue.Run</a:t>
            </a:r>
            <a:r>
              <a:rPr lang="en-US" sz="2800" dirty="0" smtClean="0"/>
              <a:t> after the specific amount of time elapsed.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&amp;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Message &amp; set Message content</a:t>
            </a:r>
          </a:p>
          <a:p>
            <a:pPr lvl="1"/>
            <a:r>
              <a:rPr lang="en-US" dirty="0" err="1" smtClean="0"/>
              <a:t>Handler.obtainMessage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Message.obtain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Message parameters include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arg1,arg2, what</a:t>
            </a:r>
          </a:p>
          <a:p>
            <a:pPr lvl="1"/>
            <a:r>
              <a:rPr lang="en-US" dirty="0" smtClean="0"/>
              <a:t>Object </a:t>
            </a:r>
            <a:r>
              <a:rPr lang="en-US" dirty="0" err="1" smtClean="0"/>
              <a:t>obj</a:t>
            </a:r>
            <a:endParaRPr lang="en-US" dirty="0" smtClean="0"/>
          </a:p>
          <a:p>
            <a:pPr lvl="1"/>
            <a:r>
              <a:rPr lang="en-US" dirty="0" smtClean="0"/>
              <a:t>Bundle data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variants.See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&amp;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sendMessage</a:t>
            </a:r>
            <a:r>
              <a:rPr lang="bg-BG" dirty="0" smtClean="0"/>
              <a:t>()</a:t>
            </a:r>
          </a:p>
          <a:p>
            <a:pPr lvl="1"/>
            <a:r>
              <a:rPr lang="en-US" dirty="0" smtClean="0"/>
              <a:t>Queue Message now</a:t>
            </a:r>
          </a:p>
          <a:p>
            <a:r>
              <a:rPr lang="en-US" dirty="0" err="1" smtClean="0"/>
              <a:t>sendMessageAtFrontOfQueue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Insert Message now at front of queue</a:t>
            </a:r>
          </a:p>
          <a:p>
            <a:r>
              <a:rPr lang="en-US" dirty="0" err="1" smtClean="0"/>
              <a:t>sendMessageAtTime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Queue message at the stated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 Overview</a:t>
            </a:r>
          </a:p>
          <a:p>
            <a:r>
              <a:rPr lang="en-US" dirty="0" smtClean="0"/>
              <a:t>Android’s UI Thread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AsyncTask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Handler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124200"/>
            <a:ext cx="7086600" cy="838200"/>
          </a:xfrm>
        </p:spPr>
        <p:txBody>
          <a:bodyPr/>
          <a:lstStyle/>
          <a:p>
            <a:pPr algn="ctr"/>
            <a:r>
              <a:rPr lang="en-US" sz="5400" dirty="0" smtClean="0"/>
              <a:t>Handler Demo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1931" y="152400"/>
            <a:ext cx="6934200" cy="838200"/>
          </a:xfrm>
        </p:spPr>
        <p:txBody>
          <a:bodyPr/>
          <a:lstStyle/>
          <a:p>
            <a:r>
              <a:rPr lang="en-US" dirty="0">
                <a:effectLst/>
              </a:rPr>
              <a:t>Android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Threads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View</a:t>
            </a:r>
          </a:p>
          <a:p>
            <a:pPr lvl="1"/>
            <a:r>
              <a:rPr lang="en-US" dirty="0" smtClean="0"/>
              <a:t>Parallel computation running in a process</a:t>
            </a:r>
          </a:p>
          <a:p>
            <a:r>
              <a:rPr lang="en-US" dirty="0" smtClean="0"/>
              <a:t>Implementation View</a:t>
            </a:r>
          </a:p>
          <a:p>
            <a:pPr lvl="1"/>
            <a:r>
              <a:rPr lang="en-US" dirty="0" smtClean="0"/>
              <a:t>A program counter and a stack</a:t>
            </a:r>
          </a:p>
          <a:p>
            <a:pPr lvl="1"/>
            <a:r>
              <a:rPr lang="en-US" dirty="0" smtClean="0"/>
              <a:t>With heap and static areas that are shared with other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515435" cy="3067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What is a Thread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an object of type </a:t>
            </a:r>
            <a:r>
              <a:rPr lang="en-US" dirty="0" err="1" smtClean="0"/>
              <a:t>Java.Lang.Thread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Implements the runnable interface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oid run()</a:t>
            </a:r>
            <a:endParaRPr lang="en-US" dirty="0"/>
          </a:p>
          <a:p>
            <a:r>
              <a:rPr lang="en-US" dirty="0" smtClean="0"/>
              <a:t>Some thread methods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start()</a:t>
            </a:r>
          </a:p>
          <a:p>
            <a:pPr lvl="2"/>
            <a:r>
              <a:rPr lang="en-US" dirty="0" smtClean="0"/>
              <a:t>Starts the Thread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sleep(long time)</a:t>
            </a:r>
          </a:p>
          <a:p>
            <a:pPr lvl="2"/>
            <a:r>
              <a:rPr lang="en-US" dirty="0" smtClean="0"/>
              <a:t>Sleeps for the given period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wait()</a:t>
            </a:r>
          </a:p>
          <a:p>
            <a:pPr lvl="1"/>
            <a:r>
              <a:rPr lang="en-US" dirty="0" smtClean="0"/>
              <a:t>Current thread waits until another thread invokes notify() on this object.</a:t>
            </a:r>
          </a:p>
          <a:p>
            <a:r>
              <a:rPr lang="en-US" dirty="0" smtClean="0"/>
              <a:t>Void notify()</a:t>
            </a:r>
          </a:p>
          <a:p>
            <a:pPr lvl="1"/>
            <a:r>
              <a:rPr lang="en-US" dirty="0" smtClean="0"/>
              <a:t>Wakes up a single thread that is waiting on this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Thread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a Thread object</a:t>
            </a:r>
          </a:p>
          <a:p>
            <a:r>
              <a:rPr lang="en-US" dirty="0" smtClean="0"/>
              <a:t>Invoke the Thread’s start() method</a:t>
            </a:r>
          </a:p>
          <a:p>
            <a:pPr lvl="1"/>
            <a:r>
              <a:rPr lang="en-US" dirty="0" smtClean="0"/>
              <a:t>Thread’s run() method get called</a:t>
            </a:r>
          </a:p>
          <a:p>
            <a:r>
              <a:rPr lang="en-US" dirty="0" smtClean="0"/>
              <a:t>Thread terminates when run()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Thread Use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52600"/>
            <a:ext cx="5016758" cy="42547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ThreadingNoThreading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displays two buttons</a:t>
            </a:r>
          </a:p>
          <a:p>
            <a:r>
              <a:rPr lang="en-US" dirty="0" err="1" smtClean="0"/>
              <a:t>LoadIcon</a:t>
            </a:r>
            <a:endParaRPr lang="en-US" dirty="0" smtClean="0"/>
          </a:p>
          <a:p>
            <a:pPr lvl="1"/>
            <a:r>
              <a:rPr lang="en-US" dirty="0" smtClean="0"/>
              <a:t>Load a bitmap from a resource file &amp; display</a:t>
            </a:r>
          </a:p>
          <a:p>
            <a:r>
              <a:rPr lang="en-US" dirty="0" smtClean="0"/>
              <a:t>Show loaded bitmap</a:t>
            </a:r>
          </a:p>
          <a:p>
            <a:r>
              <a:rPr lang="en-US" dirty="0" smtClean="0"/>
              <a:t>Other Button</a:t>
            </a:r>
          </a:p>
          <a:p>
            <a:pPr lvl="1"/>
            <a:r>
              <a:rPr lang="en-US" dirty="0" smtClean="0"/>
              <a:t>Display some Toast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7007</TotalTime>
  <Words>464</Words>
  <Application>Microsoft Office PowerPoint</Application>
  <PresentationFormat>On-screen Show (4:3)</PresentationFormat>
  <Paragraphs>130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 theme</vt:lpstr>
      <vt:lpstr>Android Threads</vt:lpstr>
      <vt:lpstr>Today’s Topics</vt:lpstr>
      <vt:lpstr>What is a Thread ?</vt:lpstr>
      <vt:lpstr>What is a Thread ?</vt:lpstr>
      <vt:lpstr>Java Threads</vt:lpstr>
      <vt:lpstr>Java Threads</vt:lpstr>
      <vt:lpstr>Basic Thread Use Case</vt:lpstr>
      <vt:lpstr>Basic Thread Use Case</vt:lpstr>
      <vt:lpstr>ThreadingNoThreading Demo</vt:lpstr>
      <vt:lpstr>AsyncTask</vt:lpstr>
      <vt:lpstr>AsyncTask</vt:lpstr>
      <vt:lpstr>AsyncTask</vt:lpstr>
      <vt:lpstr>AsyncTask</vt:lpstr>
      <vt:lpstr>Async Demo</vt:lpstr>
      <vt:lpstr>Handler</vt:lpstr>
      <vt:lpstr>Handler Architecture</vt:lpstr>
      <vt:lpstr>Runnables &amp; Handlers</vt:lpstr>
      <vt:lpstr>Messages &amp; Handlers</vt:lpstr>
      <vt:lpstr>Messages &amp; Handlers</vt:lpstr>
      <vt:lpstr>Handler Demo</vt:lpstr>
      <vt:lpstr>Android Threads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Dimitar Ivanov</cp:lastModifiedBy>
  <cp:revision>1688</cp:revision>
  <dcterms:created xsi:type="dcterms:W3CDTF">2007-12-08T16:03:35Z</dcterms:created>
  <dcterms:modified xsi:type="dcterms:W3CDTF">2014-10-08T23:06:28Z</dcterms:modified>
  <cp:category>quality code, software engineering</cp:category>
</cp:coreProperties>
</file>