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8" r:id="rId4"/>
    <p:sldId id="269" r:id="rId5"/>
    <p:sldId id="280" r:id="rId6"/>
    <p:sldId id="28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82" r:id="rId19"/>
    <p:sldId id="283" r:id="rId20"/>
    <p:sldId id="286" r:id="rId21"/>
    <p:sldId id="287" r:id="rId22"/>
    <p:sldId id="290" r:id="rId23"/>
    <p:sldId id="291" r:id="rId24"/>
    <p:sldId id="288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39639-4E9D-4239-99BC-514F63C44A1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19FD1-6FCF-43A9-9B7B-37CC7828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4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04CFA-0FAF-4D4D-876E-1C1415895AFD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354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EE420-4CF8-4912-A9D2-BCADEF2ADF18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290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910B4C-F805-45FF-8E17-FD7E49B813AD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126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AAF4F-E078-4E9F-8FBA-CF833938AFD2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5560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393F9-5B20-411E-A281-867C302A1E4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2127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393F9-5B20-411E-A281-867C302A1E4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5261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EE420-4CF8-4912-A9D2-BCADEF2ADF18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448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8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CEB2ADB-E016-452C-AC9B-5182D1C6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1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CEB2ADB-E016-452C-AC9B-5182D1C6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98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22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71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560212"/>
            <a:ext cx="8229600" cy="1524000"/>
          </a:xfrm>
        </p:spPr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053220"/>
          </a:xfrm>
        </p:spPr>
        <p:txBody>
          <a:bodyPr/>
          <a:lstStyle/>
          <a:p>
            <a:r>
              <a:rPr lang="en-US" dirty="0" smtClean="0"/>
              <a:t>Examine </a:t>
            </a:r>
            <a:r>
              <a:rPr lang="en-US" dirty="0"/>
              <a:t>and modify the structure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behavior </a:t>
            </a:r>
            <a:r>
              <a:rPr lang="en-US" dirty="0"/>
              <a:t>of the program at runtime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597652" cy="400110"/>
          </a:xfr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2"/>
              </a:rPr>
              <a:t>http://academy.telerik.com</a:t>
            </a:r>
            <a:r>
              <a:rPr lang="en-US" sz="1800" dirty="0"/>
              <a:t> 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0636">
            <a:off x="5829299" y="4625806"/>
            <a:ext cx="2857500" cy="1790700"/>
          </a:xfrm>
          <a:prstGeom prst="roundRect">
            <a:avLst>
              <a:gd name="adj" fmla="val 71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d2gbom735ivs5c.cloudfront.net/m/geometry/images/reflection-parinacot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7221">
            <a:off x="599454" y="847217"/>
            <a:ext cx="2667525" cy="182890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laska-in-pictures.com/data/media/16/perfect-portage-reflection_121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510" y="218482"/>
            <a:ext cx="2814543" cy="189440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5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138336"/>
            <a:ext cx="6143600" cy="914400"/>
          </a:xfrm>
        </p:spPr>
        <p:txBody>
          <a:bodyPr/>
          <a:lstStyle/>
          <a:p>
            <a:r>
              <a:rPr lang="bg-BG" noProof="1" smtClean="0"/>
              <a:t>System.Reflection.</a:t>
            </a:r>
            <a:r>
              <a:rPr lang="en-US" noProof="1" smtClean="0"/>
              <a:t> </a:t>
            </a:r>
            <a:r>
              <a:rPr lang="bg-BG" noProof="1" smtClean="0"/>
              <a:t>Assembl</a:t>
            </a:r>
            <a:r>
              <a:rPr lang="en-US" noProof="1" smtClean="0"/>
              <a:t>y – Properties</a:t>
            </a:r>
            <a:endParaRPr lang="bg-BG" noProof="1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68760"/>
            <a:ext cx="8686800" cy="54368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FullName</a:t>
            </a:r>
            <a:r>
              <a:rPr lang="bg-BG" dirty="0"/>
              <a:t> – </a:t>
            </a:r>
            <a:r>
              <a:rPr lang="en-US" dirty="0"/>
              <a:t>the </a:t>
            </a:r>
            <a:r>
              <a:rPr lang="en-US" dirty="0" smtClean="0"/>
              <a:t>assembly's </a:t>
            </a:r>
            <a:r>
              <a:rPr lang="en-US" dirty="0"/>
              <a:t>full </a:t>
            </a:r>
            <a:r>
              <a:rPr lang="en-US" dirty="0" smtClean="0"/>
              <a:t>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Including </a:t>
            </a:r>
            <a:r>
              <a:rPr lang="en-US" dirty="0"/>
              <a:t>version, culture and key </a:t>
            </a:r>
            <a:r>
              <a:rPr lang="ru-RU" dirty="0"/>
              <a:t>(Public Key Token)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Location</a:t>
            </a:r>
            <a:r>
              <a:rPr lang="en-US" dirty="0"/>
              <a:t> – the </a:t>
            </a:r>
            <a:r>
              <a:rPr lang="en-US" dirty="0" smtClean="0"/>
              <a:t>file name from which </a:t>
            </a:r>
            <a:r>
              <a:rPr lang="en-US" dirty="0"/>
              <a:t>the assembly is </a:t>
            </a:r>
            <a:r>
              <a:rPr lang="en-US" dirty="0" smtClean="0"/>
              <a:t>loaded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EntryPoint</a:t>
            </a:r>
            <a:r>
              <a:rPr lang="en-US" dirty="0"/>
              <a:t> – the method by which the assembly will </a:t>
            </a:r>
            <a:r>
              <a:rPr lang="en-US" dirty="0" smtClean="0"/>
              <a:t>start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Main()</a:t>
            </a:r>
            <a:r>
              <a:rPr lang="en-US" dirty="0" smtClean="0"/>
              <a:t> method)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GlobalAssemblyCache</a:t>
            </a:r>
            <a:r>
              <a:rPr lang="en-US" dirty="0" smtClean="0"/>
              <a:t> – indicates whether the </a:t>
            </a:r>
            <a:r>
              <a:rPr lang="en-US" dirty="0"/>
              <a:t>assembly is loaded </a:t>
            </a:r>
            <a:r>
              <a:rPr lang="en-US" dirty="0" smtClean="0"/>
              <a:t>from the GAC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75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015008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Loading Assemblies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1779015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6626" name="Picture 2" descr="http://www.bootcaddy.com.au/images/steps/loading/step_3.gif"/>
          <p:cNvPicPr>
            <a:picLocks noChangeAspect="1" noChangeArrowheads="1"/>
          </p:cNvPicPr>
          <p:nvPr/>
        </p:nvPicPr>
        <p:blipFill rotWithShape="1">
          <a:blip r:embed="rId3" cstate="print"/>
          <a:srcRect b="8431"/>
          <a:stretch/>
        </p:blipFill>
        <p:spPr bwMode="auto">
          <a:xfrm>
            <a:off x="2258220" y="2536236"/>
            <a:ext cx="4618036" cy="38450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867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topcars.bg/uploads/tinymce/tret/2010_mercedes_benz_e_class_coupe_rendering_motorauthority_001_2-0917-950x67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2022" y="1355291"/>
            <a:ext cx="6152306" cy="3030820"/>
          </a:xfrm>
          <a:prstGeom prst="roundRect">
            <a:avLst>
              <a:gd name="adj" fmla="val 5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</p:spPr>
      </p:pic>
      <p:sp>
        <p:nvSpPr>
          <p:cNvPr id="587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4683" y="4404072"/>
            <a:ext cx="734571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 rot="160199">
            <a:off x="4519434" y="1337602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System.Type</a:t>
            </a:r>
            <a:endParaRPr lang="en-US" sz="3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1190125">
            <a:off x="4186868" y="2968049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.NET Framework</a:t>
            </a:r>
            <a:endParaRPr lang="en-US" sz="18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875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System.Type Class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886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System.Type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 starting point for inspecting .NET types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access to all type members: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Fields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Methods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Properties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Events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Inner types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83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System.Type Class (2)</a:t>
            </a:r>
            <a:endParaRPr lang="bg-BG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Assembly.GetTypes</a:t>
            </a:r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</a:t>
            </a:r>
            <a:r>
              <a:rPr lang="en-US" dirty="0" smtClean="0"/>
              <a:t>allows listing all types contained in a given assembly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Properties: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Methods: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611163" y="4869160"/>
            <a:ext cx="792127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GetConstructors(), GetEvents(), GetFields(), GetInterfaces(), GetMembers(), GetMethods(), GetNestedTypes(), GetProperties(), InvokeMember(), IsInstanceOfType()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6581" name="Rectangle 5"/>
          <p:cNvSpPr>
            <a:spLocks noChangeArrowheads="1"/>
          </p:cNvSpPr>
          <p:nvPr/>
        </p:nvSpPr>
        <p:spPr bwMode="auto">
          <a:xfrm>
            <a:off x="611164" y="2924944"/>
            <a:ext cx="792127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BaseType, Attributes, FullName, IsAbstract, IsArray, IsByRef, IsClass, IsCOMObject, IsEnum, IsInterface, IsPublic, IsSealed, IsValueType, Name, 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229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</a:t>
            </a:r>
            <a:r>
              <a:rPr lang="en-US" smtClean="0"/>
              <a:t>Type Members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611956" y="1751325"/>
            <a:ext cx="7920484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Assembly currAssembly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Assembly.GetExecutingAssembly();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foreach(Type type in currAssembly.GetTypes())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foreach(MemberInfo member in type.GetMembers())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Console.WriteLine("{0}.{1}",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member.MemberType, member.Name);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24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27674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300" dirty="0" smtClean="0"/>
              <a:t>Inspecting </a:t>
            </a:r>
            <a:r>
              <a:rPr lang="en-US" sz="4300" smtClean="0"/>
              <a:t>Type Members</a:t>
            </a:r>
            <a:endParaRPr lang="bg-BG" sz="43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5092128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8434" name="Picture 2" descr="http://www.edupics.com/thumbnails/750/1296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306679"/>
            <a:ext cx="2876550" cy="203659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2" name="Picture 2" descr="http://www.macforensicslab.com/ProductsAndServices/images/icon_FocusTriage.jpg"/>
          <p:cNvPicPr>
            <a:picLocks noChangeAspect="1" noChangeArrowheads="1"/>
          </p:cNvPicPr>
          <p:nvPr/>
        </p:nvPicPr>
        <p:blipFill>
          <a:blip r:embed="rId4" cstate="print"/>
          <a:srcRect l="11422" r="9263"/>
          <a:stretch>
            <a:fillRect/>
          </a:stretch>
        </p:blipFill>
        <p:spPr bwMode="auto">
          <a:xfrm rot="5180012">
            <a:off x="1883140" y="1238244"/>
            <a:ext cx="1934014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28455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16" y="138336"/>
            <a:ext cx="5629284" cy="914400"/>
          </a:xfrm>
        </p:spPr>
        <p:txBody>
          <a:bodyPr/>
          <a:lstStyle/>
          <a:p>
            <a:r>
              <a:rPr lang="en-US" dirty="0"/>
              <a:t>Classes in the MemberInfo H</a:t>
            </a:r>
            <a:r>
              <a:rPr lang="bg-BG" dirty="0"/>
              <a:t>ierarchy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83071" y="1738659"/>
            <a:ext cx="6945313" cy="4138613"/>
            <a:chOff x="816" y="1466"/>
            <a:chExt cx="4375" cy="2607"/>
          </a:xfrm>
        </p:grpSpPr>
        <p:sp>
          <p:nvSpPr>
            <p:cNvPr id="539661" name="Line 13"/>
            <p:cNvSpPr>
              <a:spLocks noChangeShapeType="1"/>
            </p:cNvSpPr>
            <p:nvPr/>
          </p:nvSpPr>
          <p:spPr bwMode="auto">
            <a:xfrm flipH="1">
              <a:off x="1117" y="1725"/>
              <a:ext cx="0" cy="2218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9662" name="Line 14"/>
            <p:cNvSpPr>
              <a:spLocks noChangeShapeType="1"/>
            </p:cNvSpPr>
            <p:nvPr/>
          </p:nvSpPr>
          <p:spPr bwMode="auto">
            <a:xfrm flipH="1">
              <a:off x="1587" y="2744"/>
              <a:ext cx="1" cy="574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9663" name="Line 15"/>
            <p:cNvSpPr>
              <a:spLocks noChangeShapeType="1"/>
            </p:cNvSpPr>
            <p:nvPr/>
          </p:nvSpPr>
          <p:spPr bwMode="auto">
            <a:xfrm>
              <a:off x="1587" y="2983"/>
              <a:ext cx="257" cy="0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9664" name="Line 16"/>
            <p:cNvSpPr>
              <a:spLocks noChangeShapeType="1"/>
            </p:cNvSpPr>
            <p:nvPr/>
          </p:nvSpPr>
          <p:spPr bwMode="auto">
            <a:xfrm>
              <a:off x="1587" y="3317"/>
              <a:ext cx="257" cy="1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9665" name="Line 17"/>
            <p:cNvSpPr>
              <a:spLocks noChangeShapeType="1"/>
            </p:cNvSpPr>
            <p:nvPr/>
          </p:nvSpPr>
          <p:spPr bwMode="auto">
            <a:xfrm>
              <a:off x="1116" y="3943"/>
              <a:ext cx="257" cy="0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9666" name="Line 18"/>
            <p:cNvSpPr>
              <a:spLocks noChangeShapeType="1"/>
            </p:cNvSpPr>
            <p:nvPr/>
          </p:nvSpPr>
          <p:spPr bwMode="auto">
            <a:xfrm flipV="1">
              <a:off x="1117" y="3610"/>
              <a:ext cx="256" cy="2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9667" name="Line 19"/>
            <p:cNvSpPr>
              <a:spLocks noChangeShapeType="1"/>
            </p:cNvSpPr>
            <p:nvPr/>
          </p:nvSpPr>
          <p:spPr bwMode="auto">
            <a:xfrm>
              <a:off x="1116" y="2316"/>
              <a:ext cx="257" cy="0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9668" name="Line 20"/>
            <p:cNvSpPr>
              <a:spLocks noChangeShapeType="1"/>
            </p:cNvSpPr>
            <p:nvPr/>
          </p:nvSpPr>
          <p:spPr bwMode="auto">
            <a:xfrm>
              <a:off x="1116" y="1941"/>
              <a:ext cx="257" cy="0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9669" name="Line 21"/>
            <p:cNvSpPr>
              <a:spLocks noChangeShapeType="1"/>
            </p:cNvSpPr>
            <p:nvPr/>
          </p:nvSpPr>
          <p:spPr bwMode="auto">
            <a:xfrm>
              <a:off x="1116" y="2650"/>
              <a:ext cx="257" cy="0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9653" name="Text Box 5"/>
            <p:cNvSpPr txBox="1">
              <a:spLocks noChangeArrowheads="1"/>
            </p:cNvSpPr>
            <p:nvPr/>
          </p:nvSpPr>
          <p:spPr bwMode="auto">
            <a:xfrm>
              <a:off x="816" y="1466"/>
              <a:ext cx="3255" cy="25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System.Reflection.MemberInfo </a:t>
              </a:r>
            </a:p>
          </p:txBody>
        </p:sp>
        <p:sp>
          <p:nvSpPr>
            <p:cNvPr id="539654" name="Text Box 6"/>
            <p:cNvSpPr txBox="1">
              <a:spLocks noChangeArrowheads="1"/>
            </p:cNvSpPr>
            <p:nvPr/>
          </p:nvSpPr>
          <p:spPr bwMode="auto">
            <a:xfrm>
              <a:off x="1380" y="1815"/>
              <a:ext cx="3254" cy="2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System.Reflection.EventInfo</a:t>
              </a:r>
            </a:p>
          </p:txBody>
        </p:sp>
        <p:sp>
          <p:nvSpPr>
            <p:cNvPr id="539655" name="Text Box 7"/>
            <p:cNvSpPr txBox="1">
              <a:spLocks noChangeArrowheads="1"/>
            </p:cNvSpPr>
            <p:nvPr/>
          </p:nvSpPr>
          <p:spPr bwMode="auto">
            <a:xfrm>
              <a:off x="1380" y="2148"/>
              <a:ext cx="3254" cy="25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System.Reflection.FieldInfo</a:t>
              </a:r>
            </a:p>
          </p:txBody>
        </p:sp>
        <p:sp>
          <p:nvSpPr>
            <p:cNvPr id="539656" name="Text Box 8"/>
            <p:cNvSpPr txBox="1">
              <a:spLocks noChangeArrowheads="1"/>
            </p:cNvSpPr>
            <p:nvPr/>
          </p:nvSpPr>
          <p:spPr bwMode="auto">
            <a:xfrm>
              <a:off x="1380" y="2482"/>
              <a:ext cx="3254" cy="2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System.Reflection.MethodBase</a:t>
              </a:r>
            </a:p>
          </p:txBody>
        </p:sp>
        <p:sp>
          <p:nvSpPr>
            <p:cNvPr id="539657" name="Text Box 9"/>
            <p:cNvSpPr txBox="1">
              <a:spLocks noChangeArrowheads="1"/>
            </p:cNvSpPr>
            <p:nvPr/>
          </p:nvSpPr>
          <p:spPr bwMode="auto">
            <a:xfrm>
              <a:off x="1851" y="2816"/>
              <a:ext cx="3340" cy="2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System.Reflection.ConstructorInfo</a:t>
              </a:r>
            </a:p>
          </p:txBody>
        </p:sp>
        <p:sp>
          <p:nvSpPr>
            <p:cNvPr id="539658" name="Text Box 10"/>
            <p:cNvSpPr txBox="1">
              <a:spLocks noChangeArrowheads="1"/>
            </p:cNvSpPr>
            <p:nvPr/>
          </p:nvSpPr>
          <p:spPr bwMode="auto">
            <a:xfrm>
              <a:off x="1380" y="3484"/>
              <a:ext cx="3254" cy="2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System.Reflection.PropertyInfo</a:t>
              </a:r>
            </a:p>
          </p:txBody>
        </p:sp>
        <p:sp>
          <p:nvSpPr>
            <p:cNvPr id="539659" name="Text Box 11"/>
            <p:cNvSpPr txBox="1">
              <a:spLocks noChangeArrowheads="1"/>
            </p:cNvSpPr>
            <p:nvPr/>
          </p:nvSpPr>
          <p:spPr bwMode="auto">
            <a:xfrm>
              <a:off x="1851" y="3150"/>
              <a:ext cx="3340" cy="25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System.Reflection.MethodInfo</a:t>
              </a:r>
            </a:p>
          </p:txBody>
        </p:sp>
        <p:sp>
          <p:nvSpPr>
            <p:cNvPr id="539660" name="Text Box 12"/>
            <p:cNvSpPr txBox="1">
              <a:spLocks noChangeArrowheads="1"/>
            </p:cNvSpPr>
            <p:nvPr/>
          </p:nvSpPr>
          <p:spPr bwMode="auto">
            <a:xfrm>
              <a:off x="1380" y="3817"/>
              <a:ext cx="3254" cy="2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016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3306" y="138336"/>
            <a:ext cx="5272094" cy="914400"/>
          </a:xfrm>
        </p:spPr>
        <p:txBody>
          <a:bodyPr/>
          <a:lstStyle/>
          <a:p>
            <a:r>
              <a:rPr lang="en-US" smtClean="0"/>
              <a:t>Inspecting Methods </a:t>
            </a:r>
            <a:r>
              <a:rPr lang="en-US" dirty="0" smtClean="0"/>
              <a:t>and their </a:t>
            </a:r>
            <a:r>
              <a:rPr lang="en-US" dirty="0"/>
              <a:t>Parameters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40768"/>
            <a:ext cx="8686800" cy="53285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Type.GetMethod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reflection of a given method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MethodInfo.GetParameters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Extracts the method’s parameters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616472" y="4062551"/>
            <a:ext cx="791596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MethodInfo someMethod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myType.GetMethod("SomeMethod");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foreach(ParameterInfo param in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someMethod.GetParameters())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	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Console.WriteLine(param.ParameterType);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245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0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0" y="138336"/>
            <a:ext cx="6503640" cy="914400"/>
          </a:xfrm>
        </p:spPr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Method Invocation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(Late Binding)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68760"/>
            <a:ext cx="8686800" cy="54368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We create type object instance by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Activator</a:t>
            </a:r>
            <a:r>
              <a:rPr lang="en-US" noProof="1" smtClean="0"/>
              <a:t> class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CreateInstance(…)</a:t>
            </a:r>
          </a:p>
          <a:p>
            <a:pPr lvl="2">
              <a:lnSpc>
                <a:spcPct val="100000"/>
              </a:lnSpc>
            </a:pPr>
            <a:r>
              <a:rPr lang="en-US" noProof="1" smtClean="0"/>
              <a:t>Creates an instance of given type specified as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noProof="1" smtClean="0"/>
              <a:t> object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CreateComInstanceFrom(…)</a:t>
            </a:r>
          </a:p>
          <a:p>
            <a:pPr lvl="2">
              <a:lnSpc>
                <a:spcPct val="100000"/>
              </a:lnSpc>
            </a:pPr>
            <a:r>
              <a:rPr lang="en-US" noProof="1" smtClean="0"/>
              <a:t>Creates COM object instance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System.MethodInfo.Invoke(…) 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Dynamically invokes a method</a:t>
            </a:r>
            <a:endParaRPr lang="en-US" noProof="1"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1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010" y="673652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What is Reflection?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Features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Drawbacks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Using Reflection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Loading assemblies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Inspecting </a:t>
            </a:r>
            <a:r>
              <a:rPr lang="en-US" dirty="0" smtClean="0"/>
              <a:t>types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Dynamic invocation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Generics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Obfuscation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Reflection Examples</a:t>
            </a:r>
            <a:endParaRPr lang="en-US" dirty="0" smtClean="0"/>
          </a:p>
        </p:txBody>
      </p:sp>
      <p:pic>
        <p:nvPicPr>
          <p:cNvPr id="1026" name="Picture 2" descr="http://ethosworld.com/library/library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17" y="1509205"/>
            <a:ext cx="3834459" cy="235258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5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40768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Dynamic Method Invocation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21249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1266" name="Picture 2" descr="http://static.open.salon.com/files/late!123112157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094062"/>
            <a:ext cx="4314825" cy="3143250"/>
          </a:xfrm>
          <a:prstGeom prst="roundRect">
            <a:avLst>
              <a:gd name="adj" fmla="val 9563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3455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US" dirty="0"/>
              <a:t>Generics</a:t>
            </a:r>
            <a:endParaRPr lang="bg-BG" dirty="0"/>
          </a:p>
        </p:txBody>
      </p:sp>
      <p:sp>
        <p:nvSpPr>
          <p:cNvPr id="589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.NET reflection supports generics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get the generic parameters at runtime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Some of the </a:t>
            </a:r>
            <a:r>
              <a:rPr lang="en-US" dirty="0" smtClean="0"/>
              <a:t>generic reflection</a:t>
            </a:r>
            <a:r>
              <a:rPr lang="bg-BG" dirty="0" smtClean="0"/>
              <a:t> </a:t>
            </a:r>
            <a:r>
              <a:rPr lang="en-US" dirty="0" smtClean="0"/>
              <a:t>APIs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MethodInfo.IsGenericMethod()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MethodInfo.GetGenericArguments()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Type.IsGenericType()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Type.GetGenericTypeDefinition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63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Obfuscation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make IL code less readable</a:t>
            </a:r>
          </a:p>
          <a:p>
            <a:pPr lvl="1"/>
            <a:r>
              <a:rPr lang="en-US" dirty="0" smtClean="0"/>
              <a:t>Private variables, fields and parameters renames to "nonsense" </a:t>
            </a:r>
            <a:r>
              <a:rPr lang="en-US" dirty="0"/>
              <a:t>or unprintable </a:t>
            </a:r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Other techniques that breaks </a:t>
            </a:r>
            <a:r>
              <a:rPr lang="en-US" dirty="0" err="1" smtClean="0"/>
              <a:t>decompilers</a:t>
            </a:r>
            <a:r>
              <a:rPr lang="en-US" dirty="0" smtClean="0"/>
              <a:t> but the IL code is still valid</a:t>
            </a:r>
          </a:p>
          <a:p>
            <a:pPr lvl="1"/>
            <a:r>
              <a:rPr lang="en-US" dirty="0" smtClean="0"/>
              <a:t>Public member names remain unchanged</a:t>
            </a:r>
          </a:p>
          <a:p>
            <a:r>
              <a:rPr lang="en-US" dirty="0" smtClean="0"/>
              <a:t>Similar to JavaScript </a:t>
            </a:r>
            <a:r>
              <a:rPr lang="en-US" dirty="0" err="1" smtClean="0"/>
              <a:t>minification</a:t>
            </a:r>
            <a:endParaRPr lang="en-US" dirty="0" smtClean="0"/>
          </a:p>
          <a:p>
            <a:r>
              <a:rPr lang="en-US" dirty="0" smtClean="0"/>
              <a:t>Ultimately, this is an ongoing battle between the obfuscators and the </a:t>
            </a:r>
            <a:r>
              <a:rPr lang="en-US" dirty="0" err="1" smtClean="0"/>
              <a:t>decompilers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02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40768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Obfuscation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2124980"/>
            <a:ext cx="8229600" cy="569120"/>
          </a:xfrm>
        </p:spPr>
        <p:txBody>
          <a:bodyPr/>
          <a:lstStyle/>
          <a:p>
            <a:r>
              <a:rPr dirty="0" smtClean="0"/>
              <a:t>Live </a:t>
            </a:r>
            <a:r>
              <a:rPr dirty="0" smtClean="0"/>
              <a:t>Demo with </a:t>
            </a:r>
            <a:r>
              <a:rPr dirty="0" err="1" smtClean="0"/>
              <a:t>Confuser</a:t>
            </a:r>
            <a:endParaRPr lang="bg-BG" dirty="0"/>
          </a:p>
        </p:txBody>
      </p:sp>
      <p:pic>
        <p:nvPicPr>
          <p:cNvPr id="1026" name="Picture 2" descr="http://blogs.ixiacom.com/default/assets/Image/Blog%20Images/JavaScript-obfuscation-cod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" t="8079" r="-528" b="-2534"/>
          <a:stretch/>
        </p:blipFill>
        <p:spPr bwMode="auto">
          <a:xfrm>
            <a:off x="1143000" y="2951435"/>
            <a:ext cx="6858000" cy="2699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83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695" y="2564904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Real World Examples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68695" y="3645024"/>
            <a:ext cx="8229600" cy="569120"/>
          </a:xfrm>
        </p:spPr>
        <p:txBody>
          <a:bodyPr/>
          <a:lstStyle/>
          <a:p>
            <a:r>
              <a:rPr dirty="0" smtClean="0"/>
              <a:t>Plugin System, Validator, Serialization, Unit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2141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Reflection?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24287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Examine and modify the structure and</a:t>
            </a:r>
            <a:br>
              <a:rPr lang="en-US" dirty="0"/>
            </a:br>
            <a:r>
              <a:rPr lang="en-US" dirty="0"/>
              <a:t>behavior of the program at runtime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Inspecting the metadata and compiled code in an assembly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Reflection can be used for observing and/or modifying program execution at </a:t>
            </a:r>
            <a:r>
              <a:rPr lang="en-US" dirty="0" smtClean="0"/>
              <a:t>runtime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40736" y="3935243"/>
            <a:ext cx="6862527" cy="2673786"/>
            <a:chOff x="995881" y="3889976"/>
            <a:chExt cx="6862527" cy="2673786"/>
          </a:xfrm>
        </p:grpSpPr>
        <p:sp>
          <p:nvSpPr>
            <p:cNvPr id="4" name="Rectangle 3"/>
            <p:cNvSpPr/>
            <p:nvPr/>
          </p:nvSpPr>
          <p:spPr>
            <a:xfrm>
              <a:off x="995881" y="3889976"/>
              <a:ext cx="6862527" cy="26737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b="1" dirty="0" smtClean="0">
                  <a:ln w="5715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Assembly (exe or </a:t>
              </a:r>
              <a:r>
                <a:rPr lang="en-US" sz="2800" b="1" dirty="0" err="1" smtClean="0">
                  <a:ln w="5715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dll</a:t>
              </a:r>
              <a:r>
                <a:rPr lang="en-US" sz="2800" b="1" dirty="0" smtClean="0">
                  <a:ln w="5715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lang="en-US" sz="2800" b="1" dirty="0">
                <a:ln w="5715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22218" y="4469397"/>
              <a:ext cx="6446067" cy="19495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Module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68922" y="5003540"/>
              <a:ext cx="1783535" cy="12629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Assembly Manifest</a:t>
              </a:r>
            </a:p>
            <a:p>
              <a:pPr algn="ctr"/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(name, version, culture)</a:t>
              </a: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44428" y="5003540"/>
              <a:ext cx="1783535" cy="12629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Metadata</a:t>
              </a:r>
              <a:br>
                <a:rPr lang="en-U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9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(including IL)</a:t>
              </a:r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/>
              </a:r>
              <a:b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(info for all of the assembly types)</a:t>
              </a: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19934" y="5003539"/>
              <a:ext cx="1783535" cy="12629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Resources (optional)</a:t>
              </a:r>
              <a:br>
                <a:rPr lang="en-U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(text files, images, strings)</a:t>
              </a: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9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When We Use Reflection?</a:t>
            </a:r>
            <a:endParaRPr lang="bg-BG" sz="3600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9132"/>
            <a:ext cx="8686800" cy="57021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Reflection is used when: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Examining assemblies’ metadata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Examine assemblies’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Dynamically invoking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Dynamically creating new assemblies, executing and storing them as a 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Inspecting an object at runtime </a:t>
            </a:r>
            <a:br>
              <a:rPr lang="en-US" dirty="0" smtClean="0"/>
            </a:br>
            <a:r>
              <a:rPr lang="en-US" dirty="0" smtClean="0"/>
              <a:t>without knowing its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JustDecompile tool is an excellent example what .NET reflection can do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52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Drawbacks and Best Practices</a:t>
            </a:r>
            <a:endParaRPr lang="bg-BG" sz="3600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9132"/>
            <a:ext cx="8686800" cy="57021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are the costs: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code than normal 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Slower than normal 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"golden hammer" principle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Leads to a lot of casting and type checking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Possible magic strings</a:t>
            </a:r>
          </a:p>
          <a:p>
            <a:pPr>
              <a:lnSpc>
                <a:spcPct val="100000"/>
              </a:lnSpc>
            </a:pPr>
            <a:r>
              <a:rPr lang="en-US" dirty="0"/>
              <a:t>When using Reflection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First try not to use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Try to cache all reflected metadata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0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Reflection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Dynamically Load Assemblies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Happens one time (at start up)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Dynamically Load Types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Happens one time (at start up)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Cast Types to a Known Interface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All method calls go through the interface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 dynamic method calls – no </a:t>
            </a:r>
            <a:r>
              <a:rPr lang="en-US" dirty="0" err="1" smtClean="0"/>
              <a:t>Method.Invoke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Avoid interacting with private members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Usually balance between performance, safety and 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495800"/>
            <a:ext cx="8229600" cy="68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Loading Assemblies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5236144"/>
            <a:ext cx="8229600" cy="569120"/>
          </a:xfrm>
        </p:spPr>
        <p:txBody>
          <a:bodyPr/>
          <a:lstStyle/>
          <a:p>
            <a:r>
              <a:rPr dirty="0" smtClean="0"/>
              <a:t>Load libraries like a boss</a:t>
            </a:r>
            <a:endParaRPr lang="bg-BG" dirty="0"/>
          </a:p>
        </p:txBody>
      </p:sp>
      <p:pic>
        <p:nvPicPr>
          <p:cNvPr id="32770" name="Picture 2" descr="http://thequeenofdenial.files.wordpress.com/2009/06/mirro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268760"/>
            <a:ext cx="4536504" cy="2540244"/>
          </a:xfrm>
          <a:prstGeom prst="roundRect">
            <a:avLst>
              <a:gd name="adj" fmla="val 369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2772" name="Picture 4" descr="http://www.xaraxone.com/webxealot/workbook34/reflection_8.gif"/>
          <p:cNvPicPr>
            <a:picLocks noChangeAspect="1" noChangeArrowheads="1"/>
          </p:cNvPicPr>
          <p:nvPr/>
        </p:nvPicPr>
        <p:blipFill>
          <a:blip r:embed="rId4" cstate="print"/>
          <a:srcRect b="28492"/>
          <a:stretch>
            <a:fillRect/>
          </a:stretch>
        </p:blipFill>
        <p:spPr bwMode="auto">
          <a:xfrm>
            <a:off x="582102" y="1326454"/>
            <a:ext cx="4133914" cy="2534594"/>
          </a:xfrm>
          <a:prstGeom prst="roundRect">
            <a:avLst>
              <a:gd name="adj" fmla="val 67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559511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9184" y="138336"/>
            <a:ext cx="7165304" cy="914400"/>
          </a:xfrm>
        </p:spPr>
        <p:txBody>
          <a:bodyPr/>
          <a:lstStyle/>
          <a:p>
            <a:r>
              <a:rPr lang="bg-BG" dirty="0" smtClean="0"/>
              <a:t>System.Reflection.</a:t>
            </a:r>
            <a:r>
              <a:rPr lang="en-US" dirty="0" smtClean="0"/>
              <a:t> </a:t>
            </a:r>
            <a:r>
              <a:rPr lang="bg-BG" dirty="0" smtClean="0"/>
              <a:t>As</a:t>
            </a:r>
            <a:r>
              <a:rPr lang="en-US" dirty="0" smtClean="0"/>
              <a:t>s</a:t>
            </a:r>
            <a:r>
              <a:rPr lang="bg-BG" dirty="0" smtClean="0"/>
              <a:t>embly.Load(…)</a:t>
            </a:r>
            <a:endParaRPr lang="bg-BG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68760"/>
            <a:ext cx="8686800" cy="54368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Assembly.Load(…)</a:t>
            </a:r>
            <a:r>
              <a:rPr lang="en-US" dirty="0" smtClean="0"/>
              <a:t> loads existing assembly in the .NET CLR by given</a:t>
            </a:r>
          </a:p>
          <a:p>
            <a:pPr lvl="1" indent="-220663">
              <a:lnSpc>
                <a:spcPct val="100000"/>
              </a:lnSpc>
            </a:pPr>
            <a:r>
              <a:rPr lang="en-US" dirty="0" smtClean="0"/>
              <a:t>Assembly name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AssemblyName </a:t>
            </a:r>
            <a:r>
              <a:rPr lang="en-US" dirty="0" smtClean="0"/>
              <a:t>object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It searches for an assembly with the given description (probing) and loads it if it is found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assembly is not found throws a 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683964" y="5385410"/>
            <a:ext cx="777646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Assembly.Load("SampleAssembly, Version=1.0.2004.0,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Culture=neutral, PublicKeyToken=8744b20f8da049e3");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309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r>
              <a:rPr lang="bg-BG" dirty="0"/>
              <a:t>System.Reflection. As</a:t>
            </a:r>
            <a:r>
              <a:rPr lang="en-US" dirty="0"/>
              <a:t>s</a:t>
            </a:r>
            <a:r>
              <a:rPr lang="bg-BG" dirty="0"/>
              <a:t>embly.Load</a:t>
            </a:r>
            <a:r>
              <a:rPr lang="en-US" dirty="0"/>
              <a:t>From</a:t>
            </a:r>
            <a:r>
              <a:rPr lang="bg-BG" dirty="0"/>
              <a:t>(…)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68760"/>
            <a:ext cx="8686800" cy="54368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embly.Load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 smtClean="0"/>
              <a:t> loads assembly from existing local file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Takes the path to the assembly as a parameter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Reads the given </a:t>
            </a:r>
            <a:r>
              <a:rPr lang="en-US" dirty="0" smtClean="0"/>
              <a:t>file and loads it in the CLR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If the assembly is not found throws a </a:t>
            </a:r>
            <a:r>
              <a:rPr lang="bg-BG" dirty="0"/>
              <a:t>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FileNotFoundException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83568" y="4829090"/>
            <a:ext cx="777686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Assembly.LoadFrom(@"C:\Tools\MyAssembly.dll");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36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</TotalTime>
  <Words>961</Words>
  <Application>Microsoft Office PowerPoint</Application>
  <PresentationFormat>On-screen Show (4:3)</PresentationFormat>
  <Paragraphs>197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</vt:lpstr>
      <vt:lpstr>Consolas</vt:lpstr>
      <vt:lpstr>Corbel</vt:lpstr>
      <vt:lpstr>Courier New</vt:lpstr>
      <vt:lpstr>Wingdings 2</vt:lpstr>
      <vt:lpstr>Telerik Academy</vt:lpstr>
      <vt:lpstr>Reflection</vt:lpstr>
      <vt:lpstr>Table of Contents</vt:lpstr>
      <vt:lpstr>What is Reflection?</vt:lpstr>
      <vt:lpstr>When We Use Reflection?</vt:lpstr>
      <vt:lpstr>Drawbacks and Best Practices</vt:lpstr>
      <vt:lpstr>Practical Reflection Strategy</vt:lpstr>
      <vt:lpstr>Loading Assemblies</vt:lpstr>
      <vt:lpstr>System.Reflection. Assembly.Load(…)</vt:lpstr>
      <vt:lpstr>System.Reflection. Assembly.LoadFrom(…)</vt:lpstr>
      <vt:lpstr>System.Reflection. Assembly – Properties</vt:lpstr>
      <vt:lpstr>Loading Assemblies</vt:lpstr>
      <vt:lpstr>The System.Type Class</vt:lpstr>
      <vt:lpstr>The System.Type Class</vt:lpstr>
      <vt:lpstr>The System.Type Class (2)</vt:lpstr>
      <vt:lpstr>Inspecting Type Members</vt:lpstr>
      <vt:lpstr>Inspecting Type Members</vt:lpstr>
      <vt:lpstr>Classes in the MemberInfo Hierarchy</vt:lpstr>
      <vt:lpstr>Inspecting Methods and their Parameters</vt:lpstr>
      <vt:lpstr>Dynamic Method Invocation (Late Binding)</vt:lpstr>
      <vt:lpstr>Dynamic Method Invocation</vt:lpstr>
      <vt:lpstr>Reflection and Generics</vt:lpstr>
      <vt:lpstr>Obfuscation</vt:lpstr>
      <vt:lpstr>Obfuscation</vt:lpstr>
      <vt:lpstr>Real World Examples</vt:lpstr>
      <vt:lpstr>Reflection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 and Media Queries</dc:title>
  <dc:creator>Doncho Minkov</dc:creator>
  <cp:lastModifiedBy>Nikolay</cp:lastModifiedBy>
  <cp:revision>471</cp:revision>
  <dcterms:created xsi:type="dcterms:W3CDTF">2013-02-20T12:15:39Z</dcterms:created>
  <dcterms:modified xsi:type="dcterms:W3CDTF">2014-09-13T07:00:33Z</dcterms:modified>
</cp:coreProperties>
</file>