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8"/>
  </p:notesMasterIdLst>
  <p:handoutMasterIdLst>
    <p:handoutMasterId r:id="rId19"/>
  </p:handoutMasterIdLst>
  <p:sldIdLst>
    <p:sldId id="570" r:id="rId2"/>
    <p:sldId id="711" r:id="rId3"/>
    <p:sldId id="888" r:id="rId4"/>
    <p:sldId id="878" r:id="rId5"/>
    <p:sldId id="890" r:id="rId6"/>
    <p:sldId id="891" r:id="rId7"/>
    <p:sldId id="892" r:id="rId8"/>
    <p:sldId id="893" r:id="rId9"/>
    <p:sldId id="894" r:id="rId10"/>
    <p:sldId id="895" r:id="rId11"/>
    <p:sldId id="896" r:id="rId12"/>
    <p:sldId id="876" r:id="rId13"/>
    <p:sldId id="897" r:id="rId14"/>
    <p:sldId id="898" r:id="rId15"/>
    <p:sldId id="460" r:id="rId16"/>
    <p:sldId id="333" r:id="rId17"/>
  </p:sldIdLst>
  <p:sldSz cx="9144000" cy="6858000" type="screen4x3"/>
  <p:notesSz cx="6881813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21" d="100"/>
          <a:sy n="121" d="100"/>
        </p:scale>
        <p:origin x="165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gif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0"/>
            <a:ext cx="8534400" cy="1524000"/>
          </a:xfrm>
        </p:spPr>
        <p:txBody>
          <a:bodyPr/>
          <a:lstStyle/>
          <a:p>
            <a:r>
              <a:rPr lang="en-US" dirty="0" smtClean="0">
                <a:effectLst/>
              </a:rPr>
              <a:t>Java Overview</a:t>
            </a:r>
            <a:endParaRPr lang="en-US" dirty="0">
              <a:effectLst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5143" y="38868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359289" y="5040868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Dimitar Ivanov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4421520"/>
            <a:ext cx="2066925" cy="22193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6" y="766465"/>
            <a:ext cx="2314114" cy="231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086600" cy="838200"/>
          </a:xfrm>
        </p:spPr>
        <p:txBody>
          <a:bodyPr/>
          <a:lstStyle/>
          <a:p>
            <a:pPr algn="ctr"/>
            <a:r>
              <a:rPr lang="en-US" sz="5400" dirty="0" smtClean="0"/>
              <a:t>Let’s code</a:t>
            </a:r>
            <a:endParaRPr lang="en-US" sz="540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7748">
            <a:off x="1906749" y="2814176"/>
            <a:ext cx="4794496" cy="2730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89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1671" y="1676400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/>
              <a:t>/**</a:t>
            </a:r>
          </a:p>
          <a:p>
            <a:r>
              <a:rPr lang="en-US" sz="2400" b="1" i="1" dirty="0"/>
              <a:t> * The </a:t>
            </a:r>
            <a:r>
              <a:rPr lang="en-US" sz="2400" b="1" i="1" dirty="0" err="1"/>
              <a:t>HelloWorldApp</a:t>
            </a:r>
            <a:r>
              <a:rPr lang="en-US" sz="2400" b="1" i="1" dirty="0"/>
              <a:t> class implements an application that</a:t>
            </a:r>
          </a:p>
          <a:p>
            <a:r>
              <a:rPr lang="en-US" sz="2400" b="1" i="1" dirty="0"/>
              <a:t> * simply prints "Hello World!" to standard output.</a:t>
            </a:r>
          </a:p>
          <a:p>
            <a:r>
              <a:rPr lang="en-US" sz="2400" b="1" i="1" dirty="0"/>
              <a:t> */</a:t>
            </a:r>
          </a:p>
          <a:p>
            <a:r>
              <a:rPr lang="en-US" sz="2400" b="1" i="1" dirty="0"/>
              <a:t>class </a:t>
            </a:r>
            <a:r>
              <a:rPr lang="en-US" sz="2400" b="1" i="1" dirty="0" err="1"/>
              <a:t>HelloWorldApp</a:t>
            </a:r>
            <a:r>
              <a:rPr lang="en-US" sz="2400" b="1" i="1" dirty="0"/>
              <a:t> {</a:t>
            </a:r>
          </a:p>
          <a:p>
            <a:r>
              <a:rPr lang="en-US" sz="2400" b="1" i="1" dirty="0"/>
              <a:t>    public static void main(String[] </a:t>
            </a:r>
            <a:r>
              <a:rPr lang="en-US" sz="2400" b="1" i="1" dirty="0" err="1"/>
              <a:t>args</a:t>
            </a:r>
            <a:r>
              <a:rPr lang="en-US" sz="2400" b="1" i="1" dirty="0"/>
              <a:t>) {</a:t>
            </a:r>
          </a:p>
          <a:p>
            <a:r>
              <a:rPr lang="en-US" sz="2400" b="1" i="1" dirty="0"/>
              <a:t>        </a:t>
            </a:r>
            <a:r>
              <a:rPr lang="en-US" sz="2400" b="1" i="1" dirty="0" err="1"/>
              <a:t>System.out.println</a:t>
            </a:r>
            <a:r>
              <a:rPr lang="en-US" sz="2400" b="1" i="1" dirty="0"/>
              <a:t>("Hello World!"); // Display the string.</a:t>
            </a:r>
          </a:p>
          <a:p>
            <a:r>
              <a:rPr lang="en-US" sz="2400" b="1" i="1" dirty="0"/>
              <a:t>    }</a:t>
            </a:r>
          </a:p>
          <a:p>
            <a:r>
              <a:rPr lang="en-US" sz="2400" b="1" i="1" dirty="0"/>
              <a:t>}</a:t>
            </a:r>
            <a:endParaRPr lang="en-US" sz="2400" b="1" i="1" dirty="0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6306"/>
            <a:ext cx="5404128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Basic Flow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rot="20062130">
            <a:off x="162274" y="5947302"/>
            <a:ext cx="1828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Source code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20062130">
            <a:off x="2448273" y="4868632"/>
            <a:ext cx="1828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Byte code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 rot="20062130">
            <a:off x="4707995" y="3801833"/>
            <a:ext cx="1828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JVM</a:t>
            </a:r>
          </a:p>
        </p:txBody>
      </p:sp>
      <p:cxnSp>
        <p:nvCxnSpPr>
          <p:cNvPr id="9" name="Съединител &quot;права стрелка&quot; 8"/>
          <p:cNvCxnSpPr>
            <a:stCxn id="5" idx="3"/>
            <a:endCxn id="6" idx="1"/>
          </p:cNvCxnSpPr>
          <p:nvPr/>
        </p:nvCxnSpPr>
        <p:spPr>
          <a:xfrm flipV="1">
            <a:off x="1901095" y="5495013"/>
            <a:ext cx="637158" cy="28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3"/>
            <a:endCxn id="7" idx="1"/>
          </p:cNvCxnSpPr>
          <p:nvPr/>
        </p:nvCxnSpPr>
        <p:spPr>
          <a:xfrm flipV="1">
            <a:off x="4187094" y="4428214"/>
            <a:ext cx="610881" cy="27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/>
          <p:cNvSpPr>
            <a:spLocks noChangeArrowheads="1"/>
          </p:cNvSpPr>
          <p:nvPr/>
        </p:nvSpPr>
        <p:spPr bwMode="auto">
          <a:xfrm rot="20062130">
            <a:off x="7024174" y="2474168"/>
            <a:ext cx="1828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Host</a:t>
            </a:r>
          </a:p>
          <a:p>
            <a:pPr algn="ctr"/>
            <a:r>
              <a:rPr lang="en-US" sz="2400" b="1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System</a:t>
            </a:r>
          </a:p>
        </p:txBody>
      </p:sp>
      <p:cxnSp>
        <p:nvCxnSpPr>
          <p:cNvPr id="14" name="Съединител &quot;права стрелка&quot; 13"/>
          <p:cNvCxnSpPr>
            <a:stCxn id="7" idx="3"/>
            <a:endCxn id="12" idx="1"/>
          </p:cNvCxnSpPr>
          <p:nvPr/>
        </p:nvCxnSpPr>
        <p:spPr>
          <a:xfrm flipV="1">
            <a:off x="6446816" y="3285215"/>
            <a:ext cx="667338" cy="35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056"/>
            <a:ext cx="4616181" cy="25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basics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048000"/>
          </a:xfrm>
        </p:spPr>
        <p:txBody>
          <a:bodyPr/>
          <a:lstStyle/>
          <a:p>
            <a:r>
              <a:rPr lang="en-US" sz="2000" dirty="0" smtClean="0"/>
              <a:t>Data types</a:t>
            </a:r>
          </a:p>
          <a:p>
            <a:pPr lvl="1"/>
            <a:r>
              <a:rPr lang="en-US" sz="2000" dirty="0" smtClean="0"/>
              <a:t>8 primitive types:</a:t>
            </a:r>
          </a:p>
          <a:p>
            <a:pPr lvl="2"/>
            <a:r>
              <a:rPr lang="en-US" sz="1800" dirty="0" smtClean="0"/>
              <a:t>Boolean, byte, short, </a:t>
            </a:r>
            <a:r>
              <a:rPr lang="en-US" sz="1800" dirty="0" err="1" smtClean="0"/>
              <a:t>int</a:t>
            </a:r>
            <a:r>
              <a:rPr lang="en-US" sz="1800" dirty="0" smtClean="0"/>
              <a:t>, long, float, double, char</a:t>
            </a:r>
          </a:p>
          <a:p>
            <a:pPr lvl="1"/>
            <a:r>
              <a:rPr lang="en-US" sz="2000" dirty="0" smtClean="0"/>
              <a:t>Class types, either provided by Java, or made by programmers</a:t>
            </a:r>
          </a:p>
          <a:p>
            <a:pPr lvl="2"/>
            <a:r>
              <a:rPr lang="en-US" sz="1800" dirty="0" smtClean="0"/>
              <a:t>String, Integer, Array, Frame, Object, Person, Animal, …</a:t>
            </a:r>
          </a:p>
          <a:p>
            <a:pPr lvl="2"/>
            <a:r>
              <a:rPr lang="en-US" sz="1800" dirty="0" smtClean="0"/>
              <a:t>Array types</a:t>
            </a:r>
          </a:p>
        </p:txBody>
      </p:sp>
      <p:sp>
        <p:nvSpPr>
          <p:cNvPr id="8" name="Контейнер за съдържание 2"/>
          <p:cNvSpPr txBox="1">
            <a:spLocks/>
          </p:cNvSpPr>
          <p:nvPr/>
        </p:nvSpPr>
        <p:spPr>
          <a:xfrm>
            <a:off x="228600" y="3606053"/>
            <a:ext cx="8686800" cy="3048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Variables</a:t>
            </a:r>
          </a:p>
          <a:p>
            <a:pPr lvl="1"/>
            <a:r>
              <a:rPr lang="en-US" sz="2000" dirty="0" err="1" smtClean="0"/>
              <a:t>dataType</a:t>
            </a:r>
            <a:r>
              <a:rPr lang="en-US" sz="2000" dirty="0" smtClean="0"/>
              <a:t> identifier [ = Expression]:</a:t>
            </a:r>
            <a:endParaRPr lang="en-US" sz="1800" dirty="0" smtClean="0"/>
          </a:p>
          <a:p>
            <a:pPr lvl="1"/>
            <a:r>
              <a:rPr lang="en-US" sz="2000" dirty="0" smtClean="0"/>
              <a:t>Example variable </a:t>
            </a:r>
            <a:r>
              <a:rPr lang="en-US" sz="2000" dirty="0" err="1" smtClean="0"/>
              <a:t>declations</a:t>
            </a:r>
            <a:r>
              <a:rPr lang="en-US" sz="2000" dirty="0" smtClean="0"/>
              <a:t> and initializations: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x; x = 5;</a:t>
            </a:r>
          </a:p>
          <a:p>
            <a:pPr lvl="1"/>
            <a:r>
              <a:rPr lang="en-US" sz="2000" dirty="0" smtClean="0"/>
              <a:t>Boolean b = false;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[] </a:t>
            </a:r>
            <a:r>
              <a:rPr lang="en-US" sz="2000" dirty="0" err="1" smtClean="0"/>
              <a:t>intArray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[2];</a:t>
            </a:r>
          </a:p>
          <a:p>
            <a:pPr lvl="1"/>
            <a:r>
              <a:rPr lang="en-US" sz="2000" dirty="0" smtClean="0"/>
              <a:t>Person </a:t>
            </a:r>
            <a:r>
              <a:rPr lang="en-US" sz="2000" dirty="0" err="1" smtClean="0"/>
              <a:t>pArray</a:t>
            </a:r>
            <a:r>
              <a:rPr lang="en-US" sz="2000" dirty="0" smtClean="0"/>
              <a:t> = new Person[10];</a:t>
            </a:r>
          </a:p>
        </p:txBody>
      </p:sp>
    </p:spTree>
    <p:extLst>
      <p:ext uri="{BB962C8B-B14F-4D97-AF65-F5344CB8AC3E}">
        <p14:creationId xmlns:p14="http://schemas.microsoft.com/office/powerpoint/2010/main" val="32430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basics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048000"/>
          </a:xfrm>
        </p:spPr>
        <p:txBody>
          <a:bodyPr/>
          <a:lstStyle/>
          <a:p>
            <a:r>
              <a:rPr lang="en-US" sz="2000" dirty="0" smtClean="0"/>
              <a:t>Flow of control</a:t>
            </a:r>
          </a:p>
          <a:p>
            <a:pPr lvl="1"/>
            <a:r>
              <a:rPr lang="en-US" sz="2000" dirty="0" err="1" smtClean="0"/>
              <a:t>If,if</a:t>
            </a:r>
            <a:r>
              <a:rPr lang="en-US" sz="2000" dirty="0" smtClean="0"/>
              <a:t>-</a:t>
            </a:r>
            <a:r>
              <a:rPr lang="en-US" sz="2000" dirty="0" err="1" smtClean="0"/>
              <a:t>else,if</a:t>
            </a:r>
            <a:r>
              <a:rPr lang="en-US" sz="2000" dirty="0" smtClean="0"/>
              <a:t>-else if</a:t>
            </a:r>
          </a:p>
          <a:p>
            <a:pPr lvl="1"/>
            <a:r>
              <a:rPr lang="en-US" sz="2000" dirty="0" smtClean="0"/>
              <a:t>Switch</a:t>
            </a:r>
          </a:p>
          <a:p>
            <a:pPr lvl="1"/>
            <a:r>
              <a:rPr lang="en-US" sz="2000" dirty="0" err="1" smtClean="0"/>
              <a:t>For,while,do</a:t>
            </a:r>
            <a:r>
              <a:rPr lang="en-US" sz="2000" dirty="0" smtClean="0"/>
              <a:t>-while</a:t>
            </a:r>
          </a:p>
          <a:p>
            <a:pPr lvl="1"/>
            <a:r>
              <a:rPr lang="en-US" sz="2000" dirty="0" smtClean="0"/>
              <a:t>Break</a:t>
            </a:r>
          </a:p>
          <a:p>
            <a:pPr lvl="1"/>
            <a:r>
              <a:rPr lang="en-US" sz="2000" dirty="0" smtClean="0"/>
              <a:t>continue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181600"/>
            <a:ext cx="34385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Java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What is java ?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 language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 features (1)(2)(3)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disadvantages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Time to code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Language basics</a:t>
            </a: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81200"/>
            <a:ext cx="1689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 ?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90600" y="1752600"/>
            <a:ext cx="8686800" cy="5791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Developed by Sun Microsystems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Based on C/C++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general-purpose object-oriented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Designed for easy Web/Internet 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Widespread acceptance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47"/>
            <a:ext cx="3076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language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6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Features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048000"/>
          </a:xfrm>
        </p:spPr>
        <p:txBody>
          <a:bodyPr/>
          <a:lstStyle/>
          <a:p>
            <a:r>
              <a:rPr lang="en-US" sz="2000" dirty="0" smtClean="0"/>
              <a:t>Simple</a:t>
            </a:r>
          </a:p>
          <a:p>
            <a:pPr lvl="1"/>
            <a:r>
              <a:rPr lang="en-US" sz="2000" dirty="0" smtClean="0"/>
              <a:t>Fixes some clumsy things in C++</a:t>
            </a:r>
          </a:p>
          <a:p>
            <a:pPr lvl="1"/>
            <a:r>
              <a:rPr lang="en-US" sz="2000" dirty="0" smtClean="0"/>
              <a:t>No pointers (yeah ….)</a:t>
            </a:r>
          </a:p>
          <a:p>
            <a:pPr lvl="1"/>
            <a:r>
              <a:rPr lang="en-US" sz="2000" dirty="0" smtClean="0"/>
              <a:t>Automatic garbage collector</a:t>
            </a:r>
          </a:p>
          <a:p>
            <a:pPr lvl="1"/>
            <a:r>
              <a:rPr lang="en-US" sz="2000" dirty="0" smtClean="0"/>
              <a:t>Rich pre-defined class library</a:t>
            </a:r>
          </a:p>
          <a:p>
            <a:pPr marL="357188" lvl="1" indent="0">
              <a:buNone/>
            </a:pPr>
            <a:endParaRPr lang="en-US" sz="2000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228600" y="3375454"/>
            <a:ext cx="8686800" cy="3048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Object - oriented</a:t>
            </a:r>
          </a:p>
          <a:p>
            <a:pPr lvl="1"/>
            <a:r>
              <a:rPr lang="en-US" sz="2000" dirty="0" smtClean="0"/>
              <a:t>Focus on the data (the </a:t>
            </a:r>
            <a:r>
              <a:rPr lang="en-US" sz="2000" dirty="0" smtClean="0"/>
              <a:t>objects</a:t>
            </a:r>
            <a:r>
              <a:rPr lang="en-US" sz="2000" dirty="0" smtClean="0"/>
              <a:t>) and methods manipulating the data</a:t>
            </a:r>
          </a:p>
          <a:p>
            <a:pPr lvl="1"/>
            <a:r>
              <a:rPr lang="en-US" sz="2000" dirty="0" smtClean="0"/>
              <a:t>All functions are objects (or associated with them)</a:t>
            </a:r>
          </a:p>
          <a:p>
            <a:pPr lvl="1"/>
            <a:r>
              <a:rPr lang="en-US" sz="2000" dirty="0" smtClean="0"/>
              <a:t>Almost all data types are objects (</a:t>
            </a:r>
            <a:r>
              <a:rPr lang="en-US" sz="2000" dirty="0" err="1" smtClean="0"/>
              <a:t>files,strings,etc</a:t>
            </a:r>
            <a:r>
              <a:rPr lang="en-US" sz="2000" dirty="0" smtClean="0"/>
              <a:t>.)</a:t>
            </a:r>
          </a:p>
          <a:p>
            <a:pPr lvl="1"/>
            <a:r>
              <a:rPr lang="en-US" sz="2000" dirty="0" smtClean="0"/>
              <a:t>Potentially better code organization and reuse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47" y="5386387"/>
            <a:ext cx="2607053" cy="1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Features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048000"/>
          </a:xfrm>
        </p:spPr>
        <p:txBody>
          <a:bodyPr/>
          <a:lstStyle/>
          <a:p>
            <a:r>
              <a:rPr lang="en-US" sz="2000" dirty="0" smtClean="0"/>
              <a:t>Interpreted</a:t>
            </a:r>
          </a:p>
          <a:p>
            <a:pPr lvl="1"/>
            <a:r>
              <a:rPr lang="en-US" sz="2000" dirty="0" smtClean="0"/>
              <a:t>Java compile generate byte-codes, not native machine code</a:t>
            </a:r>
          </a:p>
          <a:p>
            <a:pPr lvl="1"/>
            <a:r>
              <a:rPr lang="en-US" sz="2000" dirty="0" smtClean="0"/>
              <a:t>Compiled byte-codes are platform-independent</a:t>
            </a:r>
          </a:p>
          <a:p>
            <a:pPr lvl="1"/>
            <a:r>
              <a:rPr lang="en-US" sz="2000" dirty="0" smtClean="0"/>
              <a:t>Java byte codes are easy translated to machine readable instructions in runtime (JVM)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228600" y="3124200"/>
            <a:ext cx="8686800" cy="3048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Portable</a:t>
            </a:r>
          </a:p>
          <a:p>
            <a:pPr lvl="1"/>
            <a:r>
              <a:rPr lang="en-US" sz="2000" dirty="0" smtClean="0"/>
              <a:t>Same application runs on all platforms</a:t>
            </a:r>
          </a:p>
          <a:p>
            <a:pPr lvl="1"/>
            <a:r>
              <a:rPr lang="en-US" sz="2000" dirty="0" smtClean="0"/>
              <a:t>Sizes of the primitive data types are always the same</a:t>
            </a:r>
          </a:p>
          <a:p>
            <a:pPr lvl="1"/>
            <a:r>
              <a:rPr lang="en-US" sz="2000" dirty="0" smtClean="0"/>
              <a:t>Libraries define portable interfaces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9894"/>
            <a:ext cx="5080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Features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048000"/>
          </a:xfrm>
        </p:spPr>
        <p:txBody>
          <a:bodyPr/>
          <a:lstStyle/>
          <a:p>
            <a:r>
              <a:rPr lang="en-US" sz="2000" dirty="0" smtClean="0"/>
              <a:t>Reliable</a:t>
            </a:r>
          </a:p>
          <a:p>
            <a:pPr lvl="1"/>
            <a:r>
              <a:rPr lang="en-US" sz="2000" dirty="0" smtClean="0"/>
              <a:t>Compile time and runtime error checking</a:t>
            </a:r>
          </a:p>
          <a:p>
            <a:pPr lvl="1"/>
            <a:r>
              <a:rPr lang="en-US" sz="2000" dirty="0" smtClean="0"/>
              <a:t>No shitty pointers instead real arrays. (Memory corruptions or unauthorized memory accesses are impossible)</a:t>
            </a:r>
          </a:p>
          <a:p>
            <a:pPr lvl="1"/>
            <a:r>
              <a:rPr lang="en-US" sz="2000" dirty="0" smtClean="0"/>
              <a:t>Automatic garbage collection tracks objects usage over time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228600" y="3124200"/>
            <a:ext cx="8686800" cy="3048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Secure</a:t>
            </a:r>
          </a:p>
          <a:p>
            <a:pPr lvl="1"/>
            <a:r>
              <a:rPr lang="en-US" sz="2000" dirty="0" smtClean="0"/>
              <a:t>Using it inside networked environment requires more security</a:t>
            </a:r>
          </a:p>
          <a:p>
            <a:pPr lvl="1"/>
            <a:r>
              <a:rPr lang="en-US" sz="2000" dirty="0" smtClean="0"/>
              <a:t>Memory allocation model is a major defense</a:t>
            </a:r>
          </a:p>
          <a:p>
            <a:pPr lvl="1"/>
            <a:r>
              <a:rPr lang="en-US" sz="2000" dirty="0" smtClean="0"/>
              <a:t>Access restrictions are forced </a:t>
            </a:r>
            <a:r>
              <a:rPr lang="en-US" sz="2000" dirty="0" err="1" smtClean="0"/>
              <a:t>a.k.a</a:t>
            </a:r>
            <a:r>
              <a:rPr lang="en-US" sz="2000" dirty="0" smtClean="0"/>
              <a:t> private or public</a:t>
            </a: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6350"/>
            <a:ext cx="4476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Features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048000"/>
          </a:xfrm>
        </p:spPr>
        <p:txBody>
          <a:bodyPr/>
          <a:lstStyle/>
          <a:p>
            <a:r>
              <a:rPr lang="en-US" sz="2000" dirty="0" smtClean="0"/>
              <a:t>Dynamic</a:t>
            </a:r>
          </a:p>
          <a:p>
            <a:pPr lvl="1"/>
            <a:r>
              <a:rPr lang="en-US" sz="2000" dirty="0" smtClean="0"/>
              <a:t>You can check the class/data type in runtime</a:t>
            </a:r>
          </a:p>
          <a:p>
            <a:pPr lvl="1"/>
            <a:r>
              <a:rPr lang="en-US" sz="2000" dirty="0" smtClean="0"/>
              <a:t>Interfaces are flexible and reusable.</a:t>
            </a:r>
          </a:p>
          <a:p>
            <a:pPr lvl="1"/>
            <a:r>
              <a:rPr lang="en-US" sz="2000" dirty="0" smtClean="0"/>
              <a:t>Automatic garbage collection tracks objects usage over time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62731"/>
            <a:ext cx="4343400" cy="24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Disadvantages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14400" y="1752600"/>
            <a:ext cx="8686800" cy="3048000"/>
          </a:xfrm>
        </p:spPr>
        <p:txBody>
          <a:bodyPr/>
          <a:lstStyle/>
          <a:p>
            <a:r>
              <a:rPr lang="en-US" sz="2000" dirty="0" smtClean="0"/>
              <a:t>Slower than compiled language such as C/C++</a:t>
            </a:r>
          </a:p>
          <a:p>
            <a:pPr lvl="1"/>
            <a:r>
              <a:rPr lang="en-US" sz="2000" dirty="0" smtClean="0"/>
              <a:t>Java is 3 or 4 times slower than C/C++</a:t>
            </a:r>
          </a:p>
          <a:p>
            <a:pPr lvl="1"/>
            <a:r>
              <a:rPr lang="en-US" sz="2000" dirty="0" smtClean="0"/>
              <a:t>Adequate for all but the most time-intensive programs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14800"/>
            <a:ext cx="5524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5909</TotalTime>
  <Words>499</Words>
  <Application>Microsoft Office PowerPoint</Application>
  <PresentationFormat>Презентация на цял екран (4:3)</PresentationFormat>
  <Paragraphs>122</Paragraphs>
  <Slides>16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Java Overview</vt:lpstr>
      <vt:lpstr>Table of Contents</vt:lpstr>
      <vt:lpstr>What is java ?</vt:lpstr>
      <vt:lpstr>Java language</vt:lpstr>
      <vt:lpstr>Java Features</vt:lpstr>
      <vt:lpstr>Java Features</vt:lpstr>
      <vt:lpstr>Java Features</vt:lpstr>
      <vt:lpstr>Java Features</vt:lpstr>
      <vt:lpstr>Java Disadvantages</vt:lpstr>
      <vt:lpstr>Let’s code</vt:lpstr>
      <vt:lpstr>Hello world</vt:lpstr>
      <vt:lpstr>Java Basic Flow</vt:lpstr>
      <vt:lpstr>Language basics</vt:lpstr>
      <vt:lpstr>Language basics</vt:lpstr>
      <vt:lpstr>Java Overview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Dimitar Ivanov</cp:lastModifiedBy>
  <cp:revision>1635</cp:revision>
  <dcterms:created xsi:type="dcterms:W3CDTF">2007-12-08T16:03:35Z</dcterms:created>
  <dcterms:modified xsi:type="dcterms:W3CDTF">2014-09-08T07:21:08Z</dcterms:modified>
  <cp:category>quality code, software engineering</cp:category>
</cp:coreProperties>
</file>