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75" r:id="rId2"/>
    <p:sldId id="256" r:id="rId3"/>
    <p:sldId id="257" r:id="rId4"/>
    <p:sldId id="258" r:id="rId5"/>
    <p:sldId id="278" r:id="rId6"/>
    <p:sldId id="279" r:id="rId7"/>
    <p:sldId id="280" r:id="rId8"/>
    <p:sldId id="281" r:id="rId9"/>
    <p:sldId id="282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2F193-59BD-4974-87DD-0C8549725634}" type="datetimeFigureOut">
              <a:rPr lang="en-US" smtClean="0"/>
              <a:t>25-Sep-14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D47B-C900-478D-98D3-073FCF91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5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6414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1131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7982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795F7-A657-434D-8CD6-187EDBE73769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3930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795F7-A657-434D-8CD6-187EDBE73769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3851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795F7-A657-434D-8CD6-187EDBE73769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66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795F7-A657-434D-8CD6-187EDBE73769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6515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795F7-A657-434D-8CD6-187EDBE73769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162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9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2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6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4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codespot.com/a/eclipselabs.org/mobile-web-development-with-phonegap/tags/r1.2/downloa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onegap/phonegap/archive/2.8.1.zip" TargetMode="External"/><Relationship Id="rId2" Type="http://schemas.openxmlformats.org/officeDocument/2006/relationships/hyperlink" Target="http://dev.windowsphone.com/downloadsd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honegap.com/en/3.0.0/guide_platforms_ios_index.md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phonega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" TargetMode="External"/><Relationship Id="rId2" Type="http://schemas.openxmlformats.org/officeDocument/2006/relationships/hyperlink" Target="http://java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n/down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.../java/downloads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7861" y="1756944"/>
            <a:ext cx="8229600" cy="1524000"/>
          </a:xfrm>
        </p:spPr>
        <p:txBody>
          <a:bodyPr/>
          <a:lstStyle/>
          <a:p>
            <a:r>
              <a:rPr lang="en-US" dirty="0" smtClean="0"/>
              <a:t>Tools for </a:t>
            </a:r>
            <a:r>
              <a:rPr lang="en-US" noProof="1" smtClean="0"/>
              <a:t>PhoneGap</a:t>
            </a:r>
            <a:r>
              <a:rPr lang="en-US" dirty="0" smtClean="0"/>
              <a:t> Developers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Eclipse + Android SDK, VS + Windows Phone SDK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Hybrid Mobile Applications</a:t>
            </a:r>
            <a:endParaRPr lang="en-US" dirty="0"/>
          </a:p>
        </p:txBody>
      </p:sp>
      <p:pic>
        <p:nvPicPr>
          <p:cNvPr id="14" name="Picture 13" descr="http://i.msdn.microsoft.com/hh771462.HowToCreateHTML5AppsWindowsPhoneGap-4(en-us,MSDN.10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96" y="457199"/>
            <a:ext cx="1744865" cy="1232311"/>
          </a:xfrm>
          <a:prstGeom prst="roundRect">
            <a:avLst>
              <a:gd name="adj" fmla="val 10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061" y="1493738"/>
            <a:ext cx="1728550" cy="18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8" descr="development, folder ico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3"/>
          <a:stretch/>
        </p:blipFill>
        <p:spPr bwMode="auto">
          <a:xfrm>
            <a:off x="4982995" y="546531"/>
            <a:ext cx="1417805" cy="118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/>
          <a:srcRect b="4671"/>
          <a:stretch/>
        </p:blipFill>
        <p:spPr>
          <a:xfrm>
            <a:off x="4341180" y="4628641"/>
            <a:ext cx="4229103" cy="1786272"/>
          </a:xfrm>
          <a:prstGeom prst="roundRect">
            <a:avLst>
              <a:gd name="adj" fmla="val 2764"/>
            </a:avLst>
          </a:prstGeom>
        </p:spPr>
      </p:pic>
    </p:spTree>
    <p:extLst>
      <p:ext uri="{BB962C8B-B14F-4D97-AF65-F5344CB8AC3E}">
        <p14:creationId xmlns:p14="http://schemas.microsoft.com/office/powerpoint/2010/main" val="410173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181601"/>
            <a:ext cx="8229600" cy="685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/>
              <a:t>AppLaud</a:t>
            </a:r>
            <a:r>
              <a:rPr lang="en-US" dirty="0" smtClean="0"/>
              <a:t> Eclipse Plug-in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PhoneGap for Android Made Easy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3352800" cy="3250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57200"/>
            <a:ext cx="5855368" cy="442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5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AppLaud</a:t>
            </a:r>
            <a:r>
              <a:rPr lang="en-US" dirty="0" smtClean="0"/>
              <a:t> </a:t>
            </a:r>
            <a:r>
              <a:rPr lang="en-US" dirty="0"/>
              <a:t>Eclipse Plug-in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AppLaud</a:t>
            </a:r>
            <a:r>
              <a:rPr lang="en-US" dirty="0"/>
              <a:t> Eclipse </a:t>
            </a:r>
            <a:r>
              <a:rPr lang="en-US" dirty="0" smtClean="0"/>
              <a:t>Plug-in simplifies the PhoneGap development in Eclipse</a:t>
            </a:r>
          </a:p>
          <a:p>
            <a:pPr lvl="1"/>
            <a:r>
              <a:rPr lang="en-US" dirty="0" smtClean="0"/>
              <a:t>Install though Eclipse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Help </a:t>
            </a:r>
            <a:r>
              <a:rPr lang="en-US" dirty="0" smtClean="0">
                <a:sym typeface="Wingdings" panose="05000000000000000000" pitchFamily="2" charset="2"/>
              </a:rPr>
              <a:t> Install New Software  </a:t>
            </a:r>
            <a:r>
              <a:rPr lang="en-US" dirty="0" smtClean="0">
                <a:effectLst/>
                <a:hlinkClick r:id="rId2"/>
              </a:rPr>
              <a:t>https</a:t>
            </a:r>
            <a:r>
              <a:rPr lang="en-US" dirty="0">
                <a:effectLst/>
                <a:hlinkClick r:id="rId2"/>
              </a:rPr>
              <a:t>://</a:t>
            </a:r>
            <a:r>
              <a:rPr lang="en-US" dirty="0" smtClean="0">
                <a:effectLst/>
                <a:hlinkClick r:id="rId2"/>
              </a:rPr>
              <a:t>svn.codespot.com/a/eclipselabs.org/mobile-web-development-with-phonegap/tags/r1.2/download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Once installed, the </a:t>
            </a:r>
            <a:r>
              <a:rPr lang="en-US" noProof="1" smtClean="0">
                <a:effectLst/>
              </a:rPr>
              <a:t>AppLaud</a:t>
            </a:r>
            <a:r>
              <a:rPr lang="en-US" dirty="0" smtClean="0">
                <a:effectLst/>
              </a:rPr>
              <a:t> plugin adds New </a:t>
            </a:r>
            <a:r>
              <a:rPr lang="en-US" dirty="0" smtClean="0">
                <a:effectLst/>
                <a:sym typeface="Wingdings" panose="05000000000000000000" pitchFamily="2" charset="2"/>
              </a:rPr>
              <a:t> PhoneGap for Android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6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181601"/>
            <a:ext cx="8229600" cy="685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/>
              <a:t>AppLaud</a:t>
            </a:r>
            <a:r>
              <a:rPr lang="en-US" dirty="0" smtClean="0"/>
              <a:t> Eclipse Plug-in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3352800" cy="3250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57200"/>
            <a:ext cx="5855368" cy="442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5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6482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PhoneGap in Visual </a:t>
            </a:r>
            <a:r>
              <a:rPr lang="en-US" dirty="0" smtClean="0"/>
              <a:t>Studio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86402"/>
            <a:ext cx="7924800" cy="914398"/>
          </a:xfrm>
        </p:spPr>
        <p:txBody>
          <a:bodyPr/>
          <a:lstStyle/>
          <a:p>
            <a:r>
              <a:rPr lang="en-US" dirty="0" smtClean="0"/>
              <a:t>Visual </a:t>
            </a:r>
            <a:r>
              <a:rPr lang="en-US" dirty="0"/>
              <a:t>Studio + Windows Phone SDK </a:t>
            </a:r>
            <a:r>
              <a:rPr lang="en-US" dirty="0" smtClean="0"/>
              <a:t>+</a:t>
            </a:r>
            <a:br>
              <a:rPr lang="en-US" dirty="0" smtClean="0"/>
            </a:br>
            <a:r>
              <a:rPr lang="en-US" dirty="0" smtClean="0"/>
              <a:t>Windows </a:t>
            </a:r>
            <a:r>
              <a:rPr lang="en-US" dirty="0"/>
              <a:t>Phone </a:t>
            </a:r>
            <a:r>
              <a:rPr lang="en-US" dirty="0" smtClean="0"/>
              <a:t>Emulator + Cordova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1" y="1066800"/>
            <a:ext cx="5435600" cy="3057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121" y="576263"/>
            <a:ext cx="1966279" cy="3548062"/>
          </a:xfrm>
          <a:prstGeom prst="roundRect">
            <a:avLst>
              <a:gd name="adj" fmla="val 5041"/>
            </a:avLst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01543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65200"/>
            <a:ext cx="86868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Install Windows Phone SDK</a:t>
            </a:r>
          </a:p>
          <a:p>
            <a:pPr marL="806450" lvl="1" indent="-458788">
              <a:lnSpc>
                <a:spcPct val="100000"/>
              </a:lnSpc>
            </a:pP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dev.windowsphone.com/downloadsdk</a:t>
            </a:r>
            <a:endParaRPr lang="en-US" sz="2800" dirty="0" smtClean="0"/>
          </a:p>
          <a:p>
            <a:pPr marL="806450" lvl="1" indent="-458788">
              <a:lnSpc>
                <a:spcPct val="100000"/>
              </a:lnSpc>
            </a:pPr>
            <a:r>
              <a:rPr lang="en-US" sz="2800" dirty="0" smtClean="0"/>
              <a:t>Windows Phone SDK 8.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 smtClean="0"/>
              <a:t> is comes</a:t>
            </a:r>
            <a:br>
              <a:rPr lang="en-US" sz="2800" dirty="0" smtClean="0"/>
            </a:br>
            <a:r>
              <a:rPr lang="en-US" sz="2800" dirty="0" smtClean="0"/>
              <a:t>built-in Visual Studio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2013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Install the PhoneGap template for Visual Studio for WP8</a:t>
            </a:r>
          </a:p>
          <a:p>
            <a:pPr marL="722313" lvl="1" indent="-374650">
              <a:lnSpc>
                <a:spcPct val="100000"/>
              </a:lnSpc>
            </a:pPr>
            <a:r>
              <a:rPr lang="en-US" sz="2800" dirty="0" smtClean="0"/>
              <a:t>Download </a:t>
            </a:r>
            <a:r>
              <a:rPr lang="en-US" sz="2800" noProof="1" smtClean="0">
                <a:hlinkClick r:id="rId3"/>
              </a:rPr>
              <a:t>https://github.com/phonegap/</a:t>
            </a:r>
            <a:br>
              <a:rPr lang="en-US" sz="2800" noProof="1" smtClean="0">
                <a:hlinkClick r:id="rId3"/>
              </a:rPr>
            </a:br>
            <a:r>
              <a:rPr lang="en-US" sz="2800" noProof="1" smtClean="0">
                <a:hlinkClick r:id="rId3"/>
              </a:rPr>
              <a:t>phonegap/archive/2.8.1.zip</a:t>
            </a:r>
            <a:endParaRPr lang="en-US" sz="2800" noProof="1" smtClean="0"/>
          </a:p>
          <a:p>
            <a:pPr marL="722313" lvl="1" indent="-374650">
              <a:lnSpc>
                <a:spcPct val="100000"/>
              </a:lnSpc>
            </a:pPr>
            <a:r>
              <a:rPr lang="en-US" sz="2700" spc="-150" noProof="1"/>
              <a:t>Copy</a:t>
            </a:r>
            <a:r>
              <a:rPr lang="en-US" sz="2700" spc="-15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700" spc="-15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lib\windows-phone-8\CordovaWP8_2_8_0.zip</a:t>
            </a:r>
            <a:r>
              <a:rPr lang="en-US" sz="2700" spc="-150" noProof="1" smtClean="0"/>
              <a:t> </a:t>
            </a:r>
            <a:r>
              <a:rPr lang="en-US" sz="2700" spc="-150" noProof="1"/>
              <a:t>to</a:t>
            </a:r>
            <a:r>
              <a:rPr lang="en-US" sz="2700" spc="-15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700" spc="-15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C:\Users\&lt;user&gt;\Documents\Visual </a:t>
            </a:r>
            <a:r>
              <a:rPr lang="en-US" sz="2700" spc="-15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Studio </a:t>
            </a:r>
            <a:r>
              <a:rPr lang="en-US" sz="2700" spc="-15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2013\Templates\ProjectTemplates</a:t>
            </a:r>
            <a:endParaRPr lang="en-US" sz="2700" spc="-15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Windows Phone SDK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06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8006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PhoneGap in Visual </a:t>
            </a:r>
            <a:r>
              <a:rPr lang="en-US" dirty="0" smtClean="0"/>
              <a:t>Studio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38802"/>
            <a:ext cx="7924800" cy="533398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1" y="1295402"/>
            <a:ext cx="5435600" cy="3057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121" y="804865"/>
            <a:ext cx="1966279" cy="3548062"/>
          </a:xfrm>
          <a:prstGeom prst="roundRect">
            <a:avLst>
              <a:gd name="adj" fmla="val 5041"/>
            </a:avLst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4224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9530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PhoneGap in </a:t>
            </a:r>
            <a:r>
              <a:rPr lang="en-US" noProof="1" smtClean="0"/>
              <a:t>iOS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15002"/>
            <a:ext cx="7924800" cy="685798"/>
          </a:xfrm>
        </p:spPr>
        <p:txBody>
          <a:bodyPr/>
          <a:lstStyle/>
          <a:p>
            <a:r>
              <a:rPr lang="en-US" noProof="1" smtClean="0"/>
              <a:t>iOS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noProof="1" smtClean="0"/>
              <a:t>Xcode</a:t>
            </a:r>
            <a:r>
              <a:rPr lang="en-US" dirty="0" smtClean="0"/>
              <a:t> </a:t>
            </a:r>
            <a:r>
              <a:rPr lang="en-US" dirty="0"/>
              <a:t>+  iPhone </a:t>
            </a:r>
            <a:r>
              <a:rPr lang="en-US" dirty="0" smtClean="0"/>
              <a:t>Simulator + Cordova</a:t>
            </a:r>
            <a:endParaRPr lang="en-US" dirty="0"/>
          </a:p>
        </p:txBody>
      </p:sp>
      <p:pic>
        <p:nvPicPr>
          <p:cNvPr id="2050" name="Picture 2" descr="Figure 2. The Xcode welcome scree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5362575" cy="34956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gure 3. Choosing a project templat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"/>
            <a:ext cx="5091260" cy="34295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gure 11. The iOS simula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109" y="2171965"/>
            <a:ext cx="1514551" cy="2944288"/>
          </a:xfrm>
          <a:prstGeom prst="roundRect">
            <a:avLst>
              <a:gd name="adj" fmla="val 13102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901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65200"/>
            <a:ext cx="8686800" cy="5715000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Install Xcode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Install Cordova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Create new Cordova app</a:t>
            </a:r>
          </a:p>
          <a:p>
            <a:pPr marL="722313" lvl="1" indent="-374650">
              <a:lnSpc>
                <a:spcPct val="100000"/>
              </a:lnSpc>
            </a:pPr>
            <a:r>
              <a:rPr lang="en-US" dirty="0" smtClean="0"/>
              <a:t>Use the script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lib/ios/bin/crate</a:t>
            </a:r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Open the generated Xcode project</a:t>
            </a:r>
          </a:p>
          <a:p>
            <a:pPr marL="722313" lvl="1" indent="-374650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HelloCordova.xcodeproj</a:t>
            </a:r>
            <a:endParaRPr lang="en-US" dirty="0" smtClean="0"/>
          </a:p>
          <a:p>
            <a:pPr marL="444500" indent="-4445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Run the Xcode project in the iOS Simulator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000" dirty="0" smtClean="0"/>
              <a:t>* Full guidelines available at: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://docs.phonegap.com/en/3.0.0/guide_platforms_ios_index.md.html</a:t>
            </a:r>
            <a:endParaRPr lang="en-US" sz="2000" dirty="0" smtClean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PhoneGap in iOS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59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800600"/>
            <a:ext cx="7467600" cy="685800"/>
          </a:xfrm>
        </p:spPr>
        <p:txBody>
          <a:bodyPr/>
          <a:lstStyle/>
          <a:p>
            <a:r>
              <a:rPr lang="en-US" dirty="0"/>
              <a:t>PhoneGap Build</a:t>
            </a:r>
          </a:p>
        </p:txBody>
      </p:sp>
      <p:pic>
        <p:nvPicPr>
          <p:cNvPr id="3074" name="Picture 2" descr="https://build.phonegap.com/images/marketing/build-diagra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7" r="1970"/>
          <a:stretch/>
        </p:blipFill>
        <p:spPr bwMode="auto">
          <a:xfrm>
            <a:off x="552450" y="1524000"/>
            <a:ext cx="8039100" cy="275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638802"/>
            <a:ext cx="7924800" cy="533398"/>
          </a:xfrm>
        </p:spPr>
        <p:txBody>
          <a:bodyPr/>
          <a:lstStyle/>
          <a:p>
            <a:r>
              <a:rPr lang="en-US" dirty="0" smtClean="0"/>
              <a:t>Cloud-based Build Service for Multiple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0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65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PhoneGap </a:t>
            </a:r>
            <a:r>
              <a:rPr lang="en-US" dirty="0" smtClean="0"/>
              <a:t>Build is a cloud service that builds your Cordova apps for different platforms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iOS, Android, Windows Phone, Win8, Blackberry, Symbian, etc.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Register at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build.phonegap.com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Upload your www folder in a ZIP archive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Press the [</a:t>
            </a:r>
            <a:r>
              <a:rPr lang="en-US" dirty="0" smtClean="0">
                <a:effectLst/>
              </a:rPr>
              <a:t>Rebuild all]</a:t>
            </a:r>
            <a:r>
              <a:rPr lang="en-US" dirty="0" smtClean="0"/>
              <a:t> button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Scan the QR code to install the app on your Android phone / download the binary file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PhoneGap Build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28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marL="450850" indent="-450850">
              <a:buFont typeface="+mj-lt"/>
              <a:buAutoNum type="arabicPeriod"/>
            </a:pPr>
            <a:r>
              <a:rPr lang="en-US" dirty="0"/>
              <a:t>PhoneGap </a:t>
            </a:r>
            <a:r>
              <a:rPr lang="en-US" dirty="0" smtClean="0"/>
              <a:t>in Eclipse + Android SDK + Android Emulator + Android Development Tools (ADT)</a:t>
            </a:r>
          </a:p>
          <a:p>
            <a:pPr marL="722313" lvl="1" indent="-374650"/>
            <a:r>
              <a:rPr lang="en-US" dirty="0" smtClean="0"/>
              <a:t>The </a:t>
            </a:r>
            <a:r>
              <a:rPr lang="en-US" noProof="1" smtClean="0"/>
              <a:t>AppLaud</a:t>
            </a:r>
            <a:r>
              <a:rPr lang="en-US" dirty="0" smtClean="0"/>
              <a:t> Eclipse Plugin</a:t>
            </a:r>
          </a:p>
          <a:p>
            <a:pPr marL="450850" indent="-450850">
              <a:buFont typeface="+mj-lt"/>
              <a:buAutoNum type="arabicPeriod"/>
            </a:pPr>
            <a:r>
              <a:rPr lang="en-US" dirty="0"/>
              <a:t>PhoneGap </a:t>
            </a:r>
            <a:r>
              <a:rPr lang="en-US" dirty="0" smtClean="0"/>
              <a:t>in Visual </a:t>
            </a:r>
            <a:r>
              <a:rPr lang="en-US" dirty="0"/>
              <a:t>Studio + Windows Phone </a:t>
            </a:r>
            <a:r>
              <a:rPr lang="en-US" dirty="0" smtClean="0"/>
              <a:t>SDK + Windows Phone Emulator</a:t>
            </a:r>
            <a:endParaRPr lang="en-US" dirty="0"/>
          </a:p>
          <a:p>
            <a:pPr marL="450850" indent="-450850">
              <a:buFont typeface="+mj-lt"/>
              <a:buAutoNum type="arabicPeriod"/>
            </a:pPr>
            <a:r>
              <a:rPr lang="en-US" dirty="0" smtClean="0"/>
              <a:t>PhoneGap </a:t>
            </a:r>
            <a:r>
              <a:rPr lang="en-US" dirty="0"/>
              <a:t>in </a:t>
            </a:r>
            <a:r>
              <a:rPr lang="en-US" dirty="0" smtClean="0"/>
              <a:t>iOS + Xcode</a:t>
            </a:r>
            <a:r>
              <a:rPr lang="en-US" dirty="0"/>
              <a:t> +  iPhone </a:t>
            </a:r>
            <a:r>
              <a:rPr lang="en-US" dirty="0" smtClean="0"/>
              <a:t>Simulator</a:t>
            </a:r>
          </a:p>
          <a:p>
            <a:pPr marL="450850" indent="-450850">
              <a:buFont typeface="+mj-lt"/>
              <a:buAutoNum type="arabicPeriod"/>
            </a:pPr>
            <a:r>
              <a:rPr lang="en-US" dirty="0" smtClean="0"/>
              <a:t>PhoneGap Build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800600"/>
            <a:ext cx="1684558" cy="165580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333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7761" y="3581400"/>
            <a:ext cx="3530839" cy="1447800"/>
          </a:xfrm>
        </p:spPr>
        <p:txBody>
          <a:bodyPr/>
          <a:lstStyle/>
          <a:p>
            <a:r>
              <a:rPr lang="en-US" dirty="0"/>
              <a:t>PhoneGap Build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07761" y="5181600"/>
            <a:ext cx="3486149" cy="533398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609600"/>
            <a:ext cx="4467673" cy="5710388"/>
          </a:xfrm>
          <a:prstGeom prst="rect">
            <a:avLst/>
          </a:prstGeom>
        </p:spPr>
      </p:pic>
      <p:pic>
        <p:nvPicPr>
          <p:cNvPr id="4098" name="Picture 2" descr="Build Bot Pri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97" y="1066800"/>
            <a:ext cx="2522766" cy="21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090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sz="3800" dirty="0"/>
              <a:t>Tools for </a:t>
            </a:r>
            <a:r>
              <a:rPr lang="en-US" sz="3800" noProof="1"/>
              <a:t>PhoneGap</a:t>
            </a:r>
            <a:r>
              <a:rPr lang="en-US" sz="3800" dirty="0"/>
              <a:t> Developers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10"/>
          </p:nvPr>
        </p:nvSpPr>
        <p:spPr>
          <a:xfrm>
            <a:off x="6019800" y="6400800"/>
            <a:ext cx="300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428844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68622"/>
          </a:xfrm>
        </p:spPr>
        <p:txBody>
          <a:bodyPr/>
          <a:lstStyle/>
          <a:p>
            <a:pPr marL="360363" indent="-360363">
              <a:lnSpc>
                <a:spcPct val="100000"/>
              </a:lnSpc>
              <a:spcAft>
                <a:spcPts val="300"/>
              </a:spcAft>
              <a:buFont typeface="+mj-lt"/>
              <a:buAutoNum type="arabicPeriod"/>
              <a:tabLst/>
            </a:pPr>
            <a:r>
              <a:rPr lang="en-US" sz="2800" dirty="0" smtClean="0"/>
              <a:t>Configure and install the PhoneGap for Android development environment</a:t>
            </a:r>
          </a:p>
          <a:p>
            <a:pPr marL="722313" lvl="1" indent="-374650">
              <a:lnSpc>
                <a:spcPct val="100000"/>
              </a:lnSpc>
              <a:spcAft>
                <a:spcPts val="300"/>
              </a:spcAft>
            </a:pPr>
            <a:r>
              <a:rPr lang="en-US" sz="2600" dirty="0" smtClean="0"/>
              <a:t>Install and configure Eclipse + Android SDK</a:t>
            </a:r>
          </a:p>
          <a:p>
            <a:pPr marL="722313" lvl="1" indent="-374650">
              <a:lnSpc>
                <a:spcPct val="100000"/>
              </a:lnSpc>
              <a:spcAft>
                <a:spcPts val="300"/>
              </a:spcAft>
            </a:pPr>
            <a:r>
              <a:rPr lang="en-US" sz="2600" dirty="0" smtClean="0"/>
              <a:t>Configure the </a:t>
            </a:r>
            <a:r>
              <a:rPr lang="en-US" sz="2600" dirty="0"/>
              <a:t>Android Virtual Device Manager</a:t>
            </a:r>
          </a:p>
          <a:p>
            <a:pPr marL="722313" lvl="1" indent="-374650">
              <a:lnSpc>
                <a:spcPct val="100000"/>
              </a:lnSpc>
              <a:spcAft>
                <a:spcPts val="300"/>
              </a:spcAft>
            </a:pPr>
            <a:r>
              <a:rPr lang="en-US" sz="2600" dirty="0" smtClean="0"/>
              <a:t>Install "</a:t>
            </a:r>
            <a:r>
              <a:rPr lang="en-US" sz="2600" dirty="0"/>
              <a:t>Eclipse Web Developer Tools</a:t>
            </a:r>
            <a:r>
              <a:rPr lang="en-US" sz="2600" dirty="0" smtClean="0"/>
              <a:t>" and "</a:t>
            </a:r>
            <a:r>
              <a:rPr lang="en-US" sz="2600" dirty="0" err="1" smtClean="0"/>
              <a:t>AppLaud</a:t>
            </a:r>
            <a:r>
              <a:rPr lang="en-US" sz="2600" dirty="0" smtClean="0"/>
              <a:t>"</a:t>
            </a:r>
          </a:p>
          <a:p>
            <a:pPr marL="722313" lvl="1" indent="-374650">
              <a:lnSpc>
                <a:spcPct val="100000"/>
              </a:lnSpc>
              <a:spcAft>
                <a:spcPts val="300"/>
              </a:spcAft>
            </a:pPr>
            <a:r>
              <a:rPr lang="en-US" sz="2600" dirty="0" smtClean="0"/>
              <a:t>Create a sample PhoneGap application and run it in the Android Emulator</a:t>
            </a:r>
            <a:endParaRPr lang="en-US" sz="2600" dirty="0"/>
          </a:p>
          <a:p>
            <a:pPr marL="360363" lvl="1" indent="-360363">
              <a:lnSpc>
                <a:spcPct val="100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 smtClean="0"/>
              <a:t>Configure and install PhoneGap for WP development environment: </a:t>
            </a:r>
            <a:r>
              <a:rPr lang="en-US" sz="2800" dirty="0"/>
              <a:t>Visual Studio + Windows Phone SDK + PhoneGap </a:t>
            </a:r>
            <a:r>
              <a:rPr lang="en-US" sz="2800" dirty="0" smtClean="0"/>
              <a:t>templates. Create and run a sample app.</a:t>
            </a:r>
          </a:p>
          <a:p>
            <a:pPr marL="360363" lvl="1" indent="-360363">
              <a:lnSpc>
                <a:spcPct val="100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 smtClean="0"/>
              <a:t>Build a sample app using PhoneGap Build. Test it on your phone.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43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685800"/>
          </a:xfrm>
        </p:spPr>
        <p:txBody>
          <a:bodyPr/>
          <a:lstStyle/>
          <a:p>
            <a:r>
              <a:rPr lang="en-US" dirty="0"/>
              <a:t>PhoneGap in Android SDK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562599"/>
            <a:ext cx="7924800" cy="914400"/>
          </a:xfrm>
        </p:spPr>
        <p:txBody>
          <a:bodyPr/>
          <a:lstStyle/>
          <a:p>
            <a:r>
              <a:rPr lang="en-US" dirty="0"/>
              <a:t>Eclipse + Android SDK + Android Emulator + Android Development Tools (ADT) + </a:t>
            </a:r>
            <a:r>
              <a:rPr lang="en-US" dirty="0" smtClean="0"/>
              <a:t>Cordova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71838"/>
            <a:ext cx="5334000" cy="3504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660" y="524174"/>
            <a:ext cx="3835803" cy="350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9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65200"/>
            <a:ext cx="8686800" cy="57150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Install Java (JRE 7) –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://java.com</a:t>
            </a:r>
            <a:endParaRPr lang="en-US" dirty="0" smtClean="0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Install Eclipse</a:t>
            </a:r>
            <a:r>
              <a:rPr lang="bg-BG" dirty="0" smtClean="0"/>
              <a:t> + </a:t>
            </a:r>
            <a:r>
              <a:rPr lang="en-US" dirty="0" smtClean="0"/>
              <a:t>Android Developer Tools (ADT) + Android SDK</a:t>
            </a:r>
          </a:p>
          <a:p>
            <a:pPr marL="722313" lvl="1" indent="-374650">
              <a:lnSpc>
                <a:spcPct val="100000"/>
              </a:lnSpc>
            </a:pPr>
            <a:r>
              <a:rPr lang="en-US" dirty="0">
                <a:hlinkClick r:id="rId3"/>
              </a:rPr>
              <a:t>http://developer.android.com/sdk/</a:t>
            </a:r>
            <a:endParaRPr lang="en-US" dirty="0" smtClean="0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Android SDK Manager</a:t>
            </a:r>
          </a:p>
          <a:p>
            <a:pPr marL="722313" lvl="1" indent="-374650">
              <a:lnSpc>
                <a:spcPct val="100000"/>
              </a:lnSpc>
            </a:pPr>
            <a:r>
              <a:rPr lang="en-US" dirty="0" smtClean="0">
                <a:sym typeface="Wingdings" panose="05000000000000000000" pitchFamily="2" charset="2"/>
              </a:rPr>
              <a:t>Download and install system images</a:t>
            </a:r>
            <a:endParaRPr lang="en-US" dirty="0" smtClean="0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Android Virtual Device Manager</a:t>
            </a:r>
          </a:p>
          <a:p>
            <a:pPr marL="722313" lvl="1" indent="-374650">
              <a:lnSpc>
                <a:spcPct val="100000"/>
              </a:lnSpc>
            </a:pPr>
            <a:r>
              <a:rPr lang="en-US" dirty="0" smtClean="0">
                <a:sym typeface="Wingdings" panose="05000000000000000000" pitchFamily="2" charset="2"/>
              </a:rPr>
              <a:t>Create new Android Virtual Device (AVD)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Install "Eclipse Web Developer Tools" plug-in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Android SDK + ADT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17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Up Android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/>
              <a:t>To develop for Android, the coder needs Java development things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Java Runtime Environment 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Runs Java apps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Java Development Kit 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To develop Java apps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Android Software Development Kit to develop Android apps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>
                <a:hlinkClick r:id="rId3"/>
              </a:rPr>
              <a:t>http://developer.android.com/sdk/index.html</a:t>
            </a:r>
            <a:endParaRPr lang="en-US" sz="2600" dirty="0" smtClean="0"/>
          </a:p>
          <a:p>
            <a:pPr lvl="1">
              <a:lnSpc>
                <a:spcPct val="95000"/>
              </a:lnSpc>
            </a:pPr>
            <a:r>
              <a:rPr lang="en-US" sz="2800" dirty="0" smtClean="0"/>
              <a:t>Tools for development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Eclipse, Android Studio, NetBeans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0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up: Installing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/>
              <a:t>Installing the Java Runtime Environment (JRE) allows the PC to run Java apps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Includes the Java Virtual Machine (JVM)</a:t>
            </a:r>
          </a:p>
          <a:p>
            <a:pPr lvl="1">
              <a:lnSpc>
                <a:spcPct val="95000"/>
              </a:lnSpc>
            </a:pPr>
            <a:r>
              <a:rPr lang="en-US" sz="2800" dirty="0" err="1" smtClean="0"/>
              <a:t>Donwload</a:t>
            </a:r>
            <a:r>
              <a:rPr lang="en-US" sz="2800" dirty="0" smtClean="0"/>
              <a:t> from </a:t>
            </a:r>
            <a:r>
              <a:rPr lang="en-US" sz="2400" dirty="0" smtClean="0">
                <a:hlinkClick r:id="rId3"/>
              </a:rPr>
              <a:t>https://www.java.com/en/download/</a:t>
            </a:r>
            <a:endParaRPr lang="en-US" sz="2400" dirty="0" smtClean="0"/>
          </a:p>
          <a:p>
            <a:pPr>
              <a:lnSpc>
                <a:spcPct val="95000"/>
              </a:lnSpc>
            </a:pPr>
            <a:r>
              <a:rPr lang="en-US" sz="3000" dirty="0" smtClean="0"/>
              <a:t>Install the Java Development Kit (JDK)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Builds Java code into apps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Download from </a:t>
            </a:r>
            <a:r>
              <a:rPr lang="en-US" sz="2400" dirty="0" smtClean="0">
                <a:hlinkClick r:id="rId4"/>
              </a:rPr>
              <a:t>http://www.oracle.com/.../java/downloads/index.html</a:t>
            </a:r>
            <a:endParaRPr lang="en-US" sz="2800" dirty="0" smtClean="0"/>
          </a:p>
          <a:p>
            <a:pPr lvl="1">
              <a:lnSpc>
                <a:spcPct val="95000"/>
              </a:lnSpc>
            </a:pPr>
            <a:r>
              <a:rPr lang="en-US" sz="2800" dirty="0" smtClean="0"/>
              <a:t>Needs to be added to the PATH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Adding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JAVA_HOME</a:t>
            </a:r>
            <a:r>
              <a:rPr lang="en-US" sz="2800" dirty="0" smtClean="0"/>
              <a:t> environment variable helps a lot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Java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821738" y="5751513"/>
            <a:ext cx="322262" cy="14763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0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9700"/>
            <a:ext cx="7086600" cy="838200"/>
          </a:xfrm>
        </p:spPr>
        <p:txBody>
          <a:bodyPr/>
          <a:lstStyle/>
          <a:p>
            <a:r>
              <a:rPr lang="en-US" dirty="0" smtClean="0"/>
              <a:t>Setting up: </a:t>
            </a:r>
            <a:br>
              <a:rPr lang="en-US" dirty="0" smtClean="0"/>
            </a:br>
            <a:r>
              <a:rPr lang="en-US" dirty="0" smtClean="0"/>
              <a:t>Installing Android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38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/>
              <a:t>The Android SDK is used to develop apps for Android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Can be downloaded separately from </a:t>
            </a:r>
            <a:r>
              <a:rPr lang="en-US" sz="2800" dirty="0" smtClean="0">
                <a:hlinkClick r:id="rId3"/>
              </a:rPr>
              <a:t>http://developer.android.com/sdk/index.html</a:t>
            </a:r>
            <a:r>
              <a:rPr lang="en-US" sz="2800" dirty="0" smtClean="0"/>
              <a:t> 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And </a:t>
            </a:r>
            <a:r>
              <a:rPr lang="en-US" sz="2600" dirty="0" smtClean="0"/>
              <a:t>then manually install Eclipse and set it up yourself </a:t>
            </a:r>
            <a:r>
              <a:rPr lang="en-US" dirty="0" smtClean="0"/>
              <a:t>(not good)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Can be downloaded with a setup Eclipse for Android development – Android developer Tools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Can be downloaded with Android Studio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Adding to PATH and a environment variable ANDROID_SDK_HOME can be helpful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Android SDK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LiveDemo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822449" y="5751324"/>
            <a:ext cx="321552" cy="147676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1790</TotalTime>
  <Words>895</Words>
  <Application>Microsoft Office PowerPoint</Application>
  <PresentationFormat>On-screen Show (4:3)</PresentationFormat>
  <Paragraphs>149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Tools for PhoneGap Developers</vt:lpstr>
      <vt:lpstr>Table of Contents</vt:lpstr>
      <vt:lpstr>PhoneGap in Android SDK</vt:lpstr>
      <vt:lpstr>Installing Android SDK + ADT</vt:lpstr>
      <vt:lpstr>Setting Up Android Development Environment</vt:lpstr>
      <vt:lpstr>Setting up: Installing Java</vt:lpstr>
      <vt:lpstr>Installing Java</vt:lpstr>
      <vt:lpstr>Setting up:  Installing Android SDK</vt:lpstr>
      <vt:lpstr>Installing Android SDK</vt:lpstr>
      <vt:lpstr>The AppLaud Eclipse Plug-in</vt:lpstr>
      <vt:lpstr>AppLaud Eclipse Plug-in</vt:lpstr>
      <vt:lpstr>The AppLaud Eclipse Plug-in</vt:lpstr>
      <vt:lpstr>PhoneGap in Visual Studio</vt:lpstr>
      <vt:lpstr>Installing Windows Phone SDK</vt:lpstr>
      <vt:lpstr>PhoneGap in Visual Studio</vt:lpstr>
      <vt:lpstr>PhoneGap in iOS</vt:lpstr>
      <vt:lpstr>Run PhoneGap in iOS</vt:lpstr>
      <vt:lpstr>PhoneGap Build</vt:lpstr>
      <vt:lpstr>PhoneGap Build</vt:lpstr>
      <vt:lpstr>PhoneGap Build</vt:lpstr>
      <vt:lpstr>Tools for PhoneGap Developers</vt:lpstr>
      <vt:lpstr>Exercises</vt:lpstr>
      <vt:lpstr>Free Trainings @ Telerik Academy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Doncho Minkov</dc:creator>
  <cp:lastModifiedBy>Doncho Minkov</cp:lastModifiedBy>
  <cp:revision>140</cp:revision>
  <dcterms:created xsi:type="dcterms:W3CDTF">2014-09-04T14:03:28Z</dcterms:created>
  <dcterms:modified xsi:type="dcterms:W3CDTF">2014-09-25T08:20:40Z</dcterms:modified>
</cp:coreProperties>
</file>